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256" r:id="rId2"/>
    <p:sldId id="257" r:id="rId3"/>
    <p:sldId id="509" r:id="rId4"/>
    <p:sldId id="511" r:id="rId5"/>
    <p:sldId id="510" r:id="rId6"/>
    <p:sldId id="512" r:id="rId7"/>
    <p:sldId id="258" r:id="rId8"/>
    <p:sldId id="259" r:id="rId9"/>
    <p:sldId id="260" r:id="rId10"/>
    <p:sldId id="261" r:id="rId11"/>
    <p:sldId id="501" r:id="rId12"/>
    <p:sldId id="502" r:id="rId13"/>
    <p:sldId id="263" r:id="rId14"/>
    <p:sldId id="264" r:id="rId15"/>
    <p:sldId id="498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513" r:id="rId24"/>
    <p:sldId id="273" r:id="rId25"/>
    <p:sldId id="274" r:id="rId26"/>
    <p:sldId id="275" r:id="rId27"/>
    <p:sldId id="276" r:id="rId28"/>
    <p:sldId id="277" r:id="rId29"/>
    <p:sldId id="514" r:id="rId30"/>
    <p:sldId id="281" r:id="rId31"/>
    <p:sldId id="279" r:id="rId32"/>
    <p:sldId id="280" r:id="rId33"/>
    <p:sldId id="517" r:id="rId34"/>
    <p:sldId id="504" r:id="rId35"/>
    <p:sldId id="505" r:id="rId36"/>
    <p:sldId id="293" r:id="rId37"/>
    <p:sldId id="503" r:id="rId38"/>
    <p:sldId id="282" r:id="rId39"/>
    <p:sldId id="283" r:id="rId40"/>
    <p:sldId id="284" r:id="rId41"/>
    <p:sldId id="285" r:id="rId42"/>
    <p:sldId id="286" r:id="rId43"/>
    <p:sldId id="287" r:id="rId44"/>
    <p:sldId id="288" r:id="rId45"/>
    <p:sldId id="289" r:id="rId46"/>
    <p:sldId id="290" r:id="rId47"/>
    <p:sldId id="291" r:id="rId48"/>
    <p:sldId id="292" r:id="rId49"/>
    <p:sldId id="515" r:id="rId50"/>
    <p:sldId id="294" r:id="rId51"/>
    <p:sldId id="516" r:id="rId52"/>
    <p:sldId id="295" r:id="rId53"/>
    <p:sldId id="296" r:id="rId54"/>
    <p:sldId id="297" r:id="rId55"/>
    <p:sldId id="298" r:id="rId56"/>
    <p:sldId id="299" r:id="rId57"/>
    <p:sldId id="507" r:id="rId58"/>
    <p:sldId id="300" r:id="rId59"/>
    <p:sldId id="301" r:id="rId60"/>
    <p:sldId id="302" r:id="rId61"/>
    <p:sldId id="303" r:id="rId62"/>
  </p:sldIdLst>
  <p:sldSz cx="12192000" cy="6858000"/>
  <p:notesSz cx="7099300" cy="10234613"/>
  <p:embeddedFontLst>
    <p:embeddedFont>
      <p:font typeface="Britannic Bold" panose="020B0903060703020204" pitchFamily="34" charset="0"/>
      <p:regular r:id="rId65"/>
    </p:embeddedFont>
    <p:embeddedFont>
      <p:font typeface="Calibri" panose="020F0502020204030204" pitchFamily="34" charset="0"/>
      <p:regular r:id="rId66"/>
      <p:bold r:id="rId67"/>
      <p:italic r:id="rId68"/>
      <p:boldItalic r:id="rId69"/>
    </p:embeddedFont>
    <p:embeddedFont>
      <p:font typeface="Garamond" panose="02020404030301010803" pitchFamily="18" charset="0"/>
      <p:regular r:id="rId70"/>
      <p:bold r:id="rId71"/>
      <p:italic r:id="rId72"/>
      <p:boldItalic r:id="rId73"/>
    </p:embeddedFont>
    <p:embeddedFont>
      <p:font typeface="Helvetica Neue" panose="020B0604020202020204" charset="0"/>
      <p:regular r:id="rId74"/>
      <p:bold r:id="rId75"/>
      <p:italic r:id="rId76"/>
      <p:boldItalic r:id="rId7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Course Opening" id="{1617BDB3-3C5C-4F10-AA86-24D7F9CE2279}">
          <p14:sldIdLst>
            <p14:sldId id="256"/>
            <p14:sldId id="257"/>
            <p14:sldId id="509"/>
            <p14:sldId id="511"/>
            <p14:sldId id="510"/>
            <p14:sldId id="512"/>
            <p14:sldId id="258"/>
            <p14:sldId id="259"/>
            <p14:sldId id="260"/>
            <p14:sldId id="261"/>
            <p14:sldId id="501"/>
            <p14:sldId id="502"/>
            <p14:sldId id="263"/>
            <p14:sldId id="264"/>
          </p14:sldIdLst>
        </p14:section>
        <p14:section name="Module Opening" id="{E324257B-14AB-43A2-AF0D-0A3F97505652}">
          <p14:sldIdLst>
            <p14:sldId id="498"/>
            <p14:sldId id="266"/>
            <p14:sldId id="267"/>
            <p14:sldId id="268"/>
          </p14:sldIdLst>
        </p14:section>
        <p14:section name="Session 1" id="{42F836E3-A2A3-4971-B80B-7F369D65B74A}">
          <p14:sldIdLst>
            <p14:sldId id="269"/>
            <p14:sldId id="270"/>
            <p14:sldId id="271"/>
            <p14:sldId id="272"/>
            <p14:sldId id="513"/>
            <p14:sldId id="273"/>
            <p14:sldId id="274"/>
          </p14:sldIdLst>
        </p14:section>
        <p14:section name="Session 2" id="{6DBE3E32-F4F0-43AC-B2DD-EA304DCBF863}">
          <p14:sldIdLst>
            <p14:sldId id="275"/>
            <p14:sldId id="276"/>
            <p14:sldId id="277"/>
            <p14:sldId id="514"/>
            <p14:sldId id="281"/>
            <p14:sldId id="279"/>
            <p14:sldId id="280"/>
            <p14:sldId id="517"/>
            <p14:sldId id="504"/>
            <p14:sldId id="505"/>
            <p14:sldId id="293"/>
            <p14:sldId id="503"/>
            <p14:sldId id="282"/>
          </p14:sldIdLst>
        </p14:section>
        <p14:section name="Session 3" id="{2251EE82-D332-43F2-9201-9BACBCB0F932}">
          <p14:sldIdLst>
            <p14:sldId id="283"/>
            <p14:sldId id="284"/>
            <p14:sldId id="285"/>
            <p14:sldId id="286"/>
            <p14:sldId id="287"/>
            <p14:sldId id="288"/>
          </p14:sldIdLst>
        </p14:section>
        <p14:section name="Session 4" id="{26C461A5-6CC9-4C39-9294-51CA41FDA7ED}">
          <p14:sldIdLst>
            <p14:sldId id="289"/>
            <p14:sldId id="290"/>
            <p14:sldId id="291"/>
            <p14:sldId id="292"/>
            <p14:sldId id="515"/>
            <p14:sldId id="294"/>
            <p14:sldId id="516"/>
            <p14:sldId id="295"/>
          </p14:sldIdLst>
        </p14:section>
        <p14:section name="Session 5" id="{883E6B84-B1FF-420E-9FAE-1678129F90A0}">
          <p14:sldIdLst>
            <p14:sldId id="296"/>
            <p14:sldId id="297"/>
            <p14:sldId id="298"/>
            <p14:sldId id="299"/>
            <p14:sldId id="507"/>
            <p14:sldId id="300"/>
          </p14:sldIdLst>
        </p14:section>
        <p14:section name="Module Closing" id="{2E78DE80-BA9E-49D9-BA29-D2400682F994}">
          <p14:sldIdLst>
            <p14:sldId id="301"/>
            <p14:sldId id="302"/>
            <p14:sldId id="30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1" roundtripDataSignature="AMtx7mhAnTavFxASA0j7mgxIGpaYXtzG0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rta Passerini" initials="" lastIdx="8" clrIdx="0"/>
  <p:cmAuthor id="1" name="Clare Back" initials="CB" lastIdx="3" clrIdx="1">
    <p:extLst>
      <p:ext uri="{19B8F6BF-5375-455C-9EA6-DF929625EA0E}">
        <p15:presenceInfo xmlns:p15="http://schemas.microsoft.com/office/powerpoint/2012/main" userId="7ca9c63e0bec638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3A9"/>
    <a:srgbClr val="FBFA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44885EE-3C46-415D-9A3D-8E60292854AA}">
  <a:tblStyle styleId="{444885EE-3C46-415D-9A3D-8E60292854AA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>
          <a:top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bottom>
        </a:tcBdr>
      </a:tcStyle>
    </a:band1H>
    <a:band2H>
      <a:tcTxStyle/>
      <a:tcStyle>
        <a:tcBdr/>
      </a:tcStyle>
    </a:band2H>
    <a:band1V>
      <a:tcTxStyle/>
      <a:tcStyle>
        <a:tcBdr>
          <a:left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1V>
    <a:band2V>
      <a:tcTxStyle/>
      <a:tcStyle>
        <a:tcBdr>
          <a:left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top>
        </a:tcBdr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4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7C52ED1-9BBA-4F88-A1C8-5B366700D797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7EDF5"/>
          </a:solidFill>
        </a:fill>
      </a:tcStyle>
    </a:wholeTbl>
    <a:band1H>
      <a:tcTxStyle/>
      <a:tcStyle>
        <a:tcBdr/>
        <a:fill>
          <a:solidFill>
            <a:srgbClr val="CBDAEB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BDAEB"/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25400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E7EDF5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/>
        <a:fill>
          <a:solidFill>
            <a:srgbClr val="E7EDF5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42F9633-2089-4233-BC89-C0CABE968F59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5642"/>
    <p:restoredTop sz="78405" autoAdjust="0"/>
  </p:normalViewPr>
  <p:slideViewPr>
    <p:cSldViewPr snapToGrid="0">
      <p:cViewPr varScale="1">
        <p:scale>
          <a:sx n="55" d="100"/>
          <a:sy n="55" d="100"/>
        </p:scale>
        <p:origin x="1083" y="27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6960"/>
    </p:cViewPr>
  </p:sorterViewPr>
  <p:notesViewPr>
    <p:cSldViewPr snapToGrid="0">
      <p:cViewPr varScale="1">
        <p:scale>
          <a:sx n="47" d="100"/>
          <a:sy n="47" d="100"/>
        </p:scale>
        <p:origin x="274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notesMaster" Target="notesMasters/notesMaster1.xml"/><Relationship Id="rId68" Type="http://schemas.openxmlformats.org/officeDocument/2006/relationships/font" Target="fonts/font4.fntdata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0.fntdata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commentAuthors" Target="commentAuthor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font" Target="fonts/font5.fntdata"/><Relationship Id="rId77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8.fntdata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6.fntdata"/><Relationship Id="rId75" Type="http://schemas.openxmlformats.org/officeDocument/2006/relationships/font" Target="fonts/font11.fntdata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1.fntdata"/><Relationship Id="rId73" Type="http://schemas.openxmlformats.org/officeDocument/2006/relationships/font" Target="fonts/font9.fntdata"/><Relationship Id="rId81" Type="http://customschemas.google.com/relationships/presentationmetadata" Target="metadata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2.fntdata"/><Relationship Id="rId7" Type="http://schemas.openxmlformats.org/officeDocument/2006/relationships/slide" Target="slides/slide6.xml"/><Relationship Id="rId71" Type="http://schemas.openxmlformats.org/officeDocument/2006/relationships/font" Target="fonts/font7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3E3C714-E48C-4D64-3B94-00A7004EFF3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E2BE22-6846-13BD-EA11-96DA5021341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380185-7303-4BC8-A285-E03784E827C2}" type="datetimeFigureOut">
              <a:rPr lang="en-CA" smtClean="0"/>
              <a:t>2023-05-04</a:t>
            </a:fld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00EECC-E852-DC51-374F-E27B9ACD5D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DC1295-A4B9-3905-5010-CF9E8289387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0F4884-9DF4-45CB-95FA-59189457C2AC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665369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4">
            <a:extLst>
              <a:ext uri="{FF2B5EF4-FFF2-40B4-BE49-F238E27FC236}">
                <a16:creationId xmlns:a16="http://schemas.microsoft.com/office/drawing/2014/main" id="{5918951B-53CB-15D7-02C7-5E28D4AE88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77838" y="460375"/>
            <a:ext cx="6143625" cy="3455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CA" dirty="0"/>
          </a:p>
        </p:txBody>
      </p:sp>
      <p:sp>
        <p:nvSpPr>
          <p:cNvPr id="14" name="Notes Placeholder 13">
            <a:extLst>
              <a:ext uri="{FF2B5EF4-FFF2-40B4-BE49-F238E27FC236}">
                <a16:creationId xmlns:a16="http://schemas.microsoft.com/office/drawing/2014/main" id="{A95C4F36-1819-7AA2-2971-A50F137AC9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7838" y="4229101"/>
            <a:ext cx="6143625" cy="544260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174625" marR="0" lvl="0" indent="-17462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buChar char="•"/>
      <a:defRPr sz="1200" b="0" i="0" u="none" strike="noStrike" cap="none">
        <a:solidFill>
          <a:srgbClr val="000000"/>
        </a:solidFill>
        <a:latin typeface="+mn-lt"/>
        <a:ea typeface="Abadi Extra Light" panose="020B0604020202020204" pitchFamily="34" charset="0"/>
        <a:cs typeface="Arial"/>
        <a:sym typeface="Arial"/>
      </a:defRPr>
    </a:lvl1pPr>
    <a:lvl2pPr marL="449263" marR="0" lvl="1" indent="-17462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buChar char="•"/>
      <a:defRPr sz="1200" b="0" i="0" u="none" strike="noStrike" cap="none">
        <a:solidFill>
          <a:srgbClr val="000000"/>
        </a:solidFill>
        <a:latin typeface="+mn-lt"/>
        <a:ea typeface="Abadi Extra Light" panose="020B0604020202020204" pitchFamily="34" charset="0"/>
        <a:cs typeface="Arial"/>
        <a:sym typeface="Arial"/>
      </a:defRPr>
    </a:lvl2pPr>
    <a:lvl3pPr marL="900113" marR="0" lvl="2" indent="-17462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buChar char="•"/>
      <a:defRPr sz="1200" b="0" i="0" u="none" strike="noStrike" cap="none">
        <a:solidFill>
          <a:srgbClr val="000000"/>
        </a:solidFill>
        <a:latin typeface="+mn-lt"/>
        <a:ea typeface="Abadi Extra Light" panose="020B0604020202020204" pitchFamily="34" charset="0"/>
        <a:cs typeface="Arial"/>
        <a:sym typeface="Arial"/>
      </a:defRPr>
    </a:lvl3pPr>
    <a:lvl4pPr marL="1349375" marR="0" lvl="3" indent="-17462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buChar char="•"/>
      <a:defRPr sz="1200" b="0" i="0" u="none" strike="noStrike" cap="none">
        <a:solidFill>
          <a:srgbClr val="000000"/>
        </a:solidFill>
        <a:latin typeface="+mn-lt"/>
        <a:ea typeface="Abadi Extra Light" panose="020B0604020202020204" pitchFamily="34" charset="0"/>
        <a:cs typeface="Arial"/>
        <a:sym typeface="Arial"/>
      </a:defRPr>
    </a:lvl4pPr>
    <a:lvl5pPr marL="1800225" marR="0" lvl="4" indent="-17462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buChar char="•"/>
      <a:defRPr sz="1200" b="0" i="0" u="none" strike="noStrike" cap="none">
        <a:solidFill>
          <a:srgbClr val="000000"/>
        </a:solidFill>
        <a:latin typeface="+mn-lt"/>
        <a:ea typeface="Abadi Extra Light" panose="020B0604020202020204" pitchFamily="34" charset="0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lliancecpha.org/en/system/tdf/library/attachments/cpha012_-_ftr_and_covid_19_v2.pdf?file=1&amp;type=node&amp;id=44698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>
                <a:latin typeface="Calibri" panose="020F0502020204030204" pitchFamily="34" charset="0"/>
                <a:cs typeface="Calibri" panose="020F0502020204030204" pitchFamily="34" charset="0"/>
              </a:rPr>
              <a:t>الترحيب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قم بالت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رح</a:t>
            </a:r>
            <a:r>
              <a:rPr lang="ar-SA" dirty="0" err="1"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ب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بالمشاركين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/ات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ar-SA" dirty="0" err="1">
                <a:latin typeface="Calibri" panose="020F0502020204030204" pitchFamily="34" charset="0"/>
                <a:cs typeface="Calibri" panose="020F0502020204030204" pitchFamily="34" charset="0"/>
              </a:rPr>
              <a:t>ت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قد</a:t>
            </a:r>
            <a:r>
              <a:rPr lang="ar-SA" dirty="0" err="1"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م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الميسرين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/ات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ar-SA" dirty="0"/>
              <a:t>تقديم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المعلومات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الإدارية و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العملية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Slide Image Placeholder 4">
            <a:extLst>
              <a:ext uri="{FF2B5EF4-FFF2-40B4-BE49-F238E27FC236}">
                <a16:creationId xmlns:a16="http://schemas.microsoft.com/office/drawing/2014/main" id="{1A4AD3C2-CF0F-EE25-17A3-1E540B6573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Google Shape;725;p48:notes">
            <a:extLst>
              <a:ext uri="{FF2B5EF4-FFF2-40B4-BE49-F238E27FC236}">
                <a16:creationId xmlns:a16="http://schemas.microsoft.com/office/drawing/2014/main" id="{0AF4B5C2-667D-ECF4-6C22-D7D8BA42440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1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  <a:p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033A7F02-B81F-749C-3607-D2D2ADC043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DBC82317-680D-E972-3A33-D9951F5D05B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10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7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التكي</a:t>
            </a:r>
            <a:r>
              <a:rPr lang="ar-SA" b="1" dirty="0" err="1"/>
              <a:t>ي</a:t>
            </a:r>
            <a:r>
              <a:rPr lang="en-US" b="1" dirty="0" err="1"/>
              <a:t>ف</a:t>
            </a:r>
            <a:r>
              <a:rPr lang="en-US" b="1" dirty="0"/>
              <a:t> </a:t>
            </a:r>
            <a:r>
              <a:rPr lang="en-US" b="1" dirty="0" err="1"/>
              <a:t>مع</a:t>
            </a:r>
            <a:r>
              <a:rPr lang="en-US" b="1" dirty="0"/>
              <a:t> </a:t>
            </a:r>
            <a:r>
              <a:rPr lang="en-US" b="1" dirty="0" err="1"/>
              <a:t>السياق</a:t>
            </a:r>
            <a:endParaRPr lang="en-US" b="1" dirty="0"/>
          </a:p>
          <a:p>
            <a:pPr algn="r" rtl="1"/>
            <a:r>
              <a:rPr lang="ar-SA" dirty="0"/>
              <a:t>تستند الأجندة إلى النماذج والجلسات التي تم اختيارها ومواعيد انعقاد الاجتماع.</a:t>
            </a:r>
          </a:p>
          <a:p>
            <a:pPr algn="r" rtl="1"/>
            <a:r>
              <a:rPr lang="en-US" dirty="0" err="1"/>
              <a:t>انظر</a:t>
            </a:r>
            <a:r>
              <a:rPr lang="en-US" dirty="0"/>
              <a:t> </a:t>
            </a:r>
            <a:r>
              <a:rPr lang="en-US" dirty="0" err="1"/>
              <a:t>وثيقة</a:t>
            </a:r>
            <a:r>
              <a:rPr lang="en-US" dirty="0"/>
              <a:t> </a:t>
            </a:r>
            <a:r>
              <a:rPr lang="en-US" dirty="0" err="1"/>
              <a:t>هيكل</a:t>
            </a:r>
            <a:r>
              <a:rPr lang="en-US" dirty="0"/>
              <a:t> </a:t>
            </a:r>
            <a:r>
              <a:rPr lang="en-US" dirty="0" err="1"/>
              <a:t>التدريب</a:t>
            </a:r>
            <a:r>
              <a:rPr lang="en-US" dirty="0"/>
              <a:t> </a:t>
            </a:r>
            <a:r>
              <a:rPr lang="en-US" dirty="0" err="1"/>
              <a:t>والدليل</a:t>
            </a:r>
            <a:r>
              <a:rPr lang="en-US" dirty="0"/>
              <a:t> </a:t>
            </a:r>
            <a:r>
              <a:rPr lang="en-US" dirty="0" err="1"/>
              <a:t>للحصول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إرشادات</a:t>
            </a:r>
            <a:r>
              <a:rPr lang="en-US" dirty="0"/>
              <a:t> </a:t>
            </a:r>
            <a:r>
              <a:rPr lang="en-US" dirty="0" err="1"/>
              <a:t>حول</a:t>
            </a:r>
            <a:r>
              <a:rPr lang="en-US" dirty="0"/>
              <a:t> </a:t>
            </a:r>
            <a:r>
              <a:rPr lang="en-US" dirty="0" err="1"/>
              <a:t>هذا</a:t>
            </a:r>
            <a:r>
              <a:rPr lang="en-US" dirty="0"/>
              <a:t> </a:t>
            </a:r>
            <a:r>
              <a:rPr lang="en-US" dirty="0" err="1"/>
              <a:t>الموضوع</a:t>
            </a:r>
            <a:r>
              <a:rPr lang="en-US" dirty="0"/>
              <a:t>.</a:t>
            </a:r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ar-SA" dirty="0"/>
              <a:t>الأجندة </a:t>
            </a:r>
            <a:r>
              <a:rPr lang="en-US" dirty="0" err="1"/>
              <a:t>وال</a:t>
            </a:r>
            <a:r>
              <a:rPr lang="ar-SA" dirty="0"/>
              <a:t>أوقات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620BE553-427E-5861-394F-755F4847A9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5DB146B6-0B72-029A-EA7A-19987309A536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11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88191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7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التكي</a:t>
            </a:r>
            <a:r>
              <a:rPr lang="ar-SA" b="1" dirty="0" err="1"/>
              <a:t>ي</a:t>
            </a:r>
            <a:r>
              <a:rPr lang="en-US" b="1" dirty="0" err="1"/>
              <a:t>ف</a:t>
            </a:r>
            <a:r>
              <a:rPr lang="en-US" b="1" dirty="0"/>
              <a:t> </a:t>
            </a:r>
            <a:r>
              <a:rPr lang="en-US" b="1" dirty="0" err="1"/>
              <a:t>مع</a:t>
            </a:r>
            <a:r>
              <a:rPr lang="en-US" b="1" dirty="0"/>
              <a:t> </a:t>
            </a:r>
            <a:r>
              <a:rPr lang="en-US" b="1" dirty="0" err="1"/>
              <a:t>السياق</a:t>
            </a:r>
            <a:endParaRPr lang="en-US" b="1" dirty="0"/>
          </a:p>
          <a:p>
            <a:pPr algn="r" rtl="1"/>
            <a:r>
              <a:rPr lang="ar-SA" dirty="0"/>
              <a:t>تستند الأجندة إلى النماذج والجلسات التي تم اختيارها ومواعيد انعقاد الاجتماع.</a:t>
            </a:r>
          </a:p>
          <a:p>
            <a:pPr algn="r" rtl="1"/>
            <a:r>
              <a:rPr lang="en-US" dirty="0" err="1"/>
              <a:t>انظر</a:t>
            </a:r>
            <a:r>
              <a:rPr lang="en-US" dirty="0"/>
              <a:t> </a:t>
            </a:r>
            <a:r>
              <a:rPr lang="en-US" dirty="0" err="1"/>
              <a:t>وثيقة</a:t>
            </a:r>
            <a:r>
              <a:rPr lang="en-US" dirty="0"/>
              <a:t> </a:t>
            </a:r>
            <a:r>
              <a:rPr lang="en-US" dirty="0" err="1"/>
              <a:t>هيكل</a:t>
            </a:r>
            <a:r>
              <a:rPr lang="en-US" dirty="0"/>
              <a:t> </a:t>
            </a:r>
            <a:r>
              <a:rPr lang="en-US" dirty="0" err="1"/>
              <a:t>التدريب</a:t>
            </a:r>
            <a:r>
              <a:rPr lang="en-US" dirty="0"/>
              <a:t> </a:t>
            </a:r>
            <a:r>
              <a:rPr lang="en-US" dirty="0" err="1"/>
              <a:t>والدليل</a:t>
            </a:r>
            <a:r>
              <a:rPr lang="en-US" dirty="0"/>
              <a:t> </a:t>
            </a:r>
            <a:r>
              <a:rPr lang="en-US" dirty="0" err="1"/>
              <a:t>للحصول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إرشادات</a:t>
            </a:r>
            <a:r>
              <a:rPr lang="en-US" dirty="0"/>
              <a:t> </a:t>
            </a:r>
            <a:r>
              <a:rPr lang="en-US" dirty="0" err="1"/>
              <a:t>حول</a:t>
            </a:r>
            <a:r>
              <a:rPr lang="en-US" dirty="0"/>
              <a:t> </a:t>
            </a:r>
            <a:r>
              <a:rPr lang="en-US" dirty="0" err="1"/>
              <a:t>هذا</a:t>
            </a:r>
            <a:r>
              <a:rPr lang="en-US" dirty="0"/>
              <a:t> </a:t>
            </a:r>
            <a:r>
              <a:rPr lang="en-US" dirty="0" err="1"/>
              <a:t>الموضوع</a:t>
            </a:r>
            <a:r>
              <a:rPr lang="en-US" dirty="0"/>
              <a:t>.</a:t>
            </a:r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ar-SA" dirty="0"/>
              <a:t>الأجندة </a:t>
            </a:r>
            <a:r>
              <a:rPr lang="en-US" dirty="0" err="1"/>
              <a:t>وال</a:t>
            </a:r>
            <a:r>
              <a:rPr lang="ar-SA" dirty="0"/>
              <a:t>أوقات</a:t>
            </a:r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3402E73F-C557-B7F6-ACEC-6163B5E4DB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AE1828FF-5A06-8907-7C26-BF844CED87CD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12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044835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8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i="1" dirty="0" err="1"/>
              <a:t>تحدد</a:t>
            </a:r>
            <a:r>
              <a:rPr lang="en-US" i="1" dirty="0"/>
              <a:t> </a:t>
            </a:r>
            <a:r>
              <a:rPr lang="en-US" i="1" dirty="0" err="1"/>
              <a:t>المعايير</a:t>
            </a:r>
            <a:r>
              <a:rPr lang="en-US" i="1" dirty="0"/>
              <a:t> </a:t>
            </a:r>
            <a:r>
              <a:rPr lang="en-US" i="1" dirty="0" err="1"/>
              <a:t>الدنيا</a:t>
            </a:r>
            <a:r>
              <a:rPr lang="en-US" i="1" dirty="0"/>
              <a:t> </a:t>
            </a:r>
            <a:r>
              <a:rPr lang="en-US" i="1" dirty="0" err="1"/>
              <a:t>لحماية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العمل</a:t>
            </a:r>
            <a:r>
              <a:rPr lang="en-US" i="1" dirty="0"/>
              <a:t> </a:t>
            </a:r>
            <a:r>
              <a:rPr lang="en-US" i="1" dirty="0" err="1"/>
              <a:t>الإنساني</a:t>
            </a:r>
            <a:r>
              <a:rPr lang="en-US" i="1" dirty="0"/>
              <a:t> </a:t>
            </a:r>
            <a:r>
              <a:rPr lang="en-US" i="1" dirty="0" err="1"/>
              <a:t>المعايير</a:t>
            </a:r>
            <a:r>
              <a:rPr lang="en-US" i="1" dirty="0"/>
              <a:t> </a:t>
            </a:r>
            <a:r>
              <a:rPr lang="en-US" i="1" dirty="0" err="1"/>
              <a:t>الدنيا</a:t>
            </a:r>
            <a:r>
              <a:rPr lang="en-US" i="1" dirty="0"/>
              <a:t> </a:t>
            </a:r>
            <a:r>
              <a:rPr lang="en-US" i="1" dirty="0" err="1"/>
              <a:t>لعملنا</a:t>
            </a:r>
            <a:endParaRPr lang="en-US" i="1" dirty="0"/>
          </a:p>
          <a:p>
            <a:pPr lvl="1" algn="r" rtl="1"/>
            <a:r>
              <a:rPr lang="ar-SA" i="1" dirty="0" err="1"/>
              <a:t>ت</a:t>
            </a:r>
            <a:r>
              <a:rPr lang="en-US" i="1" dirty="0" err="1"/>
              <a:t>تضمن</a:t>
            </a:r>
            <a:r>
              <a:rPr lang="en-US" i="1" dirty="0"/>
              <a:t> </a:t>
            </a:r>
            <a:r>
              <a:rPr lang="en-US" i="1" dirty="0" err="1"/>
              <a:t>أربعة</a:t>
            </a:r>
            <a:r>
              <a:rPr lang="en-US" i="1" dirty="0"/>
              <a:t> </a:t>
            </a:r>
            <a:r>
              <a:rPr lang="en-US" i="1" dirty="0" err="1"/>
              <a:t>معايير</a:t>
            </a:r>
            <a:r>
              <a:rPr lang="en-US" i="1" dirty="0"/>
              <a:t> </a:t>
            </a:r>
            <a:r>
              <a:rPr lang="en-US" i="1" dirty="0" err="1"/>
              <a:t>ذات</a:t>
            </a:r>
            <a:r>
              <a:rPr lang="en-US" i="1" dirty="0"/>
              <a:t> </a:t>
            </a:r>
            <a:r>
              <a:rPr lang="en-US" i="1" dirty="0" err="1"/>
              <a:t>صلة</a:t>
            </a:r>
            <a:r>
              <a:rPr lang="en-US" i="1" dirty="0"/>
              <a:t> </a:t>
            </a:r>
            <a:r>
              <a:rPr lang="en-US" i="1" dirty="0" err="1"/>
              <a:t>خاصة</a:t>
            </a:r>
            <a:r>
              <a:rPr lang="en-US" i="1" dirty="0"/>
              <a:t> </a:t>
            </a:r>
            <a:r>
              <a:rPr lang="en-US" i="1" dirty="0" err="1"/>
              <a:t>بهذا</a:t>
            </a:r>
            <a:r>
              <a:rPr lang="en-US" i="1" dirty="0"/>
              <a:t> </a:t>
            </a:r>
            <a:r>
              <a:rPr lang="en-US" i="1" dirty="0" err="1"/>
              <a:t>التدريب</a:t>
            </a:r>
            <a:r>
              <a:rPr lang="en-US" i="1" dirty="0"/>
              <a:t> </a:t>
            </a:r>
            <a:r>
              <a:rPr lang="en-US" i="1" dirty="0" err="1"/>
              <a:t>وعملنا</a:t>
            </a:r>
            <a:r>
              <a:rPr lang="en-US" i="1" dirty="0"/>
              <a:t> </a:t>
            </a:r>
            <a:r>
              <a:rPr lang="en-US" i="1" dirty="0" err="1"/>
              <a:t>مع</a:t>
            </a:r>
            <a:r>
              <a:rPr lang="en-US" i="1" dirty="0"/>
              <a:t> </a:t>
            </a:r>
            <a:r>
              <a:rPr lang="en-US" sz="1200" b="0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ar-SA" sz="1200" b="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المنفصلين و</a:t>
            </a:r>
            <a:r>
              <a:rPr lang="en-US" sz="1200" b="0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200" b="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1200" b="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0" i="1" dirty="0"/>
              <a:t>.</a:t>
            </a:r>
          </a:p>
          <a:p>
            <a:pPr lvl="1" algn="r" rtl="1"/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المعايير</a:t>
            </a:r>
            <a:r>
              <a:rPr lang="en-US" i="1" dirty="0"/>
              <a:t> </a:t>
            </a:r>
            <a:r>
              <a:rPr lang="en-US" i="1" dirty="0" err="1"/>
              <a:t>عالمية</a:t>
            </a:r>
            <a:r>
              <a:rPr lang="en-US" i="1" dirty="0"/>
              <a:t> </a:t>
            </a:r>
            <a:r>
              <a:rPr lang="en-US" i="1" dirty="0" err="1"/>
              <a:t>وقد</a:t>
            </a:r>
            <a:r>
              <a:rPr lang="en-US" i="1" dirty="0"/>
              <a:t> </a:t>
            </a:r>
            <a:r>
              <a:rPr lang="en-US" i="1" dirty="0" err="1"/>
              <a:t>أقرها</a:t>
            </a:r>
            <a:r>
              <a:rPr lang="en-US" i="1" dirty="0"/>
              <a:t> </a:t>
            </a:r>
            <a:r>
              <a:rPr lang="en-US" i="1" dirty="0" err="1"/>
              <a:t>تحالف</a:t>
            </a:r>
            <a:r>
              <a:rPr lang="en-US" i="1" dirty="0"/>
              <a:t> </a:t>
            </a:r>
            <a:r>
              <a:rPr lang="en-US" i="1" dirty="0" err="1"/>
              <a:t>حماية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العمل</a:t>
            </a:r>
            <a:r>
              <a:rPr lang="en-US" i="1" dirty="0"/>
              <a:t> </a:t>
            </a:r>
            <a:r>
              <a:rPr lang="en-US" i="1" dirty="0" err="1"/>
              <a:t>الإنساني</a:t>
            </a:r>
            <a:r>
              <a:rPr lang="en-US" i="1" dirty="0"/>
              <a:t> </a:t>
            </a:r>
            <a:r>
              <a:rPr lang="en-US" i="1" dirty="0" err="1"/>
              <a:t>والعديد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المنظمات</a:t>
            </a:r>
            <a:r>
              <a:rPr lang="en-US" i="1" dirty="0"/>
              <a:t>.</a:t>
            </a:r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  <a:p>
            <a:pPr algn="r" rtl="1"/>
            <a:r>
              <a:rPr lang="en-US" i="1" dirty="0" err="1"/>
              <a:t>هناك</a:t>
            </a:r>
            <a:r>
              <a:rPr lang="en-US" i="1" dirty="0"/>
              <a:t> </a:t>
            </a:r>
            <a:r>
              <a:rPr lang="en-US" i="1" dirty="0" err="1"/>
              <a:t>أيضًا</a:t>
            </a:r>
            <a:r>
              <a:rPr lang="en-US" i="1" dirty="0"/>
              <a:t> </a:t>
            </a:r>
            <a:r>
              <a:rPr lang="en-US" i="1" dirty="0" err="1"/>
              <a:t>مستندات</a:t>
            </a:r>
            <a:r>
              <a:rPr lang="en-US" i="1" dirty="0"/>
              <a:t> </a:t>
            </a:r>
            <a:r>
              <a:rPr lang="en-US" i="1" dirty="0" err="1"/>
              <a:t>إرشادية</a:t>
            </a:r>
            <a:r>
              <a:rPr lang="en-US" i="1" dirty="0"/>
              <a:t> </a:t>
            </a:r>
            <a:r>
              <a:rPr lang="en-US" i="1" dirty="0" err="1"/>
              <a:t>ومعايير</a:t>
            </a:r>
            <a:r>
              <a:rPr lang="en-US" i="1" dirty="0"/>
              <a:t> </a:t>
            </a:r>
            <a:r>
              <a:rPr lang="en-US" i="1" dirty="0" err="1"/>
              <a:t>أخرى</a:t>
            </a:r>
            <a:r>
              <a:rPr lang="en-US" i="1" dirty="0"/>
              <a:t> </a:t>
            </a:r>
            <a:r>
              <a:rPr lang="en-US" i="1" dirty="0" err="1"/>
              <a:t>متاحة</a:t>
            </a:r>
            <a:r>
              <a:rPr lang="en-US" i="1" dirty="0"/>
              <a:t> </a:t>
            </a:r>
            <a:r>
              <a:rPr lang="en-US" i="1" dirty="0" err="1"/>
              <a:t>لدعم</a:t>
            </a:r>
            <a:r>
              <a:rPr lang="en-US" i="1" dirty="0"/>
              <a:t> </a:t>
            </a:r>
            <a:r>
              <a:rPr lang="en-US" i="1" dirty="0" err="1"/>
              <a:t>عملنا</a:t>
            </a:r>
            <a:r>
              <a:rPr lang="en-US" i="1" dirty="0"/>
              <a:t> </a:t>
            </a:r>
            <a:r>
              <a:rPr lang="en-US" i="1" dirty="0" err="1"/>
              <a:t>مع</a:t>
            </a:r>
            <a:r>
              <a:rPr lang="en-US" i="1" dirty="0"/>
              <a:t> </a:t>
            </a:r>
            <a:r>
              <a:rPr lang="en-US" sz="1200" b="0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ar-SA" sz="1200" b="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المنفصلين و</a:t>
            </a:r>
            <a:r>
              <a:rPr lang="en-US" sz="1200" b="0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200" b="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ar-SA" sz="1200" b="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1200" b="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/>
              <a:t>تتوفر</a:t>
            </a:r>
            <a:r>
              <a:rPr lang="en-US" i="1" dirty="0"/>
              <a:t> </a:t>
            </a:r>
            <a:r>
              <a:rPr lang="en-US" i="1" dirty="0" err="1"/>
              <a:t>قائمة</a:t>
            </a:r>
            <a:r>
              <a:rPr lang="en-US" i="1" dirty="0"/>
              <a:t> </a:t>
            </a:r>
            <a:r>
              <a:rPr lang="en-US" i="1" dirty="0" err="1"/>
              <a:t>ب</a:t>
            </a:r>
            <a:r>
              <a:rPr lang="ar-SA" i="1" dirty="0"/>
              <a:t>ذلك</a:t>
            </a:r>
            <a:r>
              <a:rPr lang="en-US" i="1" dirty="0"/>
              <a:t> </a:t>
            </a:r>
            <a:r>
              <a:rPr lang="ar-SA" i="1" dirty="0"/>
              <a:t>في </a:t>
            </a:r>
            <a:r>
              <a:rPr lang="ar-SA" b="1" i="1" dirty="0"/>
              <a:t>ال</a:t>
            </a:r>
            <a:r>
              <a:rPr lang="en-US" b="1" i="1" dirty="0" err="1"/>
              <a:t>صفحة</a:t>
            </a:r>
            <a:r>
              <a:rPr lang="en-US" b="1" i="1" dirty="0"/>
              <a:t> </a:t>
            </a:r>
            <a:r>
              <a:rPr lang="ar-SA" b="1" i="1" dirty="0"/>
              <a:t>٢٧ من دليل التدريب</a:t>
            </a:r>
            <a:r>
              <a:rPr lang="en-US" b="1" i="1" dirty="0"/>
              <a:t>: </a:t>
            </a:r>
            <a:r>
              <a:rPr lang="en-US" b="1" i="1" dirty="0" err="1"/>
              <a:t>موارد</a:t>
            </a:r>
            <a:r>
              <a:rPr lang="en-US" b="1" i="1" dirty="0"/>
              <a:t> </a:t>
            </a:r>
            <a:r>
              <a:rPr lang="en-US" b="1" i="1" dirty="0" err="1"/>
              <a:t>لمزيد</a:t>
            </a:r>
            <a:r>
              <a:rPr lang="en-US" b="1" i="1" dirty="0"/>
              <a:t> </a:t>
            </a:r>
            <a:r>
              <a:rPr lang="en-US" b="1" i="1" dirty="0" err="1"/>
              <a:t>من</a:t>
            </a:r>
            <a:r>
              <a:rPr lang="en-US" b="1" i="1" dirty="0"/>
              <a:t> </a:t>
            </a:r>
            <a:r>
              <a:rPr lang="ar-SA" b="1" i="1" dirty="0"/>
              <a:t>الاطلاع</a:t>
            </a:r>
            <a:endParaRPr lang="en-US" b="1" i="1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22854B8B-EB59-B55B-0EEA-F8A4571E9E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09D3EDC6-5E08-E2FF-BDCE-88C053856F5D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13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9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 err="1"/>
              <a:t>ت</a:t>
            </a:r>
            <a:r>
              <a:rPr lang="en-US" b="1" dirty="0" err="1"/>
              <a:t>حض</a:t>
            </a:r>
            <a:r>
              <a:rPr lang="ar-SA" b="1" dirty="0" err="1"/>
              <a:t>ي</a:t>
            </a:r>
            <a:r>
              <a:rPr lang="en-US" b="1" dirty="0" err="1"/>
              <a:t>ر</a:t>
            </a:r>
            <a:endParaRPr lang="en-US" b="1" dirty="0"/>
          </a:p>
          <a:p>
            <a:pPr algn="r" rtl="1"/>
            <a:r>
              <a:rPr lang="en-US" dirty="0" err="1"/>
              <a:t>نسخ</a:t>
            </a:r>
            <a:r>
              <a:rPr lang="en-US" dirty="0"/>
              <a:t> </a:t>
            </a:r>
            <a:r>
              <a:rPr lang="en-US" dirty="0" err="1"/>
              <a:t>مطبوعة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اختبا</a:t>
            </a:r>
            <a:r>
              <a:rPr lang="ar-SA" dirty="0" err="1"/>
              <a:t>ر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قبل</a:t>
            </a:r>
            <a:r>
              <a:rPr lang="ar-SA" dirty="0" err="1"/>
              <a:t>ي</a:t>
            </a:r>
            <a:r>
              <a:rPr lang="ar-SA" dirty="0"/>
              <a:t> ل</a:t>
            </a:r>
            <a:r>
              <a:rPr lang="en-US" dirty="0" err="1"/>
              <a:t>لتدريب</a:t>
            </a:r>
            <a:r>
              <a:rPr lang="en-US" dirty="0"/>
              <a:t>.</a:t>
            </a:r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en-US" b="1" dirty="0" err="1"/>
              <a:t>عمل</a:t>
            </a:r>
            <a:r>
              <a:rPr lang="en-US" b="1" dirty="0"/>
              <a:t> </a:t>
            </a:r>
            <a:r>
              <a:rPr lang="en-US" b="1" dirty="0" err="1"/>
              <a:t>فردي</a:t>
            </a:r>
            <a:r>
              <a:rPr lang="en-US" b="1" dirty="0"/>
              <a:t> </a:t>
            </a:r>
            <a:r>
              <a:rPr lang="ar-SA" b="1" dirty="0"/>
              <a:t>(١٥ دقيقة)</a:t>
            </a:r>
            <a:endParaRPr lang="en-US" b="1" dirty="0"/>
          </a:p>
          <a:p>
            <a:pPr marL="174625" marR="0" lvl="0" indent="-174625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 err="1"/>
              <a:t>سأطلب</a:t>
            </a:r>
            <a:r>
              <a:rPr lang="en-US" i="1" dirty="0"/>
              <a:t> </a:t>
            </a:r>
            <a:r>
              <a:rPr lang="en-US" i="1" dirty="0" err="1"/>
              <a:t>منك</a:t>
            </a:r>
            <a:r>
              <a:rPr lang="ar-SA" i="1" dirty="0" err="1"/>
              <a:t>م</a:t>
            </a:r>
            <a:r>
              <a:rPr lang="en-US" i="1" dirty="0"/>
              <a:t> </a:t>
            </a:r>
            <a:r>
              <a:rPr lang="en-US" i="1" dirty="0" err="1"/>
              <a:t>الآن</a:t>
            </a:r>
            <a:r>
              <a:rPr lang="en-US" i="1" dirty="0"/>
              <a:t> </a:t>
            </a:r>
            <a:r>
              <a:rPr lang="en-US" i="1" dirty="0" err="1"/>
              <a:t>إكمال</a:t>
            </a:r>
            <a:r>
              <a:rPr lang="en-US" i="1" dirty="0"/>
              <a:t> </a:t>
            </a:r>
            <a:r>
              <a:rPr lang="ar-SA" dirty="0"/>
              <a:t>ال</a:t>
            </a:r>
            <a:r>
              <a:rPr lang="en-US" dirty="0" err="1"/>
              <a:t>اختبا</a:t>
            </a:r>
            <a:r>
              <a:rPr lang="ar-SA" dirty="0" err="1"/>
              <a:t>ر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قبل</a:t>
            </a:r>
            <a:r>
              <a:rPr lang="ar-SA" dirty="0" err="1"/>
              <a:t>ي</a:t>
            </a:r>
            <a:r>
              <a:rPr lang="ar-SA" dirty="0"/>
              <a:t> ل</a:t>
            </a:r>
            <a:r>
              <a:rPr lang="en-US" dirty="0" err="1"/>
              <a:t>لتدريب</a:t>
            </a:r>
            <a:r>
              <a:rPr lang="en-US" dirty="0"/>
              <a:t>.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لديك</a:t>
            </a:r>
            <a:r>
              <a:rPr lang="ar-SA" i="1" dirty="0" err="1"/>
              <a:t>م</a:t>
            </a:r>
            <a:r>
              <a:rPr lang="en-US" i="1" dirty="0"/>
              <a:t> </a:t>
            </a:r>
            <a:r>
              <a:rPr lang="ar-SA" i="1" dirty="0"/>
              <a:t>١٥ </a:t>
            </a:r>
            <a:r>
              <a:rPr lang="en-US" i="1" dirty="0" err="1"/>
              <a:t>دقيقة</a:t>
            </a:r>
            <a:r>
              <a:rPr lang="en-US" i="1" dirty="0"/>
              <a:t> </a:t>
            </a:r>
            <a:r>
              <a:rPr lang="en-US" i="1" dirty="0" err="1"/>
              <a:t>لإكمال</a:t>
            </a:r>
            <a:r>
              <a:rPr lang="en-US" i="1" dirty="0"/>
              <a:t> </a:t>
            </a:r>
            <a:r>
              <a:rPr lang="en-US" i="1" dirty="0" err="1"/>
              <a:t>هذا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لن</a:t>
            </a:r>
            <a:r>
              <a:rPr lang="en-US" i="1" dirty="0"/>
              <a:t> </a:t>
            </a:r>
            <a:r>
              <a:rPr lang="en-US" i="1" dirty="0" err="1"/>
              <a:t>يتم</a:t>
            </a:r>
            <a:r>
              <a:rPr lang="en-US" i="1" dirty="0"/>
              <a:t> </a:t>
            </a:r>
            <a:r>
              <a:rPr lang="en-US" i="1" dirty="0" err="1"/>
              <a:t>تقييم</a:t>
            </a:r>
            <a:r>
              <a:rPr lang="en-US" i="1" dirty="0"/>
              <a:t> </a:t>
            </a:r>
            <a:r>
              <a:rPr lang="en-US" i="1" dirty="0" err="1"/>
              <a:t>الاختبار</a:t>
            </a:r>
            <a:r>
              <a:rPr lang="en-US" i="1" dirty="0"/>
              <a:t> </a:t>
            </a:r>
            <a:r>
              <a:rPr lang="en-US" i="1" dirty="0" err="1"/>
              <a:t>ولن</a:t>
            </a:r>
            <a:r>
              <a:rPr lang="en-US" i="1" dirty="0"/>
              <a:t> </a:t>
            </a:r>
            <a:r>
              <a:rPr lang="en-US" i="1" dirty="0" err="1"/>
              <a:t>يتم</a:t>
            </a:r>
            <a:r>
              <a:rPr lang="en-US" i="1" dirty="0"/>
              <a:t> </a:t>
            </a:r>
            <a:r>
              <a:rPr lang="en-US" i="1" dirty="0" err="1"/>
              <a:t>الحكم</a:t>
            </a:r>
            <a:r>
              <a:rPr lang="en-US" i="1" dirty="0"/>
              <a:t> </a:t>
            </a:r>
            <a:r>
              <a:rPr lang="en-US" i="1" dirty="0" err="1"/>
              <a:t>عليك</a:t>
            </a:r>
            <a:r>
              <a:rPr lang="en-US" i="1" dirty="0"/>
              <a:t> </a:t>
            </a:r>
            <a:r>
              <a:rPr lang="en-US" i="1" dirty="0" err="1"/>
              <a:t>بناءً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أدائك</a:t>
            </a:r>
            <a:r>
              <a:rPr lang="en-US" i="1" dirty="0"/>
              <a:t> </a:t>
            </a:r>
            <a:r>
              <a:rPr lang="en-US" i="1" dirty="0" err="1"/>
              <a:t>فيه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الغرض</a:t>
            </a:r>
            <a:r>
              <a:rPr lang="en-US" i="1" dirty="0"/>
              <a:t> </a:t>
            </a:r>
            <a:r>
              <a:rPr lang="en-US" i="1" dirty="0" err="1"/>
              <a:t>هو</a:t>
            </a:r>
            <a:r>
              <a:rPr lang="en-US" i="1" dirty="0"/>
              <a:t> </a:t>
            </a:r>
            <a:r>
              <a:rPr lang="en-US" i="1" dirty="0" err="1"/>
              <a:t>مساعدتنا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تقييم</a:t>
            </a:r>
            <a:r>
              <a:rPr lang="en-US" i="1" dirty="0"/>
              <a:t> </a:t>
            </a:r>
            <a:r>
              <a:rPr lang="en-US" i="1" dirty="0" err="1"/>
              <a:t>فعالية</a:t>
            </a:r>
            <a:r>
              <a:rPr lang="en-US" i="1" dirty="0"/>
              <a:t> </a:t>
            </a:r>
            <a:r>
              <a:rPr lang="en-US" i="1" dirty="0" err="1"/>
              <a:t>التدريب</a:t>
            </a:r>
            <a:r>
              <a:rPr lang="en-US" i="1" dirty="0"/>
              <a:t>.</a:t>
            </a:r>
          </a:p>
          <a:p>
            <a:pPr algn="r" rtl="1"/>
            <a:r>
              <a:rPr lang="ar-SA" dirty="0" err="1"/>
              <a:t>م</a:t>
            </a:r>
            <a:r>
              <a:rPr lang="en-US" dirty="0" err="1"/>
              <a:t>شارك</a:t>
            </a:r>
            <a:r>
              <a:rPr lang="ar-SA" dirty="0" err="1"/>
              <a:t>ة</a:t>
            </a:r>
            <a:r>
              <a:rPr lang="en-US" dirty="0"/>
              <a:t> </a:t>
            </a:r>
            <a:r>
              <a:rPr lang="en-US" dirty="0" err="1"/>
              <a:t>نسخ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اختبا</a:t>
            </a:r>
            <a:r>
              <a:rPr lang="ar-SA" dirty="0" err="1"/>
              <a:t>ر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قبل</a:t>
            </a:r>
            <a:r>
              <a:rPr lang="ar-SA" dirty="0" err="1"/>
              <a:t>ي</a:t>
            </a:r>
            <a:r>
              <a:rPr lang="ar-SA" dirty="0"/>
              <a:t> ل</a:t>
            </a:r>
            <a:r>
              <a:rPr lang="en-US" dirty="0" err="1"/>
              <a:t>لتدريب</a:t>
            </a:r>
            <a:r>
              <a:rPr lang="en-US" dirty="0"/>
              <a:t>.</a:t>
            </a:r>
            <a:r>
              <a:rPr lang="en-US" i="1" dirty="0"/>
              <a:t>.</a:t>
            </a:r>
            <a:endParaRPr lang="ar-SA" i="1" dirty="0"/>
          </a:p>
          <a:p>
            <a:pPr algn="r" rtl="1"/>
            <a:r>
              <a:rPr lang="en-US" dirty="0" err="1"/>
              <a:t>امنح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الوقت</a:t>
            </a:r>
            <a:r>
              <a:rPr lang="en-US" dirty="0"/>
              <a:t> </a:t>
            </a:r>
            <a:r>
              <a:rPr lang="en-US" dirty="0" err="1"/>
              <a:t>لإكمال</a:t>
            </a:r>
            <a:r>
              <a:rPr lang="en-US" dirty="0"/>
              <a:t> </a:t>
            </a:r>
            <a:r>
              <a:rPr lang="en-US" dirty="0" err="1"/>
              <a:t>الاختبار</a:t>
            </a:r>
            <a:endParaRPr lang="en-US" dirty="0"/>
          </a:p>
          <a:p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3560E240-F480-4041-E383-1DDF8872A6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599D866C-5186-83E8-26DD-C89709B6834C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14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i="1" dirty="0" err="1"/>
              <a:t>سنبدأ</a:t>
            </a:r>
            <a:r>
              <a:rPr lang="en-US" i="1" dirty="0"/>
              <a:t> </a:t>
            </a:r>
            <a:r>
              <a:rPr lang="en-US" i="1" dirty="0" err="1"/>
              <a:t>الآن</a:t>
            </a:r>
            <a:r>
              <a:rPr lang="en-US" i="1" dirty="0"/>
              <a:t> </a:t>
            </a:r>
            <a:r>
              <a:rPr lang="en-US" i="1" dirty="0" err="1"/>
              <a:t>الوحدة</a:t>
            </a:r>
            <a:r>
              <a:rPr lang="en-US" i="1" dirty="0"/>
              <a:t> </a:t>
            </a:r>
            <a:r>
              <a:rPr lang="ar-SA" i="1" dirty="0"/>
              <a:t>١</a:t>
            </a:r>
            <a:r>
              <a:rPr lang="en-US" i="1" dirty="0"/>
              <a:t>: </a:t>
            </a:r>
            <a:r>
              <a:rPr lang="en-US" i="1" dirty="0" err="1"/>
              <a:t>فهم</a:t>
            </a:r>
            <a:r>
              <a:rPr lang="en-US" i="1" dirty="0"/>
              <a:t> </a:t>
            </a:r>
            <a:r>
              <a:rPr lang="en-US" i="1" dirty="0" err="1"/>
              <a:t>أسباب</a:t>
            </a:r>
            <a:r>
              <a:rPr lang="en-US" i="1" dirty="0"/>
              <a:t> </a:t>
            </a:r>
            <a:r>
              <a:rPr lang="en-US" i="1" dirty="0" err="1"/>
              <a:t>وتأثير</a:t>
            </a:r>
            <a:r>
              <a:rPr lang="en-US" i="1" dirty="0"/>
              <a:t> </a:t>
            </a:r>
            <a:r>
              <a:rPr lang="en-US" i="1" dirty="0" err="1"/>
              <a:t>ومخاطر</a:t>
            </a:r>
            <a:r>
              <a:rPr lang="en-US" i="1" dirty="0"/>
              <a:t> </a:t>
            </a:r>
            <a:r>
              <a:rPr lang="en-US" i="1" dirty="0" err="1"/>
              <a:t>انفصال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.</a:t>
            </a:r>
          </a:p>
          <a:p>
            <a:endParaRPr lang="en-CA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0F720C98-494C-1527-05B8-F60E936BA4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Google Shape;725;p48:notes">
            <a:extLst>
              <a:ext uri="{FF2B5EF4-FFF2-40B4-BE49-F238E27FC236}">
                <a16:creationId xmlns:a16="http://schemas.microsoft.com/office/drawing/2014/main" id="{EEA3BD7B-CCCA-374E-66EE-90F2B3C9B6A5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15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479674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1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C1240EFA-1B2E-CD91-47A4-A951D13BEB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B3D91FBB-6554-ECBC-BA5B-8B666EC72CB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16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2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US" b="1" dirty="0"/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لدى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ar-SA" i="1" dirty="0"/>
              <a:t> منكم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أسئلة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تعليقات</a:t>
            </a:r>
            <a:r>
              <a:rPr lang="en-US" i="1" dirty="0"/>
              <a:t>؟</a:t>
            </a:r>
          </a:p>
          <a:p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C599EDD7-6C92-3DD8-1C9B-E0BE1D866B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2AE752FB-9C52-45BA-4A19-B61EF53C649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17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3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</a:t>
            </a:r>
            <a:r>
              <a:rPr lang="en-US" b="1" dirty="0" err="1"/>
              <a:t>تحضير</a:t>
            </a:r>
            <a:endParaRPr lang="en-US" b="1" dirty="0"/>
          </a:p>
          <a:p>
            <a:pPr algn="r" rtl="1"/>
            <a:r>
              <a:rPr lang="en-US" dirty="0" err="1"/>
              <a:t>أضف</a:t>
            </a:r>
            <a:r>
              <a:rPr lang="en-US" dirty="0"/>
              <a:t> </a:t>
            </a:r>
            <a:r>
              <a:rPr lang="en-US" dirty="0" err="1"/>
              <a:t>ال</a:t>
            </a:r>
            <a:r>
              <a:rPr lang="ar-SA" dirty="0"/>
              <a:t>أوقات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ar-SA" dirty="0"/>
              <a:t>الأجندة</a:t>
            </a:r>
            <a:endParaRPr lang="en-US" dirty="0"/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ar-SA" b="0" dirty="0"/>
          </a:p>
          <a:p>
            <a:pPr marL="0" indent="0" algn="r" rtl="1">
              <a:buNone/>
            </a:pPr>
            <a:r>
              <a:rPr lang="ar-SA" b="0" dirty="0"/>
              <a:t>شرح</a:t>
            </a:r>
            <a:endParaRPr lang="en-US" b="1" dirty="0"/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  <a:p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FB3590F0-66F7-E63C-BDEB-920A364355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FB955675-25F6-7B30-46C4-A2707D4482D2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18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4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US" b="1" dirty="0"/>
          </a:p>
          <a:p>
            <a:pPr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نهاية</a:t>
            </a:r>
            <a:r>
              <a:rPr lang="en-US" i="1" dirty="0"/>
              <a:t> </a:t>
            </a:r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الجلسة</a:t>
            </a:r>
            <a:r>
              <a:rPr lang="ar-SA" i="1" dirty="0"/>
              <a:t>، </a:t>
            </a:r>
            <a:r>
              <a:rPr lang="en-US" i="1" dirty="0" err="1"/>
              <a:t>يجب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يكون</a:t>
            </a:r>
            <a:r>
              <a:rPr lang="en-US" i="1" dirty="0"/>
              <a:t> </a:t>
            </a:r>
            <a:r>
              <a:rPr lang="en-US" i="1" dirty="0" err="1"/>
              <a:t>المشارك</a:t>
            </a:r>
            <a:r>
              <a:rPr lang="ar-SA" i="1" dirty="0" err="1"/>
              <a:t>ي</a:t>
            </a:r>
            <a:r>
              <a:rPr lang="en-US" i="1" dirty="0" err="1"/>
              <a:t>ن</a:t>
            </a:r>
            <a:r>
              <a:rPr lang="en-US" i="1" dirty="0"/>
              <a:t> </a:t>
            </a:r>
            <a:r>
              <a:rPr lang="en-US" i="1" dirty="0" err="1"/>
              <a:t>قادرين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:</a:t>
            </a:r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DA85DAA9-AF7B-93A2-B12C-E0F66A7680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62277323-44BB-5866-459C-4D2A49D3506D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19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:notes"/>
          <p:cNvSpPr txBox="1">
            <a:spLocks noGrp="1"/>
          </p:cNvSpPr>
          <p:nvPr>
            <p:ph type="body" idx="1"/>
          </p:nvPr>
        </p:nvSpPr>
        <p:spPr>
          <a:xfrm>
            <a:off x="479425" y="460375"/>
            <a:ext cx="6140450" cy="9211335"/>
          </a:xfrm>
          <a:prstGeom prst="rect">
            <a:avLst/>
          </a:prstGeom>
        </p:spPr>
        <p:txBody>
          <a:bodyPr/>
          <a:lstStyle/>
          <a:p>
            <a:pPr algn="r" rtl="1">
              <a:buNone/>
            </a:pPr>
            <a:r>
              <a:rPr lang="en-US" b="1" dirty="0" err="1"/>
              <a:t>مقدمة</a:t>
            </a:r>
            <a:endParaRPr lang="en-US" b="1" dirty="0"/>
          </a:p>
          <a:p>
            <a:pPr marL="174625" marR="0" lvl="0" indent="-174625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err="1"/>
              <a:t>مرحبًا</a:t>
            </a:r>
            <a:r>
              <a:rPr lang="en-US" dirty="0"/>
              <a:t> </a:t>
            </a:r>
            <a:r>
              <a:rPr lang="en-US" dirty="0" err="1"/>
              <a:t>بكم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تدريب</a:t>
            </a:r>
            <a:r>
              <a:rPr lang="en-US" dirty="0"/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والتدريب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على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إدارة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الحالة</a:t>
            </a:r>
            <a:r>
              <a:rPr lang="ar-SA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/>
              <a:t>والذي</a:t>
            </a:r>
            <a:r>
              <a:rPr lang="en-US" dirty="0"/>
              <a:t> </a:t>
            </a:r>
            <a:r>
              <a:rPr lang="en-US" dirty="0" err="1"/>
              <a:t>يعد</a:t>
            </a:r>
            <a:r>
              <a:rPr lang="en-US" dirty="0"/>
              <a:t> </a:t>
            </a:r>
            <a:r>
              <a:rPr lang="en-US" dirty="0" err="1"/>
              <a:t>جزءًا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التدريب</a:t>
            </a:r>
            <a:r>
              <a:rPr lang="en-US" dirty="0"/>
              <a:t> </a:t>
            </a:r>
            <a:r>
              <a:rPr lang="en-US" dirty="0" err="1"/>
              <a:t>العالمي</a:t>
            </a:r>
            <a:r>
              <a:rPr lang="en-US" dirty="0"/>
              <a:t> </a:t>
            </a:r>
            <a:r>
              <a:rPr lang="en-US" dirty="0" err="1"/>
              <a:t>لأخصائيي</a:t>
            </a:r>
            <a:r>
              <a:rPr lang="en-US" dirty="0"/>
              <a:t> </a:t>
            </a:r>
            <a:r>
              <a:rPr lang="en-US" dirty="0" err="1"/>
              <a:t>الحال</a:t>
            </a:r>
            <a:r>
              <a:rPr lang="ar-SA" dirty="0" err="1"/>
              <a:t>ة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مجال</a:t>
            </a:r>
            <a:r>
              <a:rPr lang="en-US" dirty="0"/>
              <a:t> </a:t>
            </a:r>
            <a:r>
              <a:rPr lang="en-US" dirty="0" err="1"/>
              <a:t>حماية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البيئات</a:t>
            </a:r>
            <a:r>
              <a:rPr lang="en-US" dirty="0"/>
              <a:t> </a:t>
            </a:r>
            <a:r>
              <a:rPr lang="en-US" dirty="0" err="1"/>
              <a:t>الإنسانية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يتكون</a:t>
            </a:r>
            <a:r>
              <a:rPr lang="en-US" dirty="0"/>
              <a:t> </a:t>
            </a:r>
            <a:r>
              <a:rPr lang="en-US" dirty="0" err="1"/>
              <a:t>هذا</a:t>
            </a:r>
            <a:r>
              <a:rPr lang="en-US" dirty="0"/>
              <a:t> </a:t>
            </a:r>
            <a:r>
              <a:rPr lang="en-US" dirty="0" err="1"/>
              <a:t>التدريب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وحدتين</a:t>
            </a:r>
            <a:r>
              <a:rPr lang="en-US" dirty="0"/>
              <a:t> </a:t>
            </a:r>
            <a:r>
              <a:rPr lang="en-US" dirty="0" err="1"/>
              <a:t>ويستغرق</a:t>
            </a:r>
            <a:r>
              <a:rPr lang="en-US" dirty="0"/>
              <a:t> </a:t>
            </a:r>
            <a:r>
              <a:rPr lang="en-US" dirty="0" err="1"/>
              <a:t>حوالي</a:t>
            </a:r>
            <a:r>
              <a:rPr lang="en-US" dirty="0"/>
              <a:t> </a:t>
            </a:r>
            <a:r>
              <a:rPr lang="ar-SA" dirty="0"/>
              <a:t>٣ أيام و نصف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هذه</a:t>
            </a:r>
            <a:r>
              <a:rPr lang="en-US" dirty="0"/>
              <a:t> </a:t>
            </a:r>
            <a:r>
              <a:rPr lang="en-US" dirty="0" err="1"/>
              <a:t>هي</a:t>
            </a:r>
            <a:r>
              <a:rPr lang="en-US" dirty="0"/>
              <a:t> </a:t>
            </a:r>
            <a:r>
              <a:rPr lang="en-US" dirty="0" err="1"/>
              <a:t>الوحدة</a:t>
            </a:r>
            <a:r>
              <a:rPr lang="en-US" dirty="0"/>
              <a:t> </a:t>
            </a:r>
            <a:r>
              <a:rPr lang="ar-SA" dirty="0"/>
              <a:t>١</a:t>
            </a:r>
            <a:r>
              <a:rPr lang="en-US" dirty="0"/>
              <a:t> ، </a:t>
            </a:r>
            <a:r>
              <a:rPr lang="en-US" dirty="0" err="1"/>
              <a:t>وتتضمن</a:t>
            </a:r>
            <a:r>
              <a:rPr lang="en-US" dirty="0"/>
              <a:t> </a:t>
            </a:r>
            <a:r>
              <a:rPr lang="en-US" dirty="0" err="1"/>
              <a:t>أيضًا</a:t>
            </a:r>
            <a:r>
              <a:rPr lang="en-US" dirty="0"/>
              <a:t> </a:t>
            </a:r>
            <a:r>
              <a:rPr lang="en-US" dirty="0" err="1"/>
              <a:t>مقدمة</a:t>
            </a:r>
            <a:r>
              <a:rPr lang="en-US" dirty="0"/>
              <a:t> </a:t>
            </a:r>
            <a:r>
              <a:rPr lang="en-US" dirty="0" err="1"/>
              <a:t>شاملة</a:t>
            </a:r>
            <a:r>
              <a:rPr lang="en-US" dirty="0"/>
              <a:t> </a:t>
            </a:r>
            <a:r>
              <a:rPr lang="en-US" dirty="0" err="1"/>
              <a:t>للتدريب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الوحدة</a:t>
            </a:r>
            <a:r>
              <a:rPr lang="en-US" dirty="0"/>
              <a:t> </a:t>
            </a:r>
            <a:r>
              <a:rPr lang="en-US" dirty="0" err="1"/>
              <a:t>الأولى</a:t>
            </a:r>
            <a:r>
              <a:rPr lang="en-US" dirty="0"/>
              <a:t> </a:t>
            </a:r>
            <a:r>
              <a:rPr lang="en-US" dirty="0" err="1"/>
              <a:t>بعنوان</a:t>
            </a:r>
            <a:r>
              <a:rPr lang="en-US" dirty="0"/>
              <a:t>: </a:t>
            </a:r>
            <a:r>
              <a:rPr lang="en-US" dirty="0" err="1"/>
              <a:t>فهم</a:t>
            </a:r>
            <a:r>
              <a:rPr lang="en-US" dirty="0"/>
              <a:t> </a:t>
            </a:r>
            <a:r>
              <a:rPr lang="en-US" dirty="0" err="1"/>
              <a:t>أسباب</a:t>
            </a:r>
            <a:r>
              <a:rPr lang="en-US" dirty="0"/>
              <a:t> </a:t>
            </a:r>
            <a:r>
              <a:rPr lang="en-US" dirty="0" err="1"/>
              <a:t>وتأثير</a:t>
            </a:r>
            <a:r>
              <a:rPr lang="en-US" dirty="0"/>
              <a:t> </a:t>
            </a:r>
            <a:r>
              <a:rPr lang="en-US" dirty="0" err="1"/>
              <a:t>ومخاطر</a:t>
            </a:r>
            <a:r>
              <a:rPr lang="en-US" dirty="0"/>
              <a:t> </a:t>
            </a:r>
            <a:r>
              <a:rPr lang="ar-SA" dirty="0"/>
              <a:t>الانفصال</a:t>
            </a:r>
            <a:r>
              <a:rPr lang="en-US" dirty="0"/>
              <a:t> </a:t>
            </a:r>
            <a:r>
              <a:rPr lang="en-US" dirty="0" err="1"/>
              <a:t>الأسر</a:t>
            </a:r>
            <a:r>
              <a:rPr lang="ar-SA" dirty="0" err="1"/>
              <a:t>ي</a:t>
            </a:r>
            <a:endParaRPr lang="en-US" dirty="0"/>
          </a:p>
          <a:p>
            <a:pPr algn="r" rtl="1"/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العثور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إرشادات</a:t>
            </a:r>
            <a:r>
              <a:rPr lang="en-US" dirty="0"/>
              <a:t> </a:t>
            </a:r>
            <a:r>
              <a:rPr lang="en-US" dirty="0" err="1"/>
              <a:t>التيسير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ملاحظات</a:t>
            </a:r>
            <a:r>
              <a:rPr lang="en-US" dirty="0"/>
              <a:t> </a:t>
            </a:r>
            <a:r>
              <a:rPr lang="en-US" dirty="0" err="1"/>
              <a:t>كل</a:t>
            </a:r>
            <a:r>
              <a:rPr lang="en-US" dirty="0"/>
              <a:t> </a:t>
            </a:r>
            <a:r>
              <a:rPr lang="en-US" dirty="0" err="1"/>
              <a:t>شريحة</a:t>
            </a:r>
            <a:endParaRPr lang="en-US" dirty="0"/>
          </a:p>
          <a:p>
            <a:pPr lvl="1" algn="r" rtl="1"/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قسم</a:t>
            </a:r>
            <a:r>
              <a:rPr lang="en-US" dirty="0"/>
              <a:t> </a:t>
            </a:r>
            <a:r>
              <a:rPr lang="en-US" dirty="0" err="1"/>
              <a:t>الملاحظات</a:t>
            </a:r>
            <a:r>
              <a:rPr lang="en-US" dirty="0"/>
              <a:t> </a:t>
            </a:r>
            <a:r>
              <a:rPr lang="en-US" dirty="0" err="1"/>
              <a:t>أسفل</a:t>
            </a:r>
            <a:r>
              <a:rPr lang="en-US" dirty="0"/>
              <a:t> </a:t>
            </a:r>
            <a:r>
              <a:rPr lang="en-US" dirty="0" err="1"/>
              <a:t>كل</a:t>
            </a:r>
            <a:r>
              <a:rPr lang="en-US" dirty="0"/>
              <a:t> </a:t>
            </a:r>
            <a:r>
              <a:rPr lang="en-US" dirty="0" err="1"/>
              <a:t>شريحة</a:t>
            </a:r>
            <a:r>
              <a:rPr lang="en-US" dirty="0"/>
              <a:t> ، </a:t>
            </a:r>
            <a:r>
              <a:rPr lang="en-US" dirty="0" err="1"/>
              <a:t>يتم</a:t>
            </a:r>
            <a:r>
              <a:rPr lang="en-US" dirty="0"/>
              <a:t> </a:t>
            </a:r>
            <a:r>
              <a:rPr lang="en-US" dirty="0" err="1"/>
              <a:t>سرد</a:t>
            </a:r>
            <a:r>
              <a:rPr lang="en-US" dirty="0"/>
              <a:t> </a:t>
            </a:r>
            <a:r>
              <a:rPr lang="en-US" dirty="0" err="1"/>
              <a:t>أي</a:t>
            </a:r>
            <a:r>
              <a:rPr lang="en-US" dirty="0"/>
              <a:t> </a:t>
            </a:r>
            <a:r>
              <a:rPr lang="en-US" dirty="0" err="1"/>
              <a:t>متطلبات</a:t>
            </a:r>
            <a:r>
              <a:rPr lang="en-US" dirty="0"/>
              <a:t> </a:t>
            </a:r>
            <a:r>
              <a:rPr lang="en-US" dirty="0" err="1"/>
              <a:t>خاصة</a:t>
            </a:r>
            <a:r>
              <a:rPr lang="en-US" dirty="0"/>
              <a:t> </a:t>
            </a:r>
            <a:r>
              <a:rPr lang="en-US" dirty="0" err="1"/>
              <a:t>بالسياق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الإعداد</a:t>
            </a:r>
            <a:r>
              <a:rPr lang="en-US" dirty="0"/>
              <a:t> </a:t>
            </a:r>
            <a:r>
              <a:rPr lang="en-US" dirty="0" err="1"/>
              <a:t>أولاً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يوجد</a:t>
            </a:r>
            <a:r>
              <a:rPr lang="en-US" dirty="0"/>
              <a:t> </a:t>
            </a:r>
            <a:r>
              <a:rPr lang="en-US" dirty="0" err="1"/>
              <a:t>أسفل</a:t>
            </a:r>
            <a:r>
              <a:rPr lang="en-US" dirty="0"/>
              <a:t> </a:t>
            </a:r>
            <a:r>
              <a:rPr lang="en-US" dirty="0" err="1"/>
              <a:t>ذلك</a:t>
            </a:r>
            <a:r>
              <a:rPr lang="en-US" dirty="0"/>
              <a:t> </a:t>
            </a:r>
            <a:r>
              <a:rPr lang="en-US" dirty="0" err="1"/>
              <a:t>إرشادات</a:t>
            </a:r>
            <a:r>
              <a:rPr lang="en-US" dirty="0"/>
              <a:t> </a:t>
            </a:r>
            <a:r>
              <a:rPr lang="en-US" dirty="0" err="1"/>
              <a:t>التيسير</a:t>
            </a:r>
            <a:r>
              <a:rPr lang="en-US" dirty="0"/>
              <a:t> </a:t>
            </a:r>
            <a:r>
              <a:rPr lang="en-US" dirty="0" err="1"/>
              <a:t>لتلك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يتضمن</a:t>
            </a:r>
            <a:r>
              <a:rPr lang="en-US" dirty="0"/>
              <a:t> </a:t>
            </a:r>
            <a:r>
              <a:rPr lang="en-US" dirty="0" err="1"/>
              <a:t>دليل</a:t>
            </a:r>
            <a:r>
              <a:rPr lang="en-US" dirty="0"/>
              <a:t> </a:t>
            </a:r>
            <a:r>
              <a:rPr lang="en-US" dirty="0" err="1"/>
              <a:t>التيسير</a:t>
            </a:r>
            <a:r>
              <a:rPr lang="en-US" dirty="0"/>
              <a:t> </a:t>
            </a:r>
            <a:r>
              <a:rPr lang="en-US" dirty="0" err="1"/>
              <a:t>التعليمات</a:t>
            </a:r>
            <a:r>
              <a:rPr lang="en-US" dirty="0"/>
              <a:t> </a:t>
            </a:r>
            <a:r>
              <a:rPr lang="en-US" dirty="0" err="1"/>
              <a:t>وال</a:t>
            </a:r>
            <a:r>
              <a:rPr lang="ar-SA" dirty="0"/>
              <a:t>تحفيزات</a:t>
            </a:r>
            <a:r>
              <a:rPr lang="en-US" dirty="0"/>
              <a:t> </a:t>
            </a:r>
            <a:r>
              <a:rPr lang="en-US" dirty="0" err="1"/>
              <a:t>والمحتوى</a:t>
            </a:r>
            <a:r>
              <a:rPr lang="en-US" dirty="0"/>
              <a:t> </a:t>
            </a:r>
            <a:r>
              <a:rPr lang="en-US" dirty="0" err="1"/>
              <a:t>الرئيسي</a:t>
            </a:r>
            <a:r>
              <a:rPr lang="en-US" dirty="0"/>
              <a:t> </a:t>
            </a:r>
            <a:r>
              <a:rPr lang="en-US" dirty="0" err="1"/>
              <a:t>الذي</a:t>
            </a:r>
            <a:r>
              <a:rPr lang="en-US" dirty="0"/>
              <a:t> </a:t>
            </a:r>
            <a:r>
              <a:rPr lang="en-US" dirty="0" err="1"/>
              <a:t>يجب</a:t>
            </a:r>
            <a:r>
              <a:rPr lang="en-US" dirty="0"/>
              <a:t> </a:t>
            </a:r>
            <a:r>
              <a:rPr lang="en-US" dirty="0" err="1"/>
              <a:t>تغطيته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كل</a:t>
            </a:r>
            <a:r>
              <a:rPr lang="en-US" dirty="0"/>
              <a:t> </a:t>
            </a:r>
            <a:r>
              <a:rPr lang="en-US" dirty="0" err="1"/>
              <a:t>شريحة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ويتضمن</a:t>
            </a:r>
            <a:r>
              <a:rPr lang="en-US" dirty="0"/>
              <a:t> </a:t>
            </a:r>
            <a:r>
              <a:rPr lang="en-US" dirty="0" err="1"/>
              <a:t>أيضًا</a:t>
            </a:r>
            <a:r>
              <a:rPr lang="en-US" dirty="0"/>
              <a:t> </a:t>
            </a:r>
            <a:r>
              <a:rPr lang="en-US" dirty="0" err="1"/>
              <a:t>إجابات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أي</a:t>
            </a:r>
            <a:r>
              <a:rPr lang="en-US" dirty="0"/>
              <a:t> </a:t>
            </a:r>
            <a:r>
              <a:rPr lang="en-US" dirty="0" err="1"/>
              <a:t>أنشطة</a:t>
            </a:r>
            <a:r>
              <a:rPr lang="en-US" dirty="0"/>
              <a:t> </a:t>
            </a:r>
            <a:r>
              <a:rPr lang="en-US" dirty="0" err="1"/>
              <a:t>فردية</a:t>
            </a:r>
            <a:r>
              <a:rPr lang="en-US" dirty="0"/>
              <a:t> </a:t>
            </a:r>
            <a:r>
              <a:rPr lang="en-US" dirty="0" err="1"/>
              <a:t>وجماعية</a:t>
            </a:r>
            <a:r>
              <a:rPr lang="en-US" dirty="0"/>
              <a:t> ، </a:t>
            </a:r>
            <a:r>
              <a:rPr lang="en-US" dirty="0" err="1"/>
              <a:t>حيثما</a:t>
            </a:r>
            <a:r>
              <a:rPr lang="en-US" dirty="0"/>
              <a:t> </a:t>
            </a:r>
            <a:r>
              <a:rPr lang="en-US" dirty="0" err="1"/>
              <a:t>كانت</a:t>
            </a:r>
            <a:r>
              <a:rPr lang="en-US" dirty="0"/>
              <a:t> </a:t>
            </a:r>
            <a:r>
              <a:rPr lang="en-US" dirty="0" err="1"/>
              <a:t>مطلوبة</a:t>
            </a:r>
            <a:r>
              <a:rPr lang="en-US" dirty="0"/>
              <a:t>.</a:t>
            </a:r>
          </a:p>
          <a:p>
            <a:pPr algn="r" rtl="1"/>
            <a:endParaRPr lang="en-US" dirty="0"/>
          </a:p>
          <a:p>
            <a:pPr algn="r" rtl="1">
              <a:buNone/>
            </a:pPr>
            <a:r>
              <a:rPr lang="ar-SA" b="1" dirty="0"/>
              <a:t>التكييف بحسب السياق</a:t>
            </a:r>
            <a:endParaRPr lang="en-US" b="1" dirty="0"/>
          </a:p>
          <a:p>
            <a:pPr algn="r" rtl="1"/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المهم</a:t>
            </a:r>
            <a:r>
              <a:rPr lang="en-US" dirty="0"/>
              <a:t> </a:t>
            </a:r>
            <a:r>
              <a:rPr lang="en-US" dirty="0" err="1"/>
              <a:t>اتخاذ</a:t>
            </a:r>
            <a:r>
              <a:rPr lang="en-US" dirty="0"/>
              <a:t> </a:t>
            </a:r>
            <a:r>
              <a:rPr lang="en-US" dirty="0" err="1"/>
              <a:t>الخطوات</a:t>
            </a:r>
            <a:r>
              <a:rPr lang="en-US" dirty="0"/>
              <a:t> </a:t>
            </a:r>
            <a:r>
              <a:rPr lang="en-US" dirty="0" err="1"/>
              <a:t>التالية</a:t>
            </a:r>
            <a:r>
              <a:rPr lang="en-US" dirty="0"/>
              <a:t> </a:t>
            </a:r>
            <a:r>
              <a:rPr lang="ar-SA" dirty="0"/>
              <a:t>لتكييف </a:t>
            </a:r>
            <a:r>
              <a:rPr lang="en-US" dirty="0" err="1"/>
              <a:t>هذه</a:t>
            </a:r>
            <a:r>
              <a:rPr lang="en-US" dirty="0"/>
              <a:t> </a:t>
            </a:r>
            <a:r>
              <a:rPr lang="en-US" dirty="0" err="1"/>
              <a:t>الوحدة</a:t>
            </a:r>
            <a:r>
              <a:rPr lang="en-US" dirty="0"/>
              <a:t> </a:t>
            </a:r>
            <a:r>
              <a:rPr lang="ar-SA" dirty="0"/>
              <a:t>بحسب السياق </a:t>
            </a:r>
            <a:r>
              <a:rPr lang="en-US" dirty="0" err="1"/>
              <a:t>قبل</a:t>
            </a:r>
            <a:r>
              <a:rPr lang="en-US" dirty="0"/>
              <a:t> </a:t>
            </a:r>
            <a:r>
              <a:rPr lang="en-US" dirty="0" err="1"/>
              <a:t>تقديمها</a:t>
            </a:r>
            <a:endParaRPr lang="en-US" dirty="0"/>
          </a:p>
          <a:p>
            <a:pPr algn="r" rtl="1"/>
            <a:r>
              <a:rPr lang="en-US" dirty="0" err="1">
                <a:highlight>
                  <a:srgbClr val="FFFF00"/>
                </a:highlight>
              </a:rPr>
              <a:t>يتطلب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محتوى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الشريحة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ar-SA" dirty="0">
                <a:highlight>
                  <a:srgbClr val="FFFF00"/>
                </a:highlight>
              </a:rPr>
              <a:t>الذي تم تمييزه باللون الأصفر التكييف بحسب </a:t>
            </a:r>
            <a:r>
              <a:rPr lang="en-US" dirty="0" err="1">
                <a:highlight>
                  <a:srgbClr val="FFFF00"/>
                </a:highlight>
              </a:rPr>
              <a:t>السياق</a:t>
            </a:r>
            <a:endParaRPr lang="en-US" dirty="0">
              <a:highlight>
                <a:srgbClr val="FFFF00"/>
              </a:highlight>
            </a:endParaRPr>
          </a:p>
          <a:p>
            <a:pPr marL="174625" marR="0" lvl="0" indent="-174625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err="1"/>
              <a:t>يتم</a:t>
            </a:r>
            <a:r>
              <a:rPr lang="en-US" dirty="0"/>
              <a:t> </a:t>
            </a:r>
            <a:r>
              <a:rPr lang="en-US" dirty="0" err="1"/>
              <a:t>تمييز</a:t>
            </a:r>
            <a:r>
              <a:rPr lang="en-US" dirty="0"/>
              <a:t> </a:t>
            </a:r>
            <a:r>
              <a:rPr lang="en-US" dirty="0" err="1"/>
              <a:t>الشرائح</a:t>
            </a:r>
            <a:r>
              <a:rPr lang="en-US" dirty="0"/>
              <a:t> </a:t>
            </a:r>
            <a:r>
              <a:rPr lang="en-US" dirty="0" err="1"/>
              <a:t>التي</a:t>
            </a:r>
            <a:r>
              <a:rPr lang="en-US" dirty="0"/>
              <a:t> </a:t>
            </a:r>
            <a:r>
              <a:rPr lang="en-US" dirty="0" err="1"/>
              <a:t>تتطلب</a:t>
            </a:r>
            <a:r>
              <a:rPr lang="ar-SA" dirty="0"/>
              <a:t> </a:t>
            </a:r>
            <a:r>
              <a:rPr lang="ar-SA" dirty="0">
                <a:highlight>
                  <a:srgbClr val="FFFF00"/>
                </a:highlight>
              </a:rPr>
              <a:t>التكييف</a:t>
            </a:r>
            <a:r>
              <a:rPr lang="en-US" dirty="0"/>
              <a:t> </a:t>
            </a:r>
            <a:r>
              <a:rPr lang="en-US" dirty="0" err="1"/>
              <a:t>الأكثر</a:t>
            </a:r>
            <a:r>
              <a:rPr lang="en-US" dirty="0"/>
              <a:t> </a:t>
            </a:r>
            <a:r>
              <a:rPr lang="en-US" dirty="0" err="1"/>
              <a:t>أهمية</a:t>
            </a:r>
            <a:r>
              <a:rPr lang="ar-SA" dirty="0"/>
              <a:t> </a:t>
            </a:r>
            <a:r>
              <a:rPr lang="ar-SA" dirty="0">
                <a:highlight>
                  <a:srgbClr val="FFFF00"/>
                </a:highlight>
              </a:rPr>
              <a:t>بحسب </a:t>
            </a:r>
            <a:r>
              <a:rPr lang="en-US" dirty="0" err="1">
                <a:highlight>
                  <a:srgbClr val="FFFF00"/>
                </a:highlight>
              </a:rPr>
              <a:t>السياق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خلال</a:t>
            </a:r>
            <a:r>
              <a:rPr lang="en-US" dirty="0"/>
              <a:t> </a:t>
            </a:r>
            <a:r>
              <a:rPr lang="en-US" dirty="0" err="1"/>
              <a:t>الإشارة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ذلك</a:t>
            </a:r>
            <a:r>
              <a:rPr lang="en-US" dirty="0"/>
              <a:t> </a:t>
            </a:r>
            <a:r>
              <a:rPr lang="en-US" dirty="0" err="1"/>
              <a:t>أسفل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قسم</a:t>
            </a:r>
            <a:r>
              <a:rPr lang="en-US" dirty="0"/>
              <a:t> </a:t>
            </a:r>
            <a:r>
              <a:rPr lang="en-US" dirty="0" err="1"/>
              <a:t>الملاحظات</a:t>
            </a:r>
            <a:r>
              <a:rPr lang="en-US" dirty="0"/>
              <a:t>.</a:t>
            </a:r>
          </a:p>
          <a:p>
            <a:pPr algn="r" rtl="1"/>
            <a:r>
              <a:rPr lang="en-US" dirty="0" err="1"/>
              <a:t>تحتاج</a:t>
            </a:r>
            <a:r>
              <a:rPr lang="en-US" dirty="0"/>
              <a:t> </a:t>
            </a:r>
            <a:r>
              <a:rPr lang="en-US" dirty="0" err="1"/>
              <a:t>الجلسة</a:t>
            </a:r>
            <a:r>
              <a:rPr lang="en-US" dirty="0"/>
              <a:t> </a:t>
            </a:r>
            <a:r>
              <a:rPr lang="ar-SA" dirty="0"/>
              <a:t>٤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وجه</a:t>
            </a:r>
            <a:r>
              <a:rPr lang="en-US" dirty="0"/>
              <a:t> </a:t>
            </a:r>
            <a:r>
              <a:rPr lang="en-US" dirty="0" err="1"/>
              <a:t>الخصوص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ar-SA" dirty="0"/>
              <a:t>تكييف</a:t>
            </a:r>
            <a:r>
              <a:rPr lang="en-US" dirty="0"/>
              <a:t> </a:t>
            </a:r>
            <a:r>
              <a:rPr lang="en-US" dirty="0" err="1"/>
              <a:t>سياق</a:t>
            </a:r>
            <a:r>
              <a:rPr lang="ar-SA" dirty="0" err="1"/>
              <a:t>ي</a:t>
            </a:r>
            <a:r>
              <a:rPr lang="en-US" dirty="0"/>
              <a:t> </a:t>
            </a:r>
            <a:r>
              <a:rPr lang="en-US" dirty="0" err="1"/>
              <a:t>شامل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حيث</a:t>
            </a:r>
            <a:r>
              <a:rPr lang="en-US" dirty="0"/>
              <a:t> </a:t>
            </a:r>
            <a:r>
              <a:rPr lang="en-US" dirty="0" err="1"/>
              <a:t>إضافة</a:t>
            </a:r>
            <a:r>
              <a:rPr lang="en-US" dirty="0"/>
              <a:t> </a:t>
            </a:r>
            <a:r>
              <a:rPr lang="en-US" dirty="0" err="1"/>
              <a:t>جميع</a:t>
            </a:r>
            <a:r>
              <a:rPr lang="en-US" dirty="0"/>
              <a:t> </a:t>
            </a:r>
            <a:r>
              <a:rPr lang="en-US" dirty="0" err="1"/>
              <a:t>القوانين</a:t>
            </a:r>
            <a:r>
              <a:rPr lang="en-US" dirty="0"/>
              <a:t> </a:t>
            </a:r>
            <a:r>
              <a:rPr lang="en-US" dirty="0" err="1"/>
              <a:t>والسياسات</a:t>
            </a:r>
            <a:r>
              <a:rPr lang="en-US" dirty="0"/>
              <a:t> </a:t>
            </a:r>
            <a:r>
              <a:rPr lang="en-US" dirty="0" err="1"/>
              <a:t>والإجراءات</a:t>
            </a:r>
            <a:r>
              <a:rPr lang="en-US" dirty="0"/>
              <a:t> </a:t>
            </a:r>
            <a:r>
              <a:rPr lang="en-US" dirty="0" err="1"/>
              <a:t>ذات</a:t>
            </a:r>
            <a:r>
              <a:rPr lang="en-US" dirty="0"/>
              <a:t> </a:t>
            </a:r>
            <a:r>
              <a:rPr lang="en-US" dirty="0" err="1"/>
              <a:t>الصلة</a:t>
            </a:r>
            <a:r>
              <a:rPr lang="en-US" dirty="0"/>
              <a:t> </a:t>
            </a:r>
            <a:r>
              <a:rPr lang="en-US" dirty="0" err="1"/>
              <a:t>التي</a:t>
            </a:r>
            <a:r>
              <a:rPr lang="en-US" dirty="0"/>
              <a:t> </a:t>
            </a:r>
            <a:r>
              <a:rPr lang="en-US" dirty="0" err="1"/>
              <a:t>قد</a:t>
            </a:r>
            <a:r>
              <a:rPr lang="en-US" dirty="0"/>
              <a:t> </a:t>
            </a:r>
            <a:r>
              <a:rPr lang="en-US" dirty="0" err="1"/>
              <a:t>تؤثر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العمل</a:t>
            </a:r>
            <a:r>
              <a:rPr lang="en-US" dirty="0"/>
              <a:t> </a:t>
            </a:r>
            <a:r>
              <a:rPr lang="en-US" dirty="0" err="1"/>
              <a:t>اليومي</a:t>
            </a:r>
            <a:r>
              <a:rPr lang="en-US" dirty="0"/>
              <a:t> </a:t>
            </a:r>
            <a:r>
              <a:rPr lang="en-US" dirty="0" err="1"/>
              <a:t>لأخصائي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.</a:t>
            </a:r>
          </a:p>
          <a:p>
            <a:pPr algn="r" rtl="1"/>
            <a:r>
              <a:rPr lang="en-US" dirty="0" err="1"/>
              <a:t>يجب</a:t>
            </a:r>
            <a:r>
              <a:rPr lang="en-US" dirty="0"/>
              <a:t> </a:t>
            </a:r>
            <a:r>
              <a:rPr lang="ar-SA" dirty="0"/>
              <a:t>تكييف</a:t>
            </a:r>
            <a:r>
              <a:rPr lang="en-US" dirty="0"/>
              <a:t> </a:t>
            </a:r>
            <a:r>
              <a:rPr lang="en-US" dirty="0" err="1"/>
              <a:t>سياق</a:t>
            </a:r>
            <a:r>
              <a:rPr lang="en-US" dirty="0"/>
              <a:t> </a:t>
            </a:r>
            <a:r>
              <a:rPr lang="en-US" dirty="0" err="1"/>
              <a:t>دور</a:t>
            </a:r>
            <a:r>
              <a:rPr lang="en-US" dirty="0"/>
              <a:t> </a:t>
            </a:r>
            <a:r>
              <a:rPr lang="en-US" dirty="0" err="1"/>
              <a:t>أخصائي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الجلسة</a:t>
            </a:r>
            <a:r>
              <a:rPr lang="en-US" dirty="0"/>
              <a:t> </a:t>
            </a:r>
            <a:r>
              <a:rPr lang="ar-SA" dirty="0"/>
              <a:t>٥</a:t>
            </a:r>
            <a:r>
              <a:rPr lang="en-US" dirty="0"/>
              <a:t>.</a:t>
            </a:r>
          </a:p>
          <a:p>
            <a:pPr algn="r" rtl="1"/>
            <a:r>
              <a:rPr lang="en-US" dirty="0" err="1"/>
              <a:t>سيكون</a:t>
            </a:r>
            <a:r>
              <a:rPr lang="en-US" dirty="0"/>
              <a:t> </a:t>
            </a:r>
            <a:r>
              <a:rPr lang="en-US" dirty="0" err="1"/>
              <a:t>مفيدًا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أن</a:t>
            </a:r>
            <a:r>
              <a:rPr lang="en-US" dirty="0"/>
              <a:t> </a:t>
            </a:r>
            <a:r>
              <a:rPr lang="en-US" dirty="0" err="1"/>
              <a:t>يكون</a:t>
            </a:r>
            <a:r>
              <a:rPr lang="en-US" dirty="0"/>
              <a:t> </a:t>
            </a:r>
            <a:r>
              <a:rPr lang="en-US" dirty="0" err="1"/>
              <a:t>لدى</a:t>
            </a:r>
            <a:r>
              <a:rPr lang="en-US" dirty="0"/>
              <a:t> </a:t>
            </a:r>
            <a:r>
              <a:rPr lang="en-US" dirty="0" err="1"/>
              <a:t>الميسر</a:t>
            </a:r>
            <a:r>
              <a:rPr lang="en-US" dirty="0"/>
              <a:t> </a:t>
            </a:r>
            <a:r>
              <a:rPr lang="en-US" dirty="0" err="1"/>
              <a:t>بعض</a:t>
            </a:r>
            <a:r>
              <a:rPr lang="en-US" dirty="0"/>
              <a:t> </a:t>
            </a:r>
            <a:r>
              <a:rPr lang="en-US" dirty="0" err="1"/>
              <a:t>المعرفة</a:t>
            </a:r>
            <a:r>
              <a:rPr lang="en-US" dirty="0"/>
              <a:t> </a:t>
            </a:r>
            <a:r>
              <a:rPr lang="en-US" dirty="0" err="1"/>
              <a:t>حول</a:t>
            </a:r>
            <a:r>
              <a:rPr lang="en-US" dirty="0"/>
              <a:t> </a:t>
            </a:r>
            <a:r>
              <a:rPr lang="en-US" dirty="0" err="1"/>
              <a:t>الأعراف</a:t>
            </a:r>
            <a:r>
              <a:rPr lang="en-US" dirty="0"/>
              <a:t> </a:t>
            </a:r>
            <a:r>
              <a:rPr lang="en-US" dirty="0" err="1"/>
              <a:t>والممارسات</a:t>
            </a:r>
            <a:r>
              <a:rPr lang="en-US" dirty="0"/>
              <a:t> </a:t>
            </a:r>
            <a:r>
              <a:rPr lang="en-US" dirty="0" err="1"/>
              <a:t>الثقافية</a:t>
            </a:r>
            <a:r>
              <a:rPr lang="en-US" dirty="0"/>
              <a:t> </a:t>
            </a:r>
            <a:r>
              <a:rPr lang="en-US" dirty="0" err="1"/>
              <a:t>والدينية</a:t>
            </a:r>
            <a:r>
              <a:rPr lang="en-US" dirty="0"/>
              <a:t> </a:t>
            </a:r>
            <a:r>
              <a:rPr lang="en-US" dirty="0" err="1"/>
              <a:t>المتعلقة</a:t>
            </a:r>
            <a:r>
              <a:rPr lang="en-US" dirty="0"/>
              <a:t> </a:t>
            </a:r>
            <a:r>
              <a:rPr lang="en-US" dirty="0" err="1"/>
              <a:t>بالانفصال</a:t>
            </a:r>
            <a:r>
              <a:rPr lang="en-US" dirty="0"/>
              <a:t> </a:t>
            </a:r>
            <a:r>
              <a:rPr lang="en-US" dirty="0" err="1"/>
              <a:t>الأسري</a:t>
            </a:r>
            <a:r>
              <a:rPr lang="en-US" dirty="0"/>
              <a:t> </a:t>
            </a:r>
            <a:r>
              <a:rPr lang="en-US" dirty="0" err="1"/>
              <a:t>ورعاية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ar-SA" dirty="0"/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r>
              <a:rPr lang="ar-SA" dirty="0"/>
              <a:t>من </a:t>
            </a:r>
            <a:r>
              <a:rPr lang="en-US" dirty="0" err="1"/>
              <a:t>بين</a:t>
            </a:r>
            <a:r>
              <a:rPr lang="en-US" dirty="0"/>
              <a:t> </a:t>
            </a:r>
            <a:r>
              <a:rPr lang="en-US" dirty="0" err="1"/>
              <a:t>السكان</a:t>
            </a:r>
            <a:r>
              <a:rPr lang="en-US" dirty="0"/>
              <a:t> </a:t>
            </a:r>
            <a:r>
              <a:rPr lang="en-US" dirty="0" err="1"/>
              <a:t>المتضررين</a:t>
            </a:r>
            <a:r>
              <a:rPr lang="en-US" dirty="0"/>
              <a:t> </a:t>
            </a:r>
            <a:r>
              <a:rPr lang="en-US" dirty="0" err="1"/>
              <a:t>للجلسة</a:t>
            </a:r>
            <a:r>
              <a:rPr lang="en-US" dirty="0"/>
              <a:t> </a:t>
            </a:r>
            <a:r>
              <a:rPr lang="ar-SA" dirty="0"/>
              <a:t>٣</a:t>
            </a:r>
            <a:r>
              <a:rPr lang="en-US" dirty="0"/>
              <a:t>.</a:t>
            </a:r>
          </a:p>
          <a:p>
            <a:pPr algn="r" rtl="1"/>
            <a:r>
              <a:rPr lang="en-US" dirty="0" err="1"/>
              <a:t>يجب</a:t>
            </a:r>
            <a:r>
              <a:rPr lang="en-US" dirty="0"/>
              <a:t> </a:t>
            </a:r>
            <a:r>
              <a:rPr lang="en-US" dirty="0" err="1"/>
              <a:t>تكييف</a:t>
            </a:r>
            <a:r>
              <a:rPr lang="en-US" dirty="0"/>
              <a:t> </a:t>
            </a:r>
            <a:r>
              <a:rPr lang="en-US" dirty="0" err="1"/>
              <a:t>دراسات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حسب</a:t>
            </a:r>
            <a:r>
              <a:rPr lang="en-US" dirty="0"/>
              <a:t> </a:t>
            </a:r>
            <a:r>
              <a:rPr lang="en-US" dirty="0" err="1"/>
              <a:t>الحاجة</a:t>
            </a:r>
            <a:r>
              <a:rPr lang="en-US" dirty="0"/>
              <a:t> </a:t>
            </a:r>
            <a:r>
              <a:rPr lang="en-US" dirty="0" err="1"/>
              <a:t>لضمان</a:t>
            </a:r>
            <a:r>
              <a:rPr lang="en-US" dirty="0"/>
              <a:t> </a:t>
            </a:r>
            <a:r>
              <a:rPr lang="en-US" dirty="0" err="1"/>
              <a:t>أن</a:t>
            </a:r>
            <a:r>
              <a:rPr lang="en-US" dirty="0"/>
              <a:t> </a:t>
            </a:r>
            <a:r>
              <a:rPr lang="en-US" dirty="0" err="1"/>
              <a:t>التعلم</a:t>
            </a:r>
            <a:r>
              <a:rPr lang="en-US" dirty="0"/>
              <a:t> </a:t>
            </a:r>
            <a:r>
              <a:rPr lang="en-US" dirty="0" err="1"/>
              <a:t>الأساسي</a:t>
            </a:r>
            <a:r>
              <a:rPr lang="en-US" dirty="0"/>
              <a:t> </a:t>
            </a:r>
            <a:r>
              <a:rPr lang="en-US" dirty="0" err="1"/>
              <a:t>الذي</a:t>
            </a:r>
            <a:r>
              <a:rPr lang="en-US" dirty="0"/>
              <a:t> </a:t>
            </a:r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اكتسابه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خلالها</a:t>
            </a:r>
            <a:r>
              <a:rPr lang="en-US" dirty="0"/>
              <a:t> </a:t>
            </a:r>
            <a:r>
              <a:rPr lang="en-US" dirty="0" err="1"/>
              <a:t>وثيق</a:t>
            </a:r>
            <a:r>
              <a:rPr lang="en-US" dirty="0"/>
              <a:t> </a:t>
            </a:r>
            <a:r>
              <a:rPr lang="en-US" dirty="0" err="1"/>
              <a:t>الصلة</a:t>
            </a:r>
            <a:r>
              <a:rPr lang="en-US" dirty="0"/>
              <a:t> </a:t>
            </a:r>
            <a:r>
              <a:rPr lang="en-US" dirty="0" err="1"/>
              <a:t>بالسياق</a:t>
            </a:r>
            <a:r>
              <a:rPr lang="en-US" dirty="0"/>
              <a:t>.</a:t>
            </a:r>
          </a:p>
          <a:p>
            <a:pPr algn="r" rtl="1"/>
            <a:endParaRPr lang="en-US" dirty="0"/>
          </a:p>
          <a:p>
            <a:pPr algn="r" rtl="1">
              <a:buNone/>
            </a:pPr>
            <a:r>
              <a:rPr lang="ar-SA" b="1" dirty="0"/>
              <a:t>ال</a:t>
            </a:r>
            <a:r>
              <a:rPr lang="en-US" b="1" dirty="0" err="1"/>
              <a:t>تحضير</a:t>
            </a:r>
            <a:endParaRPr lang="en-US" b="1" dirty="0"/>
          </a:p>
          <a:p>
            <a:pPr algn="r" rtl="1"/>
            <a:r>
              <a:rPr lang="en-US" dirty="0" err="1"/>
              <a:t>العناصر</a:t>
            </a:r>
            <a:r>
              <a:rPr lang="en-US" dirty="0"/>
              <a:t> </a:t>
            </a:r>
            <a:r>
              <a:rPr lang="en-US" dirty="0" err="1"/>
              <a:t>التالية</a:t>
            </a:r>
            <a:r>
              <a:rPr lang="en-US" dirty="0"/>
              <a:t> </a:t>
            </a:r>
            <a:r>
              <a:rPr lang="en-US" dirty="0" err="1"/>
              <a:t>مطلوبة</a:t>
            </a:r>
            <a:r>
              <a:rPr lang="en-US" dirty="0"/>
              <a:t> </a:t>
            </a:r>
            <a:r>
              <a:rPr lang="en-US" dirty="0" err="1"/>
              <a:t>لتقديم</a:t>
            </a:r>
            <a:r>
              <a:rPr lang="en-US" dirty="0"/>
              <a:t> </a:t>
            </a:r>
            <a:r>
              <a:rPr lang="en-US" dirty="0" err="1"/>
              <a:t>هذه</a:t>
            </a:r>
            <a:r>
              <a:rPr lang="en-US" dirty="0"/>
              <a:t> </a:t>
            </a:r>
            <a:r>
              <a:rPr lang="en-US" dirty="0" err="1"/>
              <a:t>الوحدة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بيئة</a:t>
            </a:r>
            <a:r>
              <a:rPr lang="en-US" dirty="0"/>
              <a:t> </a:t>
            </a:r>
            <a:r>
              <a:rPr lang="en-US" dirty="0" err="1"/>
              <a:t>تدريب</a:t>
            </a:r>
            <a:r>
              <a:rPr lang="en-US" dirty="0"/>
              <a:t> </a:t>
            </a:r>
            <a:r>
              <a:rPr lang="ar-SA" dirty="0"/>
              <a:t>تجري بشكل شخصي</a:t>
            </a:r>
            <a:r>
              <a:rPr lang="en-US" dirty="0"/>
              <a:t>:</a:t>
            </a:r>
          </a:p>
          <a:p>
            <a:pPr algn="r" rtl="1"/>
            <a:r>
              <a:rPr lang="ar-SA" dirty="0"/>
              <a:t>دليل</a:t>
            </a:r>
            <a:r>
              <a:rPr lang="en-US" dirty="0"/>
              <a:t> </a:t>
            </a:r>
            <a:r>
              <a:rPr lang="en-US" dirty="0" err="1"/>
              <a:t>عمل</a:t>
            </a:r>
            <a:r>
              <a:rPr lang="en-US" dirty="0"/>
              <a:t> </a:t>
            </a:r>
            <a:r>
              <a:rPr lang="en-US" dirty="0" err="1"/>
              <a:t>واحد</a:t>
            </a:r>
            <a:r>
              <a:rPr lang="en-US" dirty="0"/>
              <a:t> </a:t>
            </a:r>
            <a:r>
              <a:rPr lang="en-US" dirty="0" err="1"/>
              <a:t>لكل</a:t>
            </a:r>
            <a:r>
              <a:rPr lang="en-US" dirty="0"/>
              <a:t> </a:t>
            </a:r>
            <a:r>
              <a:rPr lang="en-US" dirty="0" err="1"/>
              <a:t>مشارك</a:t>
            </a:r>
            <a:endParaRPr lang="en-US" dirty="0"/>
          </a:p>
          <a:p>
            <a:pPr algn="r" rtl="1"/>
            <a:r>
              <a:rPr lang="en-US" dirty="0" err="1"/>
              <a:t>نموذج</a:t>
            </a:r>
            <a:r>
              <a:rPr lang="en-US" dirty="0"/>
              <a:t> </a:t>
            </a:r>
            <a:r>
              <a:rPr lang="en-US" dirty="0" err="1"/>
              <a:t>ملاحظات</a:t>
            </a:r>
            <a:r>
              <a:rPr lang="en-US" dirty="0"/>
              <a:t> </a:t>
            </a:r>
            <a:r>
              <a:rPr lang="en-US" dirty="0" err="1"/>
              <a:t>واحد</a:t>
            </a:r>
            <a:r>
              <a:rPr lang="en-US" dirty="0"/>
              <a:t> </a:t>
            </a:r>
            <a:r>
              <a:rPr lang="en-US" dirty="0" err="1"/>
              <a:t>لكل</a:t>
            </a:r>
            <a:r>
              <a:rPr lang="en-US" dirty="0"/>
              <a:t> </a:t>
            </a:r>
            <a:r>
              <a:rPr lang="en-US" dirty="0" err="1"/>
              <a:t>مشارك</a:t>
            </a:r>
            <a:endParaRPr lang="en-US" dirty="0"/>
          </a:p>
          <a:p>
            <a:pPr algn="r" rtl="1"/>
            <a:r>
              <a:rPr lang="en-US" dirty="0" err="1"/>
              <a:t>اختبار</a:t>
            </a:r>
            <a:r>
              <a:rPr lang="en-US" dirty="0"/>
              <a:t> </a:t>
            </a:r>
            <a:r>
              <a:rPr lang="en-US" dirty="0" err="1"/>
              <a:t>قبل</a:t>
            </a:r>
            <a:r>
              <a:rPr lang="ar-SA" dirty="0" err="1"/>
              <a:t>ي</a:t>
            </a:r>
            <a:r>
              <a:rPr lang="en-US" dirty="0"/>
              <a:t> </a:t>
            </a:r>
            <a:r>
              <a:rPr lang="en-US" dirty="0" err="1"/>
              <a:t>وبعد</a:t>
            </a:r>
            <a:r>
              <a:rPr lang="ar-SA" dirty="0" err="1"/>
              <a:t>ي</a:t>
            </a:r>
            <a:r>
              <a:rPr lang="ar-SA" dirty="0"/>
              <a:t> واحد</a:t>
            </a:r>
            <a:r>
              <a:rPr lang="en-US" dirty="0"/>
              <a:t> </a:t>
            </a:r>
            <a:r>
              <a:rPr lang="en-US" dirty="0" err="1"/>
              <a:t>لكل</a:t>
            </a:r>
            <a:r>
              <a:rPr lang="en-US" dirty="0"/>
              <a:t> </a:t>
            </a:r>
            <a:r>
              <a:rPr lang="en-US" dirty="0" err="1"/>
              <a:t>مشارك</a:t>
            </a:r>
            <a:endParaRPr lang="en-US" dirty="0"/>
          </a:p>
          <a:p>
            <a:pPr algn="r" rtl="1"/>
            <a:r>
              <a:rPr lang="en-US" dirty="0" err="1"/>
              <a:t>جهاز</a:t>
            </a:r>
            <a:r>
              <a:rPr lang="en-US" dirty="0"/>
              <a:t> </a:t>
            </a:r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وجهاز</a:t>
            </a:r>
            <a:r>
              <a:rPr lang="en-US" dirty="0"/>
              <a:t> </a:t>
            </a:r>
            <a:r>
              <a:rPr lang="en-US" dirty="0" err="1"/>
              <a:t>كمبيوتر</a:t>
            </a:r>
            <a:r>
              <a:rPr lang="en-US" dirty="0"/>
              <a:t> </a:t>
            </a:r>
            <a:r>
              <a:rPr lang="en-US" dirty="0" err="1"/>
              <a:t>محمول</a:t>
            </a:r>
            <a:endParaRPr lang="en-US" dirty="0"/>
          </a:p>
          <a:p>
            <a:pPr algn="r" rtl="1"/>
            <a:r>
              <a:rPr lang="ar-SA" dirty="0"/>
              <a:t>لوح</a:t>
            </a:r>
            <a:r>
              <a:rPr lang="en-US" dirty="0"/>
              <a:t> </a:t>
            </a:r>
            <a:r>
              <a:rPr lang="en-US" dirty="0" err="1"/>
              <a:t>ورقي</a:t>
            </a:r>
            <a:r>
              <a:rPr lang="ar-SA" dirty="0"/>
              <a:t> قلاب</a:t>
            </a:r>
            <a:r>
              <a:rPr lang="en-US" dirty="0"/>
              <a:t> ، </a:t>
            </a:r>
            <a:r>
              <a:rPr lang="en-US" dirty="0" err="1"/>
              <a:t>وشريط</a:t>
            </a:r>
            <a:r>
              <a:rPr lang="en-US" dirty="0"/>
              <a:t> </a:t>
            </a:r>
            <a:r>
              <a:rPr lang="en-US" dirty="0" err="1"/>
              <a:t>لاصق</a:t>
            </a:r>
            <a:r>
              <a:rPr lang="en-US" dirty="0"/>
              <a:t> ، </a:t>
            </a:r>
            <a:r>
              <a:rPr lang="en-US" dirty="0" err="1"/>
              <a:t>وأقلام</a:t>
            </a:r>
            <a:endParaRPr lang="en-US" dirty="0"/>
          </a:p>
          <a:p>
            <a:pPr algn="r" rtl="1"/>
            <a:r>
              <a:rPr lang="en-US" dirty="0" err="1"/>
              <a:t>رسم</a:t>
            </a:r>
            <a:r>
              <a:rPr lang="en-US" dirty="0"/>
              <a:t> </a:t>
            </a:r>
            <a:r>
              <a:rPr lang="en-US" dirty="0" err="1"/>
              <a:t>تخطيطي</a:t>
            </a:r>
            <a:r>
              <a:rPr lang="en-US" dirty="0"/>
              <a:t> </a:t>
            </a:r>
            <a:r>
              <a:rPr lang="en-US" dirty="0" err="1"/>
              <a:t>كبير</a:t>
            </a:r>
            <a:r>
              <a:rPr lang="en-US" dirty="0"/>
              <a:t> </a:t>
            </a:r>
            <a:r>
              <a:rPr lang="en-US" dirty="0" err="1"/>
              <a:t>للنموذج</a:t>
            </a:r>
            <a:r>
              <a:rPr lang="en-US" dirty="0"/>
              <a:t> </a:t>
            </a:r>
            <a:r>
              <a:rPr lang="en-US" dirty="0" err="1"/>
              <a:t>ال</a:t>
            </a:r>
            <a:r>
              <a:rPr lang="ar-SA" dirty="0"/>
              <a:t>اجتماعي</a:t>
            </a:r>
            <a:r>
              <a:rPr lang="en-US" dirty="0"/>
              <a:t> </a:t>
            </a:r>
            <a:r>
              <a:rPr lang="en-US" dirty="0" err="1"/>
              <a:t>الذي</a:t>
            </a:r>
            <a:r>
              <a:rPr lang="en-US" dirty="0"/>
              <a:t> </a:t>
            </a:r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أن</a:t>
            </a:r>
            <a:r>
              <a:rPr lang="ar-SA" dirty="0"/>
              <a:t> يتم تعليقه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الحائط</a:t>
            </a:r>
            <a:r>
              <a:rPr lang="en-US" dirty="0"/>
              <a:t>.</a:t>
            </a:r>
          </a:p>
          <a:p>
            <a:pPr algn="r" rtl="1"/>
            <a:r>
              <a:rPr lang="en-US" dirty="0" err="1"/>
              <a:t>لافتة</a:t>
            </a:r>
            <a:r>
              <a:rPr lang="en-US" dirty="0"/>
              <a:t> </a:t>
            </a:r>
            <a:r>
              <a:rPr lang="en-US" dirty="0" err="1"/>
              <a:t>مقاس</a:t>
            </a:r>
            <a:r>
              <a:rPr lang="en-US" dirty="0"/>
              <a:t> A4 </a:t>
            </a:r>
            <a:r>
              <a:rPr lang="en-US" dirty="0" err="1"/>
              <a:t>تقول</a:t>
            </a:r>
            <a:r>
              <a:rPr lang="en-US" dirty="0"/>
              <a:t> "</a:t>
            </a:r>
            <a:r>
              <a:rPr lang="en-US" dirty="0" err="1"/>
              <a:t>صحيح</a:t>
            </a:r>
            <a:r>
              <a:rPr lang="en-US" dirty="0"/>
              <a:t>" </a:t>
            </a:r>
            <a:r>
              <a:rPr lang="en-US" dirty="0" err="1"/>
              <a:t>والأخرى</a:t>
            </a:r>
            <a:r>
              <a:rPr lang="en-US" dirty="0"/>
              <a:t> </a:t>
            </a:r>
            <a:r>
              <a:rPr lang="en-US" dirty="0" err="1"/>
              <a:t>تقول</a:t>
            </a:r>
            <a:r>
              <a:rPr lang="en-US" dirty="0"/>
              <a:t> "</a:t>
            </a:r>
            <a:r>
              <a:rPr lang="en-US" dirty="0" err="1"/>
              <a:t>خطأ</a:t>
            </a:r>
            <a:r>
              <a:rPr lang="en-US" dirty="0"/>
              <a:t>"</a:t>
            </a:r>
          </a:p>
          <a:p>
            <a:pPr algn="r" rtl="1"/>
            <a:r>
              <a:rPr lang="en-US" dirty="0" err="1"/>
              <a:t>لونان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الم</a:t>
            </a:r>
            <a:r>
              <a:rPr lang="ar-SA" dirty="0"/>
              <a:t>لاح</a:t>
            </a:r>
            <a:r>
              <a:rPr lang="en-US" dirty="0" err="1"/>
              <a:t>ظ</a:t>
            </a:r>
            <a:r>
              <a:rPr lang="ar-SA" dirty="0"/>
              <a:t>ات</a:t>
            </a:r>
            <a:r>
              <a:rPr lang="en-US" dirty="0"/>
              <a:t> </a:t>
            </a:r>
            <a:r>
              <a:rPr lang="en-US" dirty="0" err="1"/>
              <a:t>اللاصقة</a:t>
            </a:r>
            <a:r>
              <a:rPr lang="ar-SA" dirty="0"/>
              <a:t> (يكفي عدد قليل من المنشورات من كل لون لكل مشارك)</a:t>
            </a:r>
            <a:endParaRPr lang="en-US" dirty="0"/>
          </a:p>
          <a:p>
            <a:pPr marL="174625" marR="0" indent="-17462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Google Shape;725;p48:notes">
            <a:extLst>
              <a:ext uri="{FF2B5EF4-FFF2-40B4-BE49-F238E27FC236}">
                <a16:creationId xmlns:a16="http://schemas.microsoft.com/office/drawing/2014/main" id="{E1524472-0086-343C-899A-4E8ED3C90809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2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5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>
                <a:latin typeface="Calibri" panose="020F0502020204030204" pitchFamily="34" charset="0"/>
                <a:cs typeface="Calibri" panose="020F0502020204030204" pitchFamily="34" charset="0"/>
              </a:rPr>
              <a:t>الشرح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اطلب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من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أحد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المشاركين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التطوع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i="1" dirty="0"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قراءة</a:t>
            </a:r>
            <a:r>
              <a:rPr lang="ar-SA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المعيار</a:t>
            </a:r>
            <a:r>
              <a:rPr lang="ar-SA" b="1" i="1" dirty="0">
                <a:latin typeface="Calibri" panose="020F0502020204030204" pitchFamily="34" charset="0"/>
                <a:cs typeface="Calibri" panose="020F0502020204030204" pitchFamily="34" charset="0"/>
              </a:rPr>
              <a:t> ١٣</a:t>
            </a:r>
            <a:r>
              <a:rPr lang="en-US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1200" b="1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CA" sz="12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1200" b="1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ar-SA" sz="12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و </a:t>
            </a:r>
            <a:r>
              <a:rPr lang="en-CA" sz="1200" b="1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CA" sz="12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1200" b="1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ar-SA" sz="12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من</a:t>
            </a:r>
            <a:r>
              <a:rPr lang="en-US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المعايير</a:t>
            </a:r>
            <a:r>
              <a:rPr lang="en-US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الدنيا</a:t>
            </a:r>
            <a:r>
              <a:rPr lang="en-US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لحماية</a:t>
            </a:r>
            <a:r>
              <a:rPr lang="en-US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الطفل</a:t>
            </a:r>
            <a:r>
              <a:rPr lang="en-US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في</a:t>
            </a:r>
            <a:r>
              <a:rPr lang="en-US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العمل</a:t>
            </a:r>
            <a:r>
              <a:rPr lang="en-US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الإنساني</a:t>
            </a:r>
            <a:r>
              <a:rPr lang="ar-SA" b="1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بصوت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عال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r" rtl="1"/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المعيار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i="1" dirty="0">
                <a:latin typeface="Calibri" panose="020F0502020204030204" pitchFamily="34" charset="0"/>
                <a:cs typeface="Calibri" panose="020F0502020204030204" pitchFamily="34" charset="0"/>
              </a:rPr>
              <a:t>١٣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هو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جزء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من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الركيزة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i="1" dirty="0">
                <a:latin typeface="Calibri" panose="020F0502020204030204" pitchFamily="34" charset="0"/>
                <a:cs typeface="Calibri" panose="020F0502020204030204" pitchFamily="34" charset="0"/>
              </a:rPr>
              <a:t>٢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"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معايير</a:t>
            </a:r>
            <a:r>
              <a:rPr lang="ar-SA" i="1" dirty="0">
                <a:latin typeface="Calibri" panose="020F0502020204030204" pitchFamily="34" charset="0"/>
                <a:cs typeface="Calibri" panose="020F0502020204030204" pitchFamily="34" charset="0"/>
              </a:rPr>
              <a:t> حول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مخاطر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حماية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الطفل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".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ويشمل</a:t>
            </a:r>
            <a:endParaRPr lang="en-US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 algn="r" rtl="1"/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المعايير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الدنيا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لبر</a:t>
            </a:r>
            <a:r>
              <a:rPr lang="ar-SA" i="1" dirty="0" err="1">
                <a:latin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مج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1200" b="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ar-SA" sz="1200" b="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و </a:t>
            </a:r>
            <a:r>
              <a:rPr lang="en-CA" sz="1200" b="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CA" sz="1200" b="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1200" b="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ar-SA" sz="1200" b="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lvl="1" algn="r" rtl="1"/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المعايير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والتوجيهات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بشأن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التدخلات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الفردية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للأطفال</a:t>
            </a:r>
            <a:r>
              <a:rPr lang="ar-SA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1200" b="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ar-SA" sz="1200" b="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و </a:t>
            </a:r>
            <a:r>
              <a:rPr lang="en-CA" sz="1200" b="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CA" sz="1200" b="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1200" b="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ar-SA" sz="1200" b="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كجزء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من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إدارة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الحالة</a:t>
            </a:r>
            <a:endParaRPr lang="en-US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 rtl="1"/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في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هذه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الجلسة</a:t>
            </a:r>
            <a:r>
              <a:rPr lang="ar-SA" i="1" dirty="0">
                <a:latin typeface="Calibri" panose="020F0502020204030204" pitchFamily="34" charset="0"/>
                <a:cs typeface="Calibri" panose="020F0502020204030204" pitchFamily="34" charset="0"/>
              </a:rPr>
              <a:t>،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سنناقش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تعريفات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للأطفال</a:t>
            </a:r>
            <a:r>
              <a:rPr lang="ar-SA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1200" b="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ar-SA" sz="1200" b="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و </a:t>
            </a:r>
            <a:r>
              <a:rPr lang="en-CA" sz="1200" b="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CA" sz="1200" b="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1200" b="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ar-SA" sz="1200" b="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والتي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قد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تكون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مربكة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في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بعض</a:t>
            </a:r>
            <a:r>
              <a:rPr lang="en-US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>
                <a:latin typeface="Calibri" panose="020F0502020204030204" pitchFamily="34" charset="0"/>
                <a:cs typeface="Calibri" panose="020F0502020204030204" pitchFamily="34" charset="0"/>
              </a:rPr>
              <a:t>الأحيان</a:t>
            </a:r>
            <a:r>
              <a:rPr lang="en-US" i="1" dirty="0"/>
              <a:t>.</a:t>
            </a: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D2BFDC87-7968-6E7B-43EF-679C1C997D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69E06AB4-0690-B96D-396F-87A490F5EE3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20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6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مناقشة</a:t>
            </a:r>
            <a:r>
              <a:rPr lang="en-US" b="1" dirty="0"/>
              <a:t> </a:t>
            </a:r>
            <a:r>
              <a:rPr lang="en-US" b="1" dirty="0" err="1"/>
              <a:t>عامة</a:t>
            </a:r>
            <a:endParaRPr lang="en-US" b="1" dirty="0"/>
          </a:p>
          <a:p>
            <a:pPr algn="r" rtl="1"/>
            <a:r>
              <a:rPr lang="en-US" dirty="0" err="1"/>
              <a:t>قم</a:t>
            </a:r>
            <a:r>
              <a:rPr lang="en-US" dirty="0"/>
              <a:t> </a:t>
            </a:r>
            <a:r>
              <a:rPr lang="en-US" dirty="0" err="1"/>
              <a:t>بتيسير</a:t>
            </a:r>
            <a:r>
              <a:rPr lang="en-US" dirty="0"/>
              <a:t> </a:t>
            </a:r>
            <a:r>
              <a:rPr lang="en-US" dirty="0" err="1"/>
              <a:t>مناقشة</a:t>
            </a:r>
            <a:r>
              <a:rPr lang="en-US" dirty="0"/>
              <a:t> </a:t>
            </a:r>
            <a:r>
              <a:rPr lang="en-US" dirty="0" err="1"/>
              <a:t>المفاهيم</a:t>
            </a:r>
            <a:r>
              <a:rPr lang="en-US" dirty="0"/>
              <a:t> </a:t>
            </a:r>
            <a:r>
              <a:rPr lang="en-US" dirty="0" err="1"/>
              <a:t>المتعلقة</a:t>
            </a:r>
            <a:r>
              <a:rPr lang="en-US" dirty="0"/>
              <a:t> </a:t>
            </a:r>
            <a:r>
              <a:rPr lang="en-US" dirty="0" err="1"/>
              <a:t>بانفصال</a:t>
            </a:r>
            <a:r>
              <a:rPr lang="en-US" dirty="0"/>
              <a:t> </a:t>
            </a:r>
            <a:r>
              <a:rPr lang="en-US" dirty="0" err="1"/>
              <a:t>الأسرة</a:t>
            </a:r>
            <a:r>
              <a:rPr lang="en-US" dirty="0"/>
              <a:t> </a:t>
            </a:r>
            <a:r>
              <a:rPr lang="en-US" dirty="0" err="1"/>
              <a:t>حسب</a:t>
            </a:r>
            <a:r>
              <a:rPr lang="en-US" dirty="0"/>
              <a:t> </a:t>
            </a:r>
            <a:r>
              <a:rPr lang="en-US" dirty="0" err="1"/>
              <a:t>الاقتضاء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السياق</a:t>
            </a:r>
            <a:r>
              <a:rPr lang="en-US" dirty="0"/>
              <a:t>.</a:t>
            </a:r>
          </a:p>
          <a:p>
            <a:pPr algn="r" rtl="1"/>
            <a:r>
              <a:rPr lang="en-US" i="1" dirty="0" err="1"/>
              <a:t>يتم</a:t>
            </a:r>
            <a:r>
              <a:rPr lang="en-US" i="1" dirty="0"/>
              <a:t> </a:t>
            </a:r>
            <a:r>
              <a:rPr lang="en-US" i="1" dirty="0" err="1"/>
              <a:t>تعريف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en-US" i="1" dirty="0" err="1"/>
              <a:t>الممتدة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أنها</a:t>
            </a:r>
            <a:r>
              <a:rPr lang="en-US" i="1" dirty="0"/>
              <a:t> </a:t>
            </a:r>
            <a:r>
              <a:rPr lang="en-US" i="1" dirty="0" err="1"/>
              <a:t>وحدة</a:t>
            </a:r>
            <a:r>
              <a:rPr lang="en-US" i="1" dirty="0"/>
              <a:t> </a:t>
            </a:r>
            <a:r>
              <a:rPr lang="en-US" i="1" dirty="0" err="1"/>
              <a:t>عائلية</a:t>
            </a:r>
            <a:r>
              <a:rPr lang="en-US" i="1" dirty="0"/>
              <a:t> </a:t>
            </a:r>
            <a:r>
              <a:rPr lang="en-US" i="1" dirty="0" err="1"/>
              <a:t>تضم</a:t>
            </a:r>
            <a:r>
              <a:rPr lang="en-US" i="1" dirty="0"/>
              <a:t> </a:t>
            </a:r>
            <a:r>
              <a:rPr lang="en-US" i="1" dirty="0" err="1"/>
              <a:t>الجدات</a:t>
            </a:r>
            <a:r>
              <a:rPr lang="en-US" i="1" dirty="0"/>
              <a:t> </a:t>
            </a:r>
            <a:r>
              <a:rPr lang="en-US" i="1" dirty="0" err="1"/>
              <a:t>والأجداد</a:t>
            </a:r>
            <a:r>
              <a:rPr lang="en-US" i="1" dirty="0"/>
              <a:t> </a:t>
            </a:r>
            <a:r>
              <a:rPr lang="en-US" i="1" dirty="0" err="1"/>
              <a:t>والعمات</a:t>
            </a:r>
            <a:r>
              <a:rPr lang="en-US" i="1" dirty="0"/>
              <a:t> </a:t>
            </a:r>
            <a:r>
              <a:rPr lang="en-US" i="1" dirty="0" err="1"/>
              <a:t>والأعمام</a:t>
            </a:r>
            <a:r>
              <a:rPr lang="en-US" i="1" dirty="0"/>
              <a:t> </a:t>
            </a:r>
            <a:r>
              <a:rPr lang="ar-SA" i="1" dirty="0"/>
              <a:t>..</a:t>
            </a:r>
            <a:r>
              <a:rPr lang="en-US" i="1" dirty="0" err="1"/>
              <a:t>إلخ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بالإضافة</a:t>
            </a:r>
            <a:r>
              <a:rPr lang="en-US" i="1" dirty="0"/>
              <a:t> </a:t>
            </a:r>
            <a:r>
              <a:rPr lang="en-US" i="1" dirty="0" err="1"/>
              <a:t>إلى</a:t>
            </a:r>
            <a:r>
              <a:rPr lang="en-US" i="1" dirty="0"/>
              <a:t> </a:t>
            </a:r>
            <a:r>
              <a:rPr lang="en-US" i="1" dirty="0" err="1"/>
              <a:t>ال</a:t>
            </a:r>
            <a:r>
              <a:rPr lang="ar-SA" i="1" dirty="0"/>
              <a:t>والدين</a:t>
            </a:r>
            <a:r>
              <a:rPr lang="en-US" i="1" dirty="0"/>
              <a:t> </a:t>
            </a:r>
            <a:r>
              <a:rPr lang="en-US" i="1" dirty="0" err="1"/>
              <a:t>والأبناء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يبدو</a:t>
            </a:r>
            <a:r>
              <a:rPr lang="en-US" i="1" dirty="0"/>
              <a:t> </a:t>
            </a:r>
            <a:r>
              <a:rPr lang="en-US" i="1" dirty="0" err="1"/>
              <a:t>هذا</a:t>
            </a:r>
            <a:r>
              <a:rPr lang="en-US" i="1" dirty="0"/>
              <a:t> </a:t>
            </a:r>
            <a:r>
              <a:rPr lang="en-US" i="1" dirty="0" err="1"/>
              <a:t>مثل</a:t>
            </a:r>
            <a:r>
              <a:rPr lang="en-US" i="1" dirty="0"/>
              <a:t> </a:t>
            </a:r>
            <a:r>
              <a:rPr lang="en-US" i="1" dirty="0" err="1"/>
              <a:t>ما</a:t>
            </a:r>
            <a:r>
              <a:rPr lang="en-US" i="1" dirty="0"/>
              <a:t> </a:t>
            </a:r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تعتبره</a:t>
            </a:r>
            <a:r>
              <a:rPr lang="en-US" i="1" dirty="0"/>
              <a:t> </a:t>
            </a:r>
            <a:r>
              <a:rPr lang="en-US" i="1" dirty="0" err="1"/>
              <a:t>أسرة</a:t>
            </a:r>
            <a:r>
              <a:rPr lang="en-US" i="1" dirty="0"/>
              <a:t> </a:t>
            </a:r>
            <a:r>
              <a:rPr lang="en-US" i="1" dirty="0" err="1"/>
              <a:t>ممتدة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هذا</a:t>
            </a:r>
            <a:r>
              <a:rPr lang="en-US" i="1" dirty="0"/>
              <a:t> </a:t>
            </a:r>
            <a:r>
              <a:rPr lang="en-US" i="1" dirty="0" err="1"/>
              <a:t>السياق</a:t>
            </a:r>
            <a:r>
              <a:rPr lang="en-US" i="1" dirty="0"/>
              <a:t>؟ </a:t>
            </a:r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هناك</a:t>
            </a:r>
            <a:r>
              <a:rPr lang="en-US" i="1" dirty="0"/>
              <a:t> </a:t>
            </a:r>
            <a:r>
              <a:rPr lang="en-US" i="1" dirty="0" err="1"/>
              <a:t>اختلافات</a:t>
            </a:r>
            <a:r>
              <a:rPr lang="en-US" i="1" dirty="0"/>
              <a:t>؟</a:t>
            </a:r>
          </a:p>
          <a:p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87D1CDB1-E84C-DE6C-2F72-461A37631A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62755EAD-4F11-AD7A-931D-48FEE322FD79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21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7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  <a:p>
            <a:pPr algn="r" rtl="1"/>
            <a:r>
              <a:rPr lang="en-US" dirty="0" err="1"/>
              <a:t>توجيه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ar-SA" dirty="0"/>
              <a:t> </a:t>
            </a:r>
            <a:r>
              <a:rPr lang="ar-SA" b="1" dirty="0"/>
              <a:t>ال</a:t>
            </a:r>
            <a:r>
              <a:rPr lang="en-US" b="1" dirty="0" err="1"/>
              <a:t>صفحة</a:t>
            </a:r>
            <a:r>
              <a:rPr lang="ar-SA" b="1" dirty="0"/>
              <a:t> ٧ من دليل التدريب</a:t>
            </a:r>
            <a:r>
              <a:rPr lang="en-US" b="1" dirty="0"/>
              <a:t> : </a:t>
            </a:r>
            <a:r>
              <a:rPr lang="en-US" b="1" dirty="0" err="1"/>
              <a:t>التعريفات</a:t>
            </a:r>
            <a:endParaRPr lang="en-US" b="1" dirty="0"/>
          </a:p>
          <a:p>
            <a:pPr algn="r" rtl="1"/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التعريفات</a:t>
            </a:r>
            <a:r>
              <a:rPr lang="en-US" i="1" dirty="0"/>
              <a:t> </a:t>
            </a:r>
            <a:r>
              <a:rPr lang="en-US" i="1" dirty="0" err="1"/>
              <a:t>مأخوذة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المعايير</a:t>
            </a:r>
            <a:r>
              <a:rPr lang="en-US" i="1" dirty="0"/>
              <a:t> </a:t>
            </a:r>
            <a:r>
              <a:rPr lang="en-US" i="1" dirty="0" err="1"/>
              <a:t>الدنيا</a:t>
            </a:r>
            <a:r>
              <a:rPr lang="en-US" i="1" dirty="0"/>
              <a:t> </a:t>
            </a:r>
            <a:r>
              <a:rPr lang="en-US" i="1" dirty="0" err="1"/>
              <a:t>لحماية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العمل</a:t>
            </a:r>
            <a:r>
              <a:rPr lang="en-US" i="1" dirty="0"/>
              <a:t> </a:t>
            </a:r>
            <a:r>
              <a:rPr lang="en-US" i="1" dirty="0" err="1"/>
              <a:t>الإنساني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يمكن</a:t>
            </a:r>
            <a:r>
              <a:rPr lang="en-US" i="1" dirty="0"/>
              <a:t> </a:t>
            </a:r>
            <a:r>
              <a:rPr lang="en-US" i="1" dirty="0" err="1"/>
              <a:t>للأطفال</a:t>
            </a:r>
            <a:r>
              <a:rPr lang="en-US" i="1" dirty="0"/>
              <a:t>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المصحوبين</a:t>
            </a:r>
            <a:r>
              <a:rPr lang="en-US" i="1" dirty="0"/>
              <a:t> </a:t>
            </a:r>
            <a:r>
              <a:rPr lang="en-US" i="1" dirty="0" err="1"/>
              <a:t>الإقامة</a:t>
            </a:r>
            <a:r>
              <a:rPr lang="en-US" i="1" dirty="0"/>
              <a:t>:</a:t>
            </a:r>
          </a:p>
          <a:p>
            <a:pPr lvl="1" algn="r" rtl="1"/>
            <a:r>
              <a:rPr lang="ar-SA" i="1" dirty="0"/>
              <a:t>لوحدهم</a:t>
            </a:r>
            <a:endParaRPr lang="en-US" i="1" dirty="0"/>
          </a:p>
          <a:p>
            <a:pPr lvl="1" algn="r" rtl="1"/>
            <a:r>
              <a:rPr lang="en-US" i="1" dirty="0" err="1"/>
              <a:t>مع</a:t>
            </a:r>
            <a:r>
              <a:rPr lang="en-US" i="1" dirty="0"/>
              <a:t> </a:t>
            </a:r>
            <a:r>
              <a:rPr lang="en-US" i="1" dirty="0" err="1"/>
              <a:t>الأشقاء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الأقران</a:t>
            </a:r>
            <a:r>
              <a:rPr lang="en-US" i="1" dirty="0"/>
              <a:t> </a:t>
            </a:r>
            <a:r>
              <a:rPr lang="en-US" i="1" dirty="0" err="1"/>
              <a:t>الآخرين</a:t>
            </a:r>
            <a:endParaRPr lang="en-US" i="1" dirty="0"/>
          </a:p>
          <a:p>
            <a:pPr lvl="1"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رعاية</a:t>
            </a:r>
            <a:r>
              <a:rPr lang="en-US" i="1" dirty="0"/>
              <a:t> </a:t>
            </a:r>
            <a:r>
              <a:rPr lang="en-US" i="1" dirty="0" err="1"/>
              <a:t>رسمية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رسمية</a:t>
            </a:r>
            <a:endParaRPr lang="en-US" i="1" dirty="0"/>
          </a:p>
          <a:p>
            <a:pPr lvl="1" algn="r" rtl="1"/>
            <a:r>
              <a:rPr lang="en-US" i="1" dirty="0" err="1"/>
              <a:t>مع</a:t>
            </a:r>
            <a:r>
              <a:rPr lang="en-US" i="1" dirty="0"/>
              <a:t> </a:t>
            </a:r>
            <a:r>
              <a:rPr lang="en-US" i="1" dirty="0" err="1"/>
              <a:t>عائلة</a:t>
            </a:r>
            <a:r>
              <a:rPr lang="en-US" i="1" dirty="0"/>
              <a:t> </a:t>
            </a:r>
            <a:r>
              <a:rPr lang="en-US" i="1" dirty="0" err="1"/>
              <a:t>مضيفة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تسمى</a:t>
            </a:r>
            <a:r>
              <a:rPr lang="en-US" i="1" dirty="0"/>
              <a:t> </a:t>
            </a:r>
            <a:r>
              <a:rPr lang="en-US" i="1" dirty="0" err="1"/>
              <a:t>عادةً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en-US" i="1" dirty="0" err="1"/>
              <a:t>الحاضنة</a:t>
            </a:r>
            <a:r>
              <a:rPr lang="en-US" i="1" dirty="0"/>
              <a:t> (</a:t>
            </a:r>
            <a:r>
              <a:rPr lang="en-US" i="1" dirty="0" err="1"/>
              <a:t>لا</a:t>
            </a:r>
            <a:r>
              <a:rPr lang="en-US" i="1" dirty="0"/>
              <a:t> </a:t>
            </a:r>
            <a:r>
              <a:rPr lang="en-US" i="1" dirty="0" err="1"/>
              <a:t>يرتبط</a:t>
            </a:r>
            <a:r>
              <a:rPr lang="en-US" i="1" dirty="0"/>
              <a:t> </a:t>
            </a:r>
            <a:r>
              <a:rPr lang="en-US" i="1" dirty="0" err="1"/>
              <a:t>أفراد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en-US" i="1" dirty="0" err="1"/>
              <a:t>هؤلاء</a:t>
            </a:r>
            <a:r>
              <a:rPr lang="en-US" i="1" dirty="0"/>
              <a:t> </a:t>
            </a:r>
            <a:r>
              <a:rPr lang="en-US" i="1" dirty="0" err="1"/>
              <a:t>بالطفل</a:t>
            </a:r>
            <a:r>
              <a:rPr lang="en-US" i="1" dirty="0"/>
              <a:t> </a:t>
            </a:r>
            <a:r>
              <a:rPr lang="en-US" i="1" dirty="0" err="1"/>
              <a:t>عن</a:t>
            </a:r>
            <a:r>
              <a:rPr lang="en-US" i="1" dirty="0"/>
              <a:t> </a:t>
            </a:r>
            <a:r>
              <a:rPr lang="en-US" i="1" dirty="0" err="1"/>
              <a:t>طريق</a:t>
            </a:r>
            <a:r>
              <a:rPr lang="en-US" i="1" dirty="0"/>
              <a:t> </a:t>
            </a:r>
            <a:r>
              <a:rPr lang="en-US" i="1" dirty="0" err="1"/>
              <a:t>الدم</a:t>
            </a:r>
            <a:r>
              <a:rPr lang="en-US" i="1" dirty="0"/>
              <a:t> </a:t>
            </a:r>
            <a:r>
              <a:rPr lang="en-US" i="1" dirty="0" err="1"/>
              <a:t>وقد</a:t>
            </a:r>
            <a:r>
              <a:rPr lang="en-US" i="1" dirty="0"/>
              <a:t> </a:t>
            </a:r>
            <a:r>
              <a:rPr lang="en-US" i="1" dirty="0" err="1"/>
              <a:t>يكونون</a:t>
            </a:r>
            <a:r>
              <a:rPr lang="en-US" i="1" dirty="0"/>
              <a:t> </a:t>
            </a:r>
            <a:r>
              <a:rPr lang="en-US" i="1" dirty="0" err="1"/>
              <a:t>معروفين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معروفين</a:t>
            </a:r>
            <a:r>
              <a:rPr lang="en-US" i="1" dirty="0"/>
              <a:t> </a:t>
            </a:r>
            <a:r>
              <a:rPr lang="en-US" i="1" dirty="0" err="1"/>
              <a:t>للطفل</a:t>
            </a:r>
            <a:r>
              <a:rPr lang="en-US" i="1" dirty="0"/>
              <a:t> </a:t>
            </a:r>
            <a:r>
              <a:rPr lang="en-US" i="1" dirty="0" err="1"/>
              <a:t>قبل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ar-SA" i="1" dirty="0"/>
              <a:t>عن </a:t>
            </a:r>
            <a:r>
              <a:rPr lang="en-US" i="1" dirty="0" err="1"/>
              <a:t>والديه</a:t>
            </a:r>
            <a:r>
              <a:rPr lang="en-US" i="1" dirty="0"/>
              <a:t> / </a:t>
            </a:r>
            <a:r>
              <a:rPr lang="en-US" i="1" dirty="0" err="1"/>
              <a:t>مقدم</a:t>
            </a:r>
            <a:r>
              <a:rPr lang="en-US" i="1" dirty="0"/>
              <a:t> </a:t>
            </a:r>
            <a:r>
              <a:rPr lang="en-US" i="1" dirty="0" err="1"/>
              <a:t>الرعاية</a:t>
            </a:r>
            <a:r>
              <a:rPr lang="ar-SA" i="1" dirty="0"/>
              <a:t>)</a:t>
            </a:r>
            <a:endParaRPr lang="en-US" i="1" dirty="0"/>
          </a:p>
          <a:p>
            <a:pPr lvl="1"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الرعاية</a:t>
            </a:r>
            <a:r>
              <a:rPr lang="en-US" i="1" dirty="0"/>
              <a:t> </a:t>
            </a:r>
            <a:r>
              <a:rPr lang="en-US" i="1" dirty="0" err="1"/>
              <a:t>المؤسسية</a:t>
            </a:r>
            <a:endParaRPr lang="en-US" i="1" dirty="0"/>
          </a:p>
          <a:p>
            <a:pPr marL="0" indent="0" algn="r" rtl="1">
              <a:buNone/>
            </a:pPr>
            <a:endParaRPr lang="en-US" i="1" dirty="0"/>
          </a:p>
          <a:p>
            <a:pPr marL="0" indent="0" algn="r" rtl="1">
              <a:buNone/>
            </a:pPr>
            <a:r>
              <a:rPr lang="en-US" b="1" dirty="0" err="1"/>
              <a:t>مناقشة</a:t>
            </a:r>
            <a:r>
              <a:rPr lang="en-US" b="1" dirty="0"/>
              <a:t> </a:t>
            </a:r>
            <a:r>
              <a:rPr lang="en-US" b="1" dirty="0" err="1"/>
              <a:t>عامة</a:t>
            </a:r>
            <a:endParaRPr lang="en-US" b="1" dirty="0"/>
          </a:p>
          <a:p>
            <a:pPr algn="r" rtl="1"/>
            <a:r>
              <a:rPr lang="en-US" i="1" dirty="0" err="1"/>
              <a:t>ما</a:t>
            </a:r>
            <a:r>
              <a:rPr lang="en-US" i="1" dirty="0"/>
              <a:t> </a:t>
            </a:r>
            <a:r>
              <a:rPr lang="en-US" i="1" dirty="0" err="1"/>
              <a:t>الذي</a:t>
            </a:r>
            <a:r>
              <a:rPr lang="en-US" i="1" dirty="0"/>
              <a:t> </a:t>
            </a:r>
            <a:r>
              <a:rPr lang="en-US" i="1" dirty="0" err="1"/>
              <a:t>تجده</a:t>
            </a:r>
            <a:r>
              <a:rPr lang="en-US" i="1" dirty="0"/>
              <a:t> </a:t>
            </a:r>
            <a:r>
              <a:rPr lang="en-US" i="1" dirty="0" err="1"/>
              <a:t>يمثل</a:t>
            </a:r>
            <a:r>
              <a:rPr lang="en-US" i="1" dirty="0"/>
              <a:t> </a:t>
            </a:r>
            <a:r>
              <a:rPr lang="en-US" i="1" dirty="0" err="1"/>
              <a:t>تحديًا</a:t>
            </a:r>
            <a:r>
              <a:rPr lang="en-US" i="1" dirty="0"/>
              <a:t> </a:t>
            </a:r>
            <a:r>
              <a:rPr lang="en-US" i="1" dirty="0" err="1"/>
              <a:t>فيما</a:t>
            </a:r>
            <a:r>
              <a:rPr lang="en-US" i="1" dirty="0"/>
              <a:t> </a:t>
            </a:r>
            <a:r>
              <a:rPr lang="en-US" i="1" dirty="0" err="1"/>
              <a:t>يتعلق</a:t>
            </a:r>
            <a:r>
              <a:rPr lang="en-US" i="1" dirty="0"/>
              <a:t> </a:t>
            </a:r>
            <a:r>
              <a:rPr lang="en-US" i="1" dirty="0" err="1"/>
              <a:t>بتعريف</a:t>
            </a:r>
            <a:r>
              <a:rPr lang="en-US" i="1" dirty="0"/>
              <a:t> </a:t>
            </a:r>
            <a:r>
              <a:rPr lang="en-US" sz="120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sz="12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2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12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والمنفصلين</a:t>
            </a:r>
            <a:r>
              <a:rPr lang="en-US" i="1" dirty="0"/>
              <a:t>؟</a:t>
            </a:r>
          </a:p>
          <a:p>
            <a:pPr lvl="1" algn="r" rtl="1"/>
            <a:r>
              <a:rPr lang="en-US" dirty="0" err="1"/>
              <a:t>اشرح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هو</a:t>
            </a:r>
            <a:r>
              <a:rPr lang="en-US" dirty="0"/>
              <a:t> </a:t>
            </a:r>
            <a:r>
              <a:rPr lang="en-US" dirty="0" err="1"/>
              <a:t>المسؤول</a:t>
            </a:r>
            <a:r>
              <a:rPr lang="en-US" dirty="0"/>
              <a:t> "</a:t>
            </a:r>
            <a:r>
              <a:rPr lang="en-US" dirty="0" err="1"/>
              <a:t>بموجب</a:t>
            </a:r>
            <a:r>
              <a:rPr lang="en-US" dirty="0"/>
              <a:t> </a:t>
            </a:r>
            <a:r>
              <a:rPr lang="en-US" dirty="0" err="1"/>
              <a:t>القانون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العرف</a:t>
            </a:r>
            <a:r>
              <a:rPr lang="en-US" dirty="0"/>
              <a:t>"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رعاية</a:t>
            </a:r>
            <a:r>
              <a:rPr lang="en-US" dirty="0"/>
              <a:t> </a:t>
            </a:r>
            <a:r>
              <a:rPr lang="en-US" dirty="0" err="1"/>
              <a:t>طفل</a:t>
            </a:r>
            <a:endParaRPr lang="en-US" dirty="0"/>
          </a:p>
          <a:p>
            <a:pPr lvl="1" algn="r" rtl="1"/>
            <a:r>
              <a:rPr lang="en-US" i="1" dirty="0" err="1"/>
              <a:t>هذا</a:t>
            </a:r>
            <a:r>
              <a:rPr lang="en-US" i="1" dirty="0"/>
              <a:t> </a:t>
            </a:r>
            <a:r>
              <a:rPr lang="en-US" i="1" dirty="0" err="1"/>
              <a:t>يختلف</a:t>
            </a:r>
            <a:r>
              <a:rPr lang="en-US" i="1" dirty="0"/>
              <a:t> </a:t>
            </a:r>
            <a:r>
              <a:rPr lang="en-US" i="1" dirty="0" err="1"/>
              <a:t>باختلاف</a:t>
            </a:r>
            <a:r>
              <a:rPr lang="en-US" i="1" dirty="0"/>
              <a:t> </a:t>
            </a:r>
            <a:r>
              <a:rPr lang="en-US" i="1" dirty="0" err="1"/>
              <a:t>البلدان</a:t>
            </a:r>
            <a:r>
              <a:rPr lang="en-US" i="1" dirty="0"/>
              <a:t> </a:t>
            </a:r>
            <a:r>
              <a:rPr lang="en-US" i="1" dirty="0" err="1"/>
              <a:t>والمناطق</a:t>
            </a:r>
            <a:r>
              <a:rPr lang="en-US" i="1" dirty="0"/>
              <a:t> </a:t>
            </a:r>
            <a:r>
              <a:rPr lang="en-US" i="1" dirty="0" err="1"/>
              <a:t>والثقافات</a:t>
            </a:r>
            <a:r>
              <a:rPr lang="en-US" i="1" dirty="0"/>
              <a:t> </a:t>
            </a:r>
            <a:r>
              <a:rPr lang="en-US" i="1" dirty="0" err="1"/>
              <a:t>ويعتمد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التشريعات</a:t>
            </a:r>
            <a:r>
              <a:rPr lang="en-US" i="1" dirty="0"/>
              <a:t> </a:t>
            </a:r>
            <a:r>
              <a:rPr lang="en-US" i="1" dirty="0" err="1"/>
              <a:t>و</a:t>
            </a:r>
            <a:r>
              <a:rPr lang="en-US" i="1" dirty="0"/>
              <a:t> /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المعايير</a:t>
            </a:r>
            <a:r>
              <a:rPr lang="en-US" i="1" dirty="0"/>
              <a:t> </a:t>
            </a:r>
            <a:r>
              <a:rPr lang="en-US" i="1" dirty="0" err="1"/>
              <a:t>الاجتماعية</a:t>
            </a:r>
            <a:r>
              <a:rPr lang="en-US" i="1" dirty="0"/>
              <a:t> </a:t>
            </a:r>
            <a:r>
              <a:rPr lang="en-US" i="1" dirty="0" err="1"/>
              <a:t>والثقافية</a:t>
            </a:r>
            <a:r>
              <a:rPr lang="en-US" i="1" dirty="0"/>
              <a:t> </a:t>
            </a:r>
            <a:r>
              <a:rPr lang="en-US" i="1" dirty="0" err="1"/>
              <a:t>و</a:t>
            </a:r>
            <a:r>
              <a:rPr lang="en-US" i="1" dirty="0"/>
              <a:t> /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الدينية</a:t>
            </a:r>
            <a:r>
              <a:rPr lang="en-US" i="1" dirty="0"/>
              <a:t>.</a:t>
            </a:r>
          </a:p>
          <a:p>
            <a:pPr lvl="1" algn="r" rtl="1"/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يكون</a:t>
            </a:r>
            <a:r>
              <a:rPr lang="en-US" i="1" dirty="0"/>
              <a:t> </a:t>
            </a:r>
            <a:r>
              <a:rPr lang="en-US" i="1" dirty="0" err="1"/>
              <a:t>هذا</a:t>
            </a:r>
            <a:r>
              <a:rPr lang="en-US" i="1" dirty="0"/>
              <a:t> </a:t>
            </a:r>
            <a:r>
              <a:rPr lang="en-US" i="1" dirty="0" err="1"/>
              <a:t>التعريف</a:t>
            </a:r>
            <a:r>
              <a:rPr lang="en-US" i="1" dirty="0"/>
              <a:t> </a:t>
            </a:r>
            <a:r>
              <a:rPr lang="en-US" i="1" dirty="0" err="1"/>
              <a:t>صعبًا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بعض</a:t>
            </a:r>
            <a:r>
              <a:rPr lang="en-US" i="1" dirty="0"/>
              <a:t> </a:t>
            </a:r>
            <a:r>
              <a:rPr lang="en-US" i="1" dirty="0" err="1"/>
              <a:t>الأحيان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سياقات</a:t>
            </a:r>
            <a:r>
              <a:rPr lang="en-US" i="1" dirty="0"/>
              <a:t> </a:t>
            </a:r>
            <a:r>
              <a:rPr lang="en-US" i="1" dirty="0" err="1"/>
              <a:t>معينة</a:t>
            </a:r>
            <a:r>
              <a:rPr lang="en-US" i="1" dirty="0"/>
              <a:t> </a:t>
            </a:r>
            <a:r>
              <a:rPr lang="en-US" i="1" dirty="0" err="1"/>
              <a:t>لأن</a:t>
            </a:r>
            <a:r>
              <a:rPr lang="en-US" i="1" dirty="0"/>
              <a:t>:</a:t>
            </a:r>
          </a:p>
          <a:p>
            <a:pPr lvl="2" algn="r" rtl="1"/>
            <a:r>
              <a:rPr lang="en-US" i="1" dirty="0" err="1"/>
              <a:t>لا</a:t>
            </a:r>
            <a:r>
              <a:rPr lang="en-US" i="1" dirty="0"/>
              <a:t> </a:t>
            </a:r>
            <a:r>
              <a:rPr lang="en-US" i="1" dirty="0" err="1"/>
              <a:t>يجوز</a:t>
            </a:r>
            <a:r>
              <a:rPr lang="en-US" i="1" dirty="0"/>
              <a:t> </a:t>
            </a:r>
            <a:r>
              <a:rPr lang="en-US" i="1" dirty="0" err="1"/>
              <a:t>تعريف</a:t>
            </a:r>
            <a:r>
              <a:rPr lang="en-US" i="1" dirty="0"/>
              <a:t> </a:t>
            </a:r>
            <a:r>
              <a:rPr lang="en-US" i="1" dirty="0" err="1"/>
              <a:t>المسؤول</a:t>
            </a:r>
            <a:r>
              <a:rPr lang="en-US" i="1" dirty="0"/>
              <a:t> "</a:t>
            </a:r>
            <a:r>
              <a:rPr lang="en-US" i="1" dirty="0" err="1"/>
              <a:t>بموجب</a:t>
            </a:r>
            <a:r>
              <a:rPr lang="en-US" i="1" dirty="0"/>
              <a:t> </a:t>
            </a:r>
            <a:r>
              <a:rPr lang="en-US" i="1" dirty="0" err="1"/>
              <a:t>القانون</a:t>
            </a:r>
            <a:r>
              <a:rPr lang="en-US" i="1" dirty="0"/>
              <a:t>" </a:t>
            </a:r>
            <a:r>
              <a:rPr lang="en-US" i="1" dirty="0" err="1"/>
              <a:t>عن</a:t>
            </a:r>
            <a:r>
              <a:rPr lang="en-US" i="1" dirty="0"/>
              <a:t> </a:t>
            </a:r>
            <a:r>
              <a:rPr lang="en-US" i="1" dirty="0" err="1"/>
              <a:t>رعاية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القانون</a:t>
            </a:r>
            <a:r>
              <a:rPr lang="en-US" i="1" dirty="0"/>
              <a:t> </a:t>
            </a:r>
            <a:r>
              <a:rPr lang="en-US" i="1" dirty="0" err="1"/>
              <a:t>الوطني</a:t>
            </a:r>
            <a:r>
              <a:rPr lang="en-US" i="1" dirty="0"/>
              <a:t> ؛ </a:t>
            </a:r>
            <a:r>
              <a:rPr lang="en-US" i="1" dirty="0" err="1"/>
              <a:t>و</a:t>
            </a:r>
            <a:r>
              <a:rPr lang="en-US" i="1" dirty="0"/>
              <a:t> / </a:t>
            </a:r>
            <a:r>
              <a:rPr lang="en-US" i="1" dirty="0" err="1"/>
              <a:t>أو</a:t>
            </a:r>
            <a:endParaRPr lang="en-US" i="1" dirty="0"/>
          </a:p>
          <a:p>
            <a:pPr lvl="2" algn="r" rtl="1"/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هو</a:t>
            </a:r>
            <a:r>
              <a:rPr lang="en-US" i="1" dirty="0"/>
              <a:t> </a:t>
            </a:r>
            <a:r>
              <a:rPr lang="en-US" i="1" dirty="0" err="1"/>
              <a:t>المسؤول</a:t>
            </a:r>
            <a:r>
              <a:rPr lang="en-US" i="1" dirty="0"/>
              <a:t> </a:t>
            </a:r>
            <a:r>
              <a:rPr lang="en-US" i="1" dirty="0" err="1"/>
              <a:t>عن</a:t>
            </a:r>
            <a:r>
              <a:rPr lang="en-US" i="1" dirty="0"/>
              <a:t> </a:t>
            </a:r>
            <a:r>
              <a:rPr lang="en-US" i="1" dirty="0" err="1"/>
              <a:t>رعاية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en-US" i="1" dirty="0"/>
              <a:t> "</a:t>
            </a:r>
            <a:r>
              <a:rPr lang="en-US" i="1" dirty="0" err="1"/>
              <a:t>حسب</a:t>
            </a:r>
            <a:r>
              <a:rPr lang="en-US" i="1" dirty="0"/>
              <a:t> </a:t>
            </a:r>
            <a:r>
              <a:rPr lang="en-US" i="1" dirty="0" err="1"/>
              <a:t>العرف</a:t>
            </a:r>
            <a:r>
              <a:rPr lang="en-US" i="1" dirty="0"/>
              <a:t>" </a:t>
            </a:r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لا</a:t>
            </a:r>
            <a:r>
              <a:rPr lang="en-US" i="1" dirty="0"/>
              <a:t> </a:t>
            </a:r>
            <a:r>
              <a:rPr lang="en-US" i="1" dirty="0" err="1"/>
              <a:t>يتم</a:t>
            </a:r>
            <a:r>
              <a:rPr lang="en-US" i="1" dirty="0"/>
              <a:t> </a:t>
            </a:r>
            <a:r>
              <a:rPr lang="en-US" i="1" dirty="0" err="1"/>
              <a:t>تعريفه</a:t>
            </a:r>
            <a:r>
              <a:rPr lang="en-US" i="1" dirty="0"/>
              <a:t> </a:t>
            </a:r>
            <a:r>
              <a:rPr lang="en-US" i="1" dirty="0" err="1"/>
              <a:t>بوضوح</a:t>
            </a:r>
            <a:r>
              <a:rPr lang="en-US" i="1" dirty="0"/>
              <a:t> </a:t>
            </a:r>
            <a:r>
              <a:rPr lang="en-US" i="1" dirty="0" err="1"/>
              <a:t>ويمكن</a:t>
            </a:r>
            <a:r>
              <a:rPr lang="en-US" i="1" dirty="0"/>
              <a:t> </a:t>
            </a:r>
            <a:r>
              <a:rPr lang="en-US" i="1" dirty="0" err="1"/>
              <a:t>فهمه</a:t>
            </a:r>
            <a:r>
              <a:rPr lang="en-US" i="1" dirty="0"/>
              <a:t> </a:t>
            </a:r>
            <a:r>
              <a:rPr lang="en-US" i="1" dirty="0" err="1"/>
              <a:t>بشكل</a:t>
            </a:r>
            <a:r>
              <a:rPr lang="en-US" i="1" dirty="0"/>
              <a:t> </a:t>
            </a:r>
            <a:r>
              <a:rPr lang="en-US" i="1" dirty="0" err="1"/>
              <a:t>مختلف</a:t>
            </a:r>
            <a:r>
              <a:rPr lang="en-US" i="1" dirty="0"/>
              <a:t> </a:t>
            </a:r>
            <a:r>
              <a:rPr lang="en-US" i="1" dirty="0" err="1"/>
              <a:t>داخل</a:t>
            </a:r>
            <a:r>
              <a:rPr lang="en-US" i="1" dirty="0"/>
              <a:t> </a:t>
            </a:r>
            <a:r>
              <a:rPr lang="en-US" i="1" dirty="0" err="1"/>
              <a:t>المجتمعات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كيف</a:t>
            </a:r>
            <a:r>
              <a:rPr lang="en-US" i="1" dirty="0"/>
              <a:t> </a:t>
            </a:r>
            <a:r>
              <a:rPr lang="en-US" i="1" dirty="0" err="1"/>
              <a:t>ينطبق</a:t>
            </a:r>
            <a:r>
              <a:rPr lang="en-US" i="1" dirty="0"/>
              <a:t> </a:t>
            </a:r>
            <a:r>
              <a:rPr lang="en-US" i="1" dirty="0" err="1"/>
              <a:t>مصطلح</a:t>
            </a:r>
            <a:r>
              <a:rPr lang="en-US" i="1" dirty="0"/>
              <a:t> "</a:t>
            </a:r>
            <a:r>
              <a:rPr lang="en-US" i="1" dirty="0" err="1"/>
              <a:t>القانون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العرف</a:t>
            </a:r>
            <a:r>
              <a:rPr lang="en-US" i="1" dirty="0"/>
              <a:t>"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سياقنا</a:t>
            </a:r>
            <a:r>
              <a:rPr lang="en-US" i="1" dirty="0"/>
              <a:t>؟</a:t>
            </a:r>
          </a:p>
          <a:p>
            <a:pPr algn="r" rtl="1"/>
            <a:endParaRPr lang="en-US" i="1" dirty="0"/>
          </a:p>
          <a:p>
            <a:pPr marL="0" indent="0" algn="r" rtl="1">
              <a:buNone/>
            </a:pPr>
            <a:r>
              <a:rPr lang="ar-SA" b="1" dirty="0"/>
              <a:t>يتبع</a:t>
            </a:r>
            <a:r>
              <a:rPr lang="en-US" b="1" dirty="0">
                <a:sym typeface="Wingdings" panose="05000000000000000000" pitchFamily="2" charset="2"/>
              </a:rPr>
              <a:t></a:t>
            </a:r>
            <a:endParaRPr lang="en-US" b="1" dirty="0"/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95D8EB8A-45E6-9B7E-2E8C-649FC399CD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AFB583E8-0CEE-6CF3-47B8-9A7E947FA19B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22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7:notes"/>
          <p:cNvSpPr txBox="1">
            <a:spLocks noGrp="1"/>
          </p:cNvSpPr>
          <p:nvPr>
            <p:ph type="body" idx="1"/>
          </p:nvPr>
        </p:nvSpPr>
        <p:spPr>
          <a:xfrm>
            <a:off x="479425" y="460375"/>
            <a:ext cx="6140450" cy="9211335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المنفصلون</a:t>
            </a:r>
            <a:r>
              <a:rPr lang="en-US" i="1" dirty="0"/>
              <a:t> </a:t>
            </a:r>
            <a:r>
              <a:rPr lang="en-US" i="1" dirty="0" err="1"/>
              <a:t>هم</a:t>
            </a:r>
            <a:endParaRPr lang="en-US" i="1" dirty="0"/>
          </a:p>
          <a:p>
            <a:pPr lvl="1" algn="r" rtl="1"/>
            <a:r>
              <a:rPr lang="ar-SA" i="1" dirty="0"/>
              <a:t>الذين </a:t>
            </a:r>
            <a:r>
              <a:rPr lang="en-US" i="1" dirty="0" err="1"/>
              <a:t>انفصلوا</a:t>
            </a:r>
            <a:r>
              <a:rPr lang="en-US" i="1" dirty="0"/>
              <a:t> </a:t>
            </a:r>
            <a:r>
              <a:rPr lang="en-US" i="1" dirty="0" err="1"/>
              <a:t>عن</a:t>
            </a:r>
            <a:r>
              <a:rPr lang="en-US" i="1" dirty="0"/>
              <a:t> </a:t>
            </a:r>
            <a:r>
              <a:rPr lang="en-US" i="1" dirty="0" err="1"/>
              <a:t>مقدمي</a:t>
            </a:r>
            <a:r>
              <a:rPr lang="en-US" i="1" dirty="0"/>
              <a:t> </a:t>
            </a:r>
            <a:r>
              <a:rPr lang="en-US" i="1" dirty="0" err="1"/>
              <a:t>الرعاية</a:t>
            </a:r>
            <a:r>
              <a:rPr lang="en-US" i="1" dirty="0"/>
              <a:t> </a:t>
            </a:r>
            <a:r>
              <a:rPr lang="en-US" i="1" dirty="0" err="1"/>
              <a:t>الأساسيين</a:t>
            </a:r>
            <a:r>
              <a:rPr lang="en-US" i="1" dirty="0"/>
              <a:t> </a:t>
            </a:r>
            <a:r>
              <a:rPr lang="en-US" i="1" dirty="0" err="1"/>
              <a:t>الذين</a:t>
            </a:r>
            <a:r>
              <a:rPr lang="en-US" i="1" dirty="0"/>
              <a:t> </a:t>
            </a:r>
            <a:r>
              <a:rPr lang="en-US" i="1" dirty="0" err="1"/>
              <a:t>كانوا</a:t>
            </a:r>
            <a:r>
              <a:rPr lang="en-US" i="1" dirty="0"/>
              <a:t> </a:t>
            </a:r>
            <a:r>
              <a:rPr lang="en-US" i="1" dirty="0" err="1"/>
              <a:t>يعيشون</a:t>
            </a:r>
            <a:r>
              <a:rPr lang="en-US" i="1" dirty="0"/>
              <a:t> </a:t>
            </a:r>
            <a:r>
              <a:rPr lang="en-US" i="1" dirty="0" err="1"/>
              <a:t>معهم</a:t>
            </a:r>
            <a:r>
              <a:rPr lang="en-US" i="1" dirty="0"/>
              <a:t> </a:t>
            </a:r>
            <a:r>
              <a:rPr lang="en-US" i="1" dirty="0" err="1"/>
              <a:t>قبل</a:t>
            </a:r>
            <a:r>
              <a:rPr lang="en-US" i="1" dirty="0"/>
              <a:t> </a:t>
            </a:r>
            <a:r>
              <a:rPr lang="en-US" i="1" dirty="0" err="1"/>
              <a:t>الأزمة</a:t>
            </a:r>
            <a:endParaRPr lang="en-US" i="1" dirty="0"/>
          </a:p>
          <a:p>
            <a:pPr lvl="1" algn="r" rtl="1"/>
            <a:r>
              <a:rPr lang="en-US" i="1" dirty="0" err="1"/>
              <a:t>لكنهم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الرعاية</a:t>
            </a:r>
            <a:r>
              <a:rPr lang="en-US" i="1" dirty="0"/>
              <a:t> </a:t>
            </a:r>
            <a:r>
              <a:rPr lang="en-US" i="1" dirty="0" err="1"/>
              <a:t>الرسمية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الرسمية</a:t>
            </a:r>
            <a:r>
              <a:rPr lang="en-US" i="1" dirty="0"/>
              <a:t> </a:t>
            </a:r>
            <a:r>
              <a:rPr lang="en-US" i="1" dirty="0" err="1"/>
              <a:t>لأفراد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en-US" i="1" dirty="0" err="1"/>
              <a:t>الآخرين</a:t>
            </a:r>
            <a:r>
              <a:rPr lang="en-US" i="1" dirty="0"/>
              <a:t> (</a:t>
            </a:r>
            <a:r>
              <a:rPr lang="en-US" i="1" dirty="0" err="1"/>
              <a:t>الممتدين</a:t>
            </a:r>
            <a:r>
              <a:rPr lang="en-US" i="1" dirty="0"/>
              <a:t>).</a:t>
            </a:r>
          </a:p>
          <a:p>
            <a:pPr lvl="1"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بعض</a:t>
            </a:r>
            <a:r>
              <a:rPr lang="en-US" i="1" dirty="0"/>
              <a:t> </a:t>
            </a:r>
            <a:r>
              <a:rPr lang="en-US" i="1" dirty="0" err="1"/>
              <a:t>الأحيان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عندما</a:t>
            </a:r>
            <a:r>
              <a:rPr lang="en-US" i="1" dirty="0"/>
              <a:t> </a:t>
            </a:r>
            <a:r>
              <a:rPr lang="en-US" i="1" dirty="0" err="1"/>
              <a:t>يتم</a:t>
            </a:r>
            <a:r>
              <a:rPr lang="en-US" i="1" dirty="0"/>
              <a:t> </a:t>
            </a:r>
            <a:r>
              <a:rPr lang="en-US" i="1" dirty="0" err="1"/>
              <a:t>رعاية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قبل</a:t>
            </a:r>
            <a:r>
              <a:rPr lang="en-US" i="1" dirty="0"/>
              <a:t> </a:t>
            </a:r>
            <a:r>
              <a:rPr lang="en-US" i="1" dirty="0" err="1"/>
              <a:t>أفراد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en-US" i="1" dirty="0" err="1"/>
              <a:t>الممتدة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لا</a:t>
            </a:r>
            <a:r>
              <a:rPr lang="en-US" i="1" dirty="0"/>
              <a:t> </a:t>
            </a:r>
            <a:r>
              <a:rPr lang="en-US" i="1" dirty="0" err="1"/>
              <a:t>يُنظر</a:t>
            </a:r>
            <a:r>
              <a:rPr lang="en-US" i="1" dirty="0"/>
              <a:t> </a:t>
            </a:r>
            <a:r>
              <a:rPr lang="en-US" i="1" dirty="0" err="1"/>
              <a:t>إلى</a:t>
            </a:r>
            <a:r>
              <a:rPr lang="en-US" i="1" dirty="0"/>
              <a:t> </a:t>
            </a:r>
            <a:r>
              <a:rPr lang="en-US" i="1" dirty="0" err="1"/>
              <a:t>هذا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أنه</a:t>
            </a:r>
            <a:r>
              <a:rPr lang="en-US" i="1" dirty="0"/>
              <a:t> "</a:t>
            </a:r>
            <a:r>
              <a:rPr lang="ar-SA" i="1" dirty="0"/>
              <a:t>انفصال</a:t>
            </a:r>
            <a:r>
              <a:rPr lang="en-US" i="1" dirty="0"/>
              <a:t> </a:t>
            </a:r>
            <a:r>
              <a:rPr lang="en-US" i="1" dirty="0" err="1"/>
              <a:t>عائلي</a:t>
            </a:r>
            <a:r>
              <a:rPr lang="en-US" i="1" dirty="0"/>
              <a:t>" </a:t>
            </a:r>
            <a:r>
              <a:rPr lang="en-US" i="1" dirty="0" err="1"/>
              <a:t>داخل</a:t>
            </a:r>
            <a:r>
              <a:rPr lang="en-US" i="1" dirty="0"/>
              <a:t> </a:t>
            </a:r>
            <a:r>
              <a:rPr lang="en-US" i="1" dirty="0" err="1"/>
              <a:t>المجتمع</a:t>
            </a:r>
            <a:r>
              <a:rPr lang="en-US" i="1" dirty="0"/>
              <a:t> </a:t>
            </a:r>
            <a:r>
              <a:rPr lang="en-US" i="1" dirty="0" err="1"/>
              <a:t>حيث</a:t>
            </a:r>
            <a:r>
              <a:rPr lang="en-US" i="1" dirty="0"/>
              <a:t> </a:t>
            </a:r>
            <a:r>
              <a:rPr lang="en-US" i="1" dirty="0" err="1"/>
              <a:t>أنه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الممارسات</a:t>
            </a:r>
            <a:r>
              <a:rPr lang="en-US" i="1" dirty="0"/>
              <a:t> </a:t>
            </a:r>
            <a:r>
              <a:rPr lang="en-US" i="1" dirty="0" err="1"/>
              <a:t>الشائعة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معظم</a:t>
            </a:r>
            <a:r>
              <a:rPr lang="en-US" i="1" dirty="0"/>
              <a:t> </a:t>
            </a:r>
            <a:r>
              <a:rPr lang="en-US" i="1" dirty="0" err="1"/>
              <a:t>المجتمعات</a:t>
            </a:r>
            <a:r>
              <a:rPr lang="en-US" i="1" dirty="0"/>
              <a:t> </a:t>
            </a:r>
            <a:r>
              <a:rPr lang="en-US" i="1" dirty="0" err="1"/>
              <a:t>توفير</a:t>
            </a:r>
            <a:r>
              <a:rPr lang="en-US" i="1" dirty="0"/>
              <a:t> </a:t>
            </a:r>
            <a:r>
              <a:rPr lang="en-US" i="1" dirty="0" err="1"/>
              <a:t>رعاية</a:t>
            </a:r>
            <a:r>
              <a:rPr lang="en-US" i="1" dirty="0"/>
              <a:t> (</a:t>
            </a:r>
            <a:r>
              <a:rPr lang="en-US" i="1" dirty="0" err="1"/>
              <a:t>مؤقتة</a:t>
            </a:r>
            <a:r>
              <a:rPr lang="en-US" i="1" dirty="0"/>
              <a:t>) </a:t>
            </a:r>
            <a:r>
              <a:rPr lang="en-US" i="1" dirty="0" err="1"/>
              <a:t>للأطفال</a:t>
            </a:r>
            <a:r>
              <a:rPr lang="en-US" i="1" dirty="0"/>
              <a:t> </a:t>
            </a:r>
            <a:r>
              <a:rPr lang="en-US" i="1" dirty="0" err="1"/>
              <a:t>الآخرين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بعض</a:t>
            </a:r>
            <a:r>
              <a:rPr lang="en-US" i="1" dirty="0"/>
              <a:t> </a:t>
            </a:r>
            <a:r>
              <a:rPr 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والمنفصلين</a:t>
            </a:r>
            <a:r>
              <a:rPr lang="en-US" i="1" dirty="0"/>
              <a:t> </a:t>
            </a:r>
            <a:r>
              <a:rPr lang="en-US" i="1" dirty="0" err="1"/>
              <a:t>محمي</a:t>
            </a:r>
            <a:r>
              <a:rPr lang="ar-SA" i="1" dirty="0" err="1"/>
              <a:t>ون</a:t>
            </a:r>
            <a:r>
              <a:rPr lang="en-US" i="1" dirty="0"/>
              <a:t> </a:t>
            </a:r>
            <a:r>
              <a:rPr lang="en-US" i="1" dirty="0" err="1"/>
              <a:t>بشكل</a:t>
            </a:r>
            <a:r>
              <a:rPr lang="en-US" i="1" dirty="0"/>
              <a:t> </a:t>
            </a:r>
            <a:r>
              <a:rPr lang="en-US" i="1" dirty="0" err="1"/>
              <a:t>جيد</a:t>
            </a:r>
            <a:r>
              <a:rPr lang="en-US" i="1" dirty="0"/>
              <a:t> </a:t>
            </a:r>
            <a:r>
              <a:rPr lang="ar-SA" i="1" dirty="0" err="1"/>
              <a:t>ي</a:t>
            </a:r>
            <a:r>
              <a:rPr lang="en-US" i="1" dirty="0" err="1"/>
              <a:t>عيش</a:t>
            </a:r>
            <a:r>
              <a:rPr lang="ar-SA" i="1" dirty="0" err="1"/>
              <a:t>ون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بيئة</a:t>
            </a:r>
            <a:r>
              <a:rPr lang="en-US" i="1" dirty="0"/>
              <a:t> </a:t>
            </a:r>
            <a:r>
              <a:rPr lang="en-US" i="1" dirty="0" err="1"/>
              <a:t>آمنة</a:t>
            </a:r>
            <a:endParaRPr lang="en-US" i="1" dirty="0"/>
          </a:p>
          <a:p>
            <a:pPr algn="r" rtl="1"/>
            <a:r>
              <a:rPr lang="en-US" i="1" dirty="0" err="1"/>
              <a:t>البعض</a:t>
            </a:r>
            <a:r>
              <a:rPr lang="en-US" i="1" dirty="0"/>
              <a:t> </a:t>
            </a:r>
            <a:r>
              <a:rPr lang="en-US" i="1" dirty="0" err="1"/>
              <a:t>الآخر</a:t>
            </a:r>
            <a:r>
              <a:rPr lang="en-US" i="1" dirty="0"/>
              <a:t> </a:t>
            </a:r>
            <a:r>
              <a:rPr lang="en-US" i="1" dirty="0" err="1"/>
              <a:t>ليسوا</a:t>
            </a:r>
            <a:r>
              <a:rPr lang="en-US" i="1" dirty="0"/>
              <a:t> </a:t>
            </a:r>
            <a:r>
              <a:rPr lang="en-US" i="1" dirty="0" err="1"/>
              <a:t>كذلك</a:t>
            </a:r>
            <a:r>
              <a:rPr lang="en-US" i="1" dirty="0"/>
              <a:t> </a:t>
            </a:r>
            <a:r>
              <a:rPr lang="en-US" i="1" dirty="0" err="1"/>
              <a:t>وبسبب</a:t>
            </a:r>
            <a:r>
              <a:rPr lang="en-US" i="1" dirty="0"/>
              <a:t> </a:t>
            </a:r>
            <a:r>
              <a:rPr lang="en-US" i="1" dirty="0" err="1"/>
              <a:t>عدم</a:t>
            </a:r>
            <a:r>
              <a:rPr lang="en-US" i="1" dirty="0"/>
              <a:t> </a:t>
            </a:r>
            <a:r>
              <a:rPr lang="en-US" i="1" dirty="0" err="1"/>
              <a:t>وجود</a:t>
            </a:r>
            <a:r>
              <a:rPr lang="en-US" i="1" dirty="0"/>
              <a:t> </a:t>
            </a:r>
            <a:r>
              <a:rPr lang="en-US" i="1" dirty="0" err="1"/>
              <a:t>مقدمي</a:t>
            </a:r>
            <a:r>
              <a:rPr lang="en-US" i="1" dirty="0"/>
              <a:t> </a:t>
            </a:r>
            <a:r>
              <a:rPr lang="en-US" i="1" dirty="0" err="1"/>
              <a:t>رعاية</a:t>
            </a:r>
            <a:r>
              <a:rPr lang="en-US" i="1" dirty="0"/>
              <a:t> </a:t>
            </a:r>
            <a:r>
              <a:rPr lang="en-US" i="1" dirty="0" err="1"/>
              <a:t>أساسيين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فقد</a:t>
            </a:r>
            <a:r>
              <a:rPr lang="en-US" i="1" dirty="0"/>
              <a:t> </a:t>
            </a:r>
            <a:r>
              <a:rPr lang="en-US" i="1" dirty="0" err="1"/>
              <a:t>يكونون</a:t>
            </a:r>
            <a:r>
              <a:rPr lang="en-US" i="1" dirty="0"/>
              <a:t> </a:t>
            </a:r>
            <a:r>
              <a:rPr lang="en-US" i="1" dirty="0" err="1"/>
              <a:t>عرضة</a:t>
            </a:r>
            <a:r>
              <a:rPr lang="en-US" i="1" dirty="0"/>
              <a:t> </a:t>
            </a:r>
            <a:r>
              <a:rPr lang="en-US" i="1" dirty="0" err="1"/>
              <a:t>للإيذاء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الاستغلال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العنف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يعد</a:t>
            </a:r>
            <a:r>
              <a:rPr lang="en-US" i="1" dirty="0"/>
              <a:t> </a:t>
            </a:r>
            <a:r>
              <a:rPr lang="en-US" i="1" dirty="0" err="1"/>
              <a:t>استخدام</a:t>
            </a:r>
            <a:r>
              <a:rPr lang="en-US" i="1" dirty="0"/>
              <a:t> </a:t>
            </a:r>
            <a:r>
              <a:rPr lang="en-US" i="1" dirty="0" err="1"/>
              <a:t>التعريفات</a:t>
            </a:r>
            <a:r>
              <a:rPr lang="en-US" i="1" dirty="0"/>
              <a:t> </a:t>
            </a:r>
            <a:r>
              <a:rPr lang="en-US" i="1" dirty="0" err="1"/>
              <a:t>المتفق</a:t>
            </a:r>
            <a:r>
              <a:rPr lang="en-US" i="1" dirty="0"/>
              <a:t> </a:t>
            </a:r>
            <a:r>
              <a:rPr lang="en-US" i="1" dirty="0" err="1"/>
              <a:t>عليها</a:t>
            </a:r>
            <a:r>
              <a:rPr lang="en-US" i="1" dirty="0"/>
              <a:t> </a:t>
            </a:r>
            <a:r>
              <a:rPr lang="en-US" i="1" dirty="0" err="1"/>
              <a:t>بين</a:t>
            </a:r>
            <a:r>
              <a:rPr lang="en-US" i="1" dirty="0"/>
              <a:t> </a:t>
            </a:r>
            <a:r>
              <a:rPr lang="en-US" i="1" dirty="0" err="1"/>
              <a:t>الوكالات</a:t>
            </a:r>
            <a:r>
              <a:rPr lang="en-US" i="1" dirty="0"/>
              <a:t> </a:t>
            </a:r>
            <a:r>
              <a:rPr lang="ar-SA" i="1" dirty="0" err="1"/>
              <a:t>للأ</a:t>
            </a:r>
            <a:r>
              <a:rPr lang="en-US" sz="120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طفال</a:t>
            </a:r>
            <a:r>
              <a:rPr lang="en-US" sz="12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2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1200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i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والمنفصلين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قبل</a:t>
            </a:r>
            <a:r>
              <a:rPr lang="en-US" i="1" dirty="0"/>
              <a:t> </a:t>
            </a:r>
            <a:r>
              <a:rPr lang="en-US" i="1" dirty="0" err="1"/>
              <a:t>جميع</a:t>
            </a:r>
            <a:r>
              <a:rPr lang="en-US" i="1" dirty="0"/>
              <a:t> </a:t>
            </a:r>
            <a:r>
              <a:rPr lang="en-US" i="1" dirty="0" err="1"/>
              <a:t>الجهات</a:t>
            </a:r>
            <a:r>
              <a:rPr lang="en-US" i="1" dirty="0"/>
              <a:t> </a:t>
            </a:r>
            <a:r>
              <a:rPr lang="en-US" i="1" dirty="0" err="1"/>
              <a:t>الفاعلة</a:t>
            </a:r>
            <a:r>
              <a:rPr lang="en-US" i="1" dirty="0"/>
              <a:t> </a:t>
            </a:r>
            <a:r>
              <a:rPr lang="en-US" i="1" dirty="0" err="1"/>
              <a:t>أمرًا</a:t>
            </a:r>
            <a:r>
              <a:rPr lang="en-US" i="1" dirty="0"/>
              <a:t> </a:t>
            </a:r>
            <a:r>
              <a:rPr lang="en-US" i="1" dirty="0" err="1"/>
              <a:t>ضروريًا</a:t>
            </a:r>
            <a:r>
              <a:rPr lang="en-US" i="1" dirty="0"/>
              <a:t> </a:t>
            </a:r>
            <a:r>
              <a:rPr lang="en-US" i="1" dirty="0" err="1"/>
              <a:t>لتوحيد</a:t>
            </a:r>
            <a:r>
              <a:rPr lang="en-US" i="1" dirty="0"/>
              <a:t> </a:t>
            </a:r>
            <a:r>
              <a:rPr lang="en-US" i="1" dirty="0" err="1"/>
              <a:t>تدخلات</a:t>
            </a:r>
            <a:r>
              <a:rPr lang="en-US" i="1" dirty="0"/>
              <a:t> </a:t>
            </a:r>
            <a:r>
              <a:rPr lang="en-US" i="1" dirty="0" err="1"/>
              <a:t>البرنامج</a:t>
            </a:r>
            <a:r>
              <a:rPr lang="en-US" i="1" dirty="0"/>
              <a:t> </a:t>
            </a:r>
            <a:r>
              <a:rPr lang="en-US" i="1" dirty="0" err="1"/>
              <a:t>وضمان</a:t>
            </a:r>
            <a:r>
              <a:rPr lang="en-US" i="1" dirty="0"/>
              <a:t> </a:t>
            </a:r>
            <a:r>
              <a:rPr lang="en-US" i="1" dirty="0" err="1"/>
              <a:t>إعطاء</a:t>
            </a:r>
            <a:r>
              <a:rPr lang="en-US" i="1" dirty="0"/>
              <a:t> </a:t>
            </a:r>
            <a:r>
              <a:rPr lang="en-US" i="1" dirty="0" err="1"/>
              <a:t>الأولوية</a:t>
            </a:r>
            <a:r>
              <a:rPr lang="en-US" i="1" dirty="0"/>
              <a:t> </a:t>
            </a:r>
            <a:r>
              <a:rPr lang="en-US" i="1" dirty="0" err="1"/>
              <a:t>للأطفال</a:t>
            </a:r>
            <a:r>
              <a:rPr lang="en-US" i="1" dirty="0"/>
              <a:t> </a:t>
            </a:r>
            <a:r>
              <a:rPr lang="en-US" i="1" dirty="0" err="1"/>
              <a:t>الأكثر</a:t>
            </a:r>
            <a:r>
              <a:rPr lang="en-US" i="1" dirty="0"/>
              <a:t> </a:t>
            </a:r>
            <a:r>
              <a:rPr lang="en-US" i="1" dirty="0" err="1"/>
              <a:t>ضعفًا</a:t>
            </a:r>
            <a:r>
              <a:rPr lang="en-US" i="1" dirty="0"/>
              <a:t>.</a:t>
            </a:r>
          </a:p>
        </p:txBody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5A5E2CBC-295E-A931-F189-1419A514BAF6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23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11325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8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تمرين</a:t>
            </a:r>
            <a:r>
              <a:rPr lang="en-US" b="1" dirty="0"/>
              <a:t> </a:t>
            </a:r>
            <a:r>
              <a:rPr lang="en-US" b="1" dirty="0" err="1"/>
              <a:t>عام</a:t>
            </a:r>
            <a:endParaRPr lang="en-US" b="1" dirty="0"/>
          </a:p>
          <a:p>
            <a:pPr algn="r" rtl="1"/>
            <a:r>
              <a:rPr lang="en-US" i="1" dirty="0" err="1"/>
              <a:t>خلال</a:t>
            </a:r>
            <a:r>
              <a:rPr lang="en-US" i="1" dirty="0"/>
              <a:t> </a:t>
            </a:r>
            <a:r>
              <a:rPr lang="en-US" i="1" dirty="0" err="1"/>
              <a:t>هذا</a:t>
            </a:r>
            <a:r>
              <a:rPr lang="en-US" i="1" dirty="0"/>
              <a:t> </a:t>
            </a:r>
            <a:r>
              <a:rPr lang="en-US" i="1" dirty="0" err="1"/>
              <a:t>التمرين</a:t>
            </a:r>
            <a:r>
              <a:rPr lang="en-US" i="1" dirty="0"/>
              <a:t> </a:t>
            </a:r>
            <a:r>
              <a:rPr lang="en-US" i="1" dirty="0" err="1"/>
              <a:t>سنقوم</a:t>
            </a:r>
            <a:r>
              <a:rPr lang="en-US" i="1" dirty="0"/>
              <a:t> </a:t>
            </a:r>
            <a:r>
              <a:rPr lang="en-US" i="1" dirty="0" err="1"/>
              <a:t>بممارسة</a:t>
            </a:r>
            <a:r>
              <a:rPr lang="en-US" i="1" dirty="0"/>
              <a:t> </a:t>
            </a:r>
            <a:r>
              <a:rPr lang="en-US" i="1" dirty="0" err="1"/>
              <a:t>تعريفات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ar-SA" i="1" dirty="0"/>
              <a:t> المنفصلين و</a:t>
            </a:r>
            <a:r>
              <a:rPr lang="en-US" i="1" dirty="0"/>
              <a:t>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المصحوبين</a:t>
            </a:r>
            <a:endParaRPr lang="en-US" i="1" dirty="0"/>
          </a:p>
          <a:p>
            <a:pPr algn="r" rtl="1"/>
            <a:r>
              <a:rPr lang="en-US" dirty="0" err="1"/>
              <a:t>توجيه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ar-SA" dirty="0"/>
              <a:t> </a:t>
            </a:r>
            <a:r>
              <a:rPr lang="ar-SA" b="1" dirty="0"/>
              <a:t>ال</a:t>
            </a:r>
            <a:r>
              <a:rPr lang="en-US" b="1" dirty="0" err="1"/>
              <a:t>صفحة</a:t>
            </a:r>
            <a:r>
              <a:rPr lang="en-US" b="1" dirty="0"/>
              <a:t> </a:t>
            </a:r>
            <a:r>
              <a:rPr lang="ar-SA" b="1" dirty="0"/>
              <a:t>٥-٦ من دليل التدريب</a:t>
            </a:r>
            <a:r>
              <a:rPr lang="en-US" b="1" dirty="0"/>
              <a:t>: </a:t>
            </a:r>
            <a:r>
              <a:rPr lang="en-US" b="1" dirty="0" err="1"/>
              <a:t>سيناريوهات</a:t>
            </a:r>
            <a:r>
              <a:rPr lang="en-US" b="1" dirty="0"/>
              <a:t> </a:t>
            </a:r>
            <a:r>
              <a:rPr lang="en-US" b="1" dirty="0" err="1"/>
              <a:t>دراسة</a:t>
            </a:r>
            <a:r>
              <a:rPr lang="en-US" b="1" dirty="0"/>
              <a:t> </a:t>
            </a:r>
            <a:r>
              <a:rPr lang="en-US" b="1" dirty="0" err="1"/>
              <a:t>الحالة</a:t>
            </a:r>
            <a:endParaRPr lang="en-US" b="1" dirty="0"/>
          </a:p>
          <a:p>
            <a:pPr marL="174625" marR="0" lvl="0" indent="-174625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 err="1"/>
              <a:t>يمكن</a:t>
            </a:r>
            <a:r>
              <a:rPr lang="en-US" b="0" dirty="0"/>
              <a:t> </a:t>
            </a:r>
            <a:r>
              <a:rPr lang="en-US" b="0" dirty="0" err="1"/>
              <a:t>للمشاركين</a:t>
            </a:r>
            <a:r>
              <a:rPr lang="en-US" b="0" dirty="0"/>
              <a:t> </a:t>
            </a:r>
            <a:r>
              <a:rPr lang="en-US" b="0" dirty="0" err="1"/>
              <a:t>ملء</a:t>
            </a:r>
            <a:r>
              <a:rPr lang="ar-SA" b="0" dirty="0"/>
              <a:t> </a:t>
            </a:r>
            <a:r>
              <a:rPr lang="ar-SA" b="1" dirty="0"/>
              <a:t>ال</a:t>
            </a:r>
            <a:r>
              <a:rPr lang="en-US" b="1" dirty="0" err="1"/>
              <a:t>صفحة</a:t>
            </a:r>
            <a:r>
              <a:rPr lang="en-US" b="1" dirty="0"/>
              <a:t> </a:t>
            </a:r>
            <a:r>
              <a:rPr lang="ar-SA" b="1" dirty="0"/>
              <a:t>٨ من دليل التدريب: </a:t>
            </a:r>
            <a:r>
              <a:rPr lang="en-US" b="1" dirty="0" err="1"/>
              <a:t>غير</a:t>
            </a:r>
            <a:r>
              <a:rPr lang="en-US" b="1" dirty="0"/>
              <a:t> </a:t>
            </a:r>
            <a:r>
              <a:rPr lang="en-US" b="1" dirty="0" err="1"/>
              <a:t>مصحوب</a:t>
            </a:r>
            <a:r>
              <a:rPr lang="en-US" b="1" dirty="0"/>
              <a:t> </a:t>
            </a:r>
            <a:r>
              <a:rPr lang="en-US" b="1" dirty="0" err="1"/>
              <a:t>أو</a:t>
            </a:r>
            <a:r>
              <a:rPr lang="en-US" b="1" dirty="0"/>
              <a:t> </a:t>
            </a:r>
            <a:r>
              <a:rPr lang="en-US" b="1" dirty="0" err="1"/>
              <a:t>منفصل</a:t>
            </a:r>
            <a:r>
              <a:rPr lang="en-US" b="1" dirty="0"/>
              <a:t>؟</a:t>
            </a:r>
          </a:p>
          <a:p>
            <a:pPr algn="r" rtl="1"/>
            <a:r>
              <a:rPr lang="en-US" dirty="0" err="1"/>
              <a:t>اقرأ</a:t>
            </a:r>
            <a:r>
              <a:rPr lang="en-US" dirty="0"/>
              <a:t> </a:t>
            </a:r>
            <a:r>
              <a:rPr lang="en-US" dirty="0" err="1"/>
              <a:t>كل</a:t>
            </a:r>
            <a:r>
              <a:rPr lang="en-US" dirty="0"/>
              <a:t> </a:t>
            </a:r>
            <a:r>
              <a:rPr lang="en-US" dirty="0" err="1"/>
              <a:t>سيناريو</a:t>
            </a:r>
            <a:r>
              <a:rPr lang="en-US" dirty="0"/>
              <a:t> </a:t>
            </a:r>
            <a:r>
              <a:rPr lang="en-US" dirty="0" err="1"/>
              <a:t>بصوت</a:t>
            </a:r>
            <a:r>
              <a:rPr lang="en-US" dirty="0"/>
              <a:t> </a:t>
            </a:r>
            <a:r>
              <a:rPr lang="en-US" dirty="0" err="1"/>
              <a:t>عالٍ</a:t>
            </a:r>
            <a:r>
              <a:rPr lang="en-US" dirty="0"/>
              <a:t> ، </a:t>
            </a:r>
            <a:r>
              <a:rPr lang="en-US" dirty="0" err="1"/>
              <a:t>ولكل</a:t>
            </a:r>
            <a:r>
              <a:rPr lang="en-US" dirty="0"/>
              <a:t> </a:t>
            </a:r>
            <a:r>
              <a:rPr lang="en-US" dirty="0" err="1"/>
              <a:t>سيناريو</a:t>
            </a:r>
            <a:r>
              <a:rPr lang="en-US" dirty="0"/>
              <a:t> ، </a:t>
            </a:r>
            <a:r>
              <a:rPr lang="en-US" dirty="0" err="1"/>
              <a:t>اطلب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الأشخاص</a:t>
            </a:r>
            <a:r>
              <a:rPr lang="en-US" dirty="0"/>
              <a:t> </a:t>
            </a:r>
            <a:r>
              <a:rPr lang="en-US" dirty="0" err="1"/>
              <a:t>رفع</a:t>
            </a:r>
            <a:r>
              <a:rPr lang="en-US" dirty="0"/>
              <a:t> </a:t>
            </a:r>
            <a:r>
              <a:rPr lang="en-US" dirty="0" err="1"/>
              <a:t>أيديهم</a:t>
            </a:r>
            <a:r>
              <a:rPr lang="en-US" dirty="0"/>
              <a:t> </a:t>
            </a:r>
            <a:r>
              <a:rPr lang="en-US" dirty="0" err="1"/>
              <a:t>إذا</a:t>
            </a:r>
            <a:r>
              <a:rPr lang="en-US" dirty="0"/>
              <a:t> </a:t>
            </a:r>
            <a:r>
              <a:rPr lang="en-US" dirty="0" err="1"/>
              <a:t>كان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: </a:t>
            </a:r>
            <a:r>
              <a:rPr lang="ar-SA" dirty="0"/>
              <a:t>١-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مصحوب</a:t>
            </a:r>
            <a:r>
              <a:rPr lang="en-US" dirty="0"/>
              <a:t> ، </a:t>
            </a:r>
            <a:r>
              <a:rPr lang="ar-SA" dirty="0"/>
              <a:t>٢- </a:t>
            </a:r>
            <a:r>
              <a:rPr lang="en-US" dirty="0"/>
              <a:t> </a:t>
            </a:r>
            <a:r>
              <a:rPr lang="en-US" dirty="0" err="1"/>
              <a:t>منفصل</a:t>
            </a:r>
            <a:r>
              <a:rPr lang="en-US" dirty="0"/>
              <a:t> ،</a:t>
            </a:r>
            <a:r>
              <a:rPr lang="ar-SA" dirty="0"/>
              <a:t>٣- </a:t>
            </a:r>
            <a:r>
              <a:rPr lang="en-US" dirty="0"/>
              <a:t> </a:t>
            </a:r>
            <a:r>
              <a:rPr lang="en-US" dirty="0" err="1"/>
              <a:t>آخر</a:t>
            </a:r>
            <a:endParaRPr lang="en-US" dirty="0"/>
          </a:p>
          <a:p>
            <a:pPr algn="r" rtl="1"/>
            <a:r>
              <a:rPr lang="en-US" dirty="0" err="1"/>
              <a:t>الإجابات</a:t>
            </a:r>
            <a:r>
              <a:rPr lang="en-US" dirty="0"/>
              <a:t>:</a:t>
            </a:r>
          </a:p>
          <a:p>
            <a:pPr lvl="1" algn="r" rtl="1"/>
            <a:r>
              <a:rPr lang="en-US" dirty="0" err="1"/>
              <a:t>السيناريو</a:t>
            </a:r>
            <a:r>
              <a:rPr lang="en-US" dirty="0"/>
              <a:t> </a:t>
            </a:r>
            <a:r>
              <a:rPr lang="ar-SA" dirty="0"/>
              <a:t>١</a:t>
            </a:r>
            <a:r>
              <a:rPr lang="en-US" dirty="0"/>
              <a:t>: </a:t>
            </a:r>
            <a:r>
              <a:rPr lang="en-US" dirty="0" err="1"/>
              <a:t>طفل</a:t>
            </a:r>
            <a:r>
              <a:rPr lang="en-US" dirty="0"/>
              <a:t> </a:t>
            </a:r>
            <a:r>
              <a:rPr lang="en-US" dirty="0" err="1"/>
              <a:t>منفصل</a:t>
            </a:r>
            <a:endParaRPr lang="en-US" dirty="0"/>
          </a:p>
          <a:p>
            <a:pPr lvl="1" algn="r" rtl="1"/>
            <a:r>
              <a:rPr lang="en-US" dirty="0" err="1"/>
              <a:t>السيناريو</a:t>
            </a:r>
            <a:r>
              <a:rPr lang="en-US" dirty="0"/>
              <a:t> </a:t>
            </a:r>
            <a:r>
              <a:rPr lang="ar-SA" dirty="0"/>
              <a:t>٢</a:t>
            </a:r>
            <a:r>
              <a:rPr lang="en-US" dirty="0"/>
              <a:t>: </a:t>
            </a:r>
            <a:r>
              <a:rPr lang="en-US" dirty="0" err="1"/>
              <a:t>طفل</a:t>
            </a:r>
            <a:r>
              <a:rPr lang="en-US" dirty="0"/>
              <a:t> </a:t>
            </a:r>
            <a:r>
              <a:rPr lang="en-US" dirty="0" err="1"/>
              <a:t>منفصل</a:t>
            </a:r>
            <a:endParaRPr lang="en-US" dirty="0"/>
          </a:p>
          <a:p>
            <a:pPr lvl="1" algn="r" rtl="1"/>
            <a:r>
              <a:rPr lang="en-US" dirty="0" err="1"/>
              <a:t>السيناريو</a:t>
            </a:r>
            <a:r>
              <a:rPr lang="en-US" dirty="0"/>
              <a:t> </a:t>
            </a:r>
            <a:r>
              <a:rPr lang="ar-SA" dirty="0"/>
              <a:t>٣</a:t>
            </a:r>
            <a:r>
              <a:rPr lang="en-US" dirty="0"/>
              <a:t>: </a:t>
            </a:r>
            <a:r>
              <a:rPr lang="en-US" dirty="0" err="1"/>
              <a:t>طفل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مصحوب</a:t>
            </a:r>
            <a:r>
              <a:rPr lang="en-US" dirty="0"/>
              <a:t> </a:t>
            </a:r>
          </a:p>
          <a:p>
            <a:pPr lvl="1" algn="r" rtl="1"/>
            <a:r>
              <a:rPr lang="en-US" dirty="0" err="1"/>
              <a:t>السيناريو</a:t>
            </a:r>
            <a:r>
              <a:rPr lang="en-US" dirty="0"/>
              <a:t> </a:t>
            </a:r>
            <a:r>
              <a:rPr lang="ar-SA" dirty="0"/>
              <a:t>٤</a:t>
            </a:r>
            <a:r>
              <a:rPr lang="en-US" dirty="0"/>
              <a:t>: </a:t>
            </a:r>
            <a:r>
              <a:rPr lang="en-US" dirty="0" err="1"/>
              <a:t>طفل</a:t>
            </a:r>
            <a:r>
              <a:rPr lang="en-US" dirty="0"/>
              <a:t> </a:t>
            </a:r>
            <a:r>
              <a:rPr lang="en-US" dirty="0" err="1"/>
              <a:t>منفصل</a:t>
            </a:r>
            <a:r>
              <a:rPr lang="en-US" dirty="0"/>
              <a:t> ، </a:t>
            </a:r>
            <a:r>
              <a:rPr lang="en-US" dirty="0" err="1"/>
              <a:t>يعيش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أخت</a:t>
            </a:r>
            <a:r>
              <a:rPr lang="en-US" dirty="0"/>
              <a:t> </a:t>
            </a:r>
            <a:r>
              <a:rPr lang="en-US" dirty="0" err="1"/>
              <a:t>كبيرة</a:t>
            </a:r>
            <a:r>
              <a:rPr lang="en-US" dirty="0"/>
              <a:t> / </a:t>
            </a:r>
            <a:r>
              <a:rPr lang="en-US" dirty="0" err="1"/>
              <a:t>بالغة</a:t>
            </a:r>
            <a:endParaRPr lang="en-US" dirty="0"/>
          </a:p>
          <a:p>
            <a:pPr lvl="1" algn="r" rtl="1"/>
            <a:r>
              <a:rPr lang="en-US" dirty="0" err="1"/>
              <a:t>السيناريو</a:t>
            </a:r>
            <a:r>
              <a:rPr lang="en-US" dirty="0"/>
              <a:t> </a:t>
            </a:r>
            <a:r>
              <a:rPr lang="ar-SA" dirty="0"/>
              <a:t>٥</a:t>
            </a:r>
            <a:r>
              <a:rPr lang="en-US" dirty="0"/>
              <a:t>: </a:t>
            </a:r>
            <a:r>
              <a:rPr lang="en-US" dirty="0" err="1"/>
              <a:t>أطفال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مصحوبين</a:t>
            </a:r>
            <a:r>
              <a:rPr lang="en-US" dirty="0"/>
              <a:t> ، </a:t>
            </a:r>
            <a:r>
              <a:rPr lang="en-US" dirty="0" err="1"/>
              <a:t>ترعاهم</a:t>
            </a:r>
            <a:r>
              <a:rPr lang="en-US" dirty="0"/>
              <a:t> </a:t>
            </a:r>
            <a:r>
              <a:rPr lang="en-US" dirty="0" err="1"/>
              <a:t>أسرة</a:t>
            </a:r>
            <a:r>
              <a:rPr lang="en-US" dirty="0"/>
              <a:t> </a:t>
            </a:r>
            <a:r>
              <a:rPr lang="en-US" dirty="0" err="1"/>
              <a:t>حاضنة</a:t>
            </a:r>
            <a:endParaRPr lang="en-US" dirty="0"/>
          </a:p>
          <a:p>
            <a:pPr lvl="1" algn="r" rtl="1"/>
            <a:r>
              <a:rPr lang="en-US" dirty="0" err="1"/>
              <a:t>السيناريو</a:t>
            </a:r>
            <a:r>
              <a:rPr lang="en-US" dirty="0"/>
              <a:t> </a:t>
            </a:r>
            <a:r>
              <a:rPr lang="ar-SA" dirty="0"/>
              <a:t>٦</a:t>
            </a:r>
            <a:r>
              <a:rPr lang="en-US" dirty="0"/>
              <a:t>: </a:t>
            </a:r>
            <a:r>
              <a:rPr lang="en-US" dirty="0" err="1"/>
              <a:t>طفل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مصحوب</a:t>
            </a:r>
            <a:r>
              <a:rPr lang="en-US" dirty="0"/>
              <a:t>، </a:t>
            </a:r>
            <a:r>
              <a:rPr lang="en-US" dirty="0" err="1"/>
              <a:t>تم</a:t>
            </a:r>
            <a:r>
              <a:rPr lang="en-US" dirty="0"/>
              <a:t> </a:t>
            </a:r>
            <a:r>
              <a:rPr lang="en-US" dirty="0" err="1"/>
              <a:t>قبوله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دار</a:t>
            </a:r>
            <a:r>
              <a:rPr lang="en-US" dirty="0"/>
              <a:t> </a:t>
            </a:r>
            <a:r>
              <a:rPr lang="en-US" dirty="0" err="1"/>
              <a:t>أيتام</a:t>
            </a:r>
            <a:endParaRPr lang="en-US" dirty="0"/>
          </a:p>
        </p:txBody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73FD80BB-F846-6488-D1A0-CA146A858C61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24</a:t>
            </a:fld>
            <a:endParaRPr lang="en-US" sz="1200" dirty="0">
              <a:latin typeface="+mn-lt"/>
            </a:endParaRPr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4A5BCEC1-0C14-E20E-185C-6F40137C7D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9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لدى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شخص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أسئلة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توضيحات</a:t>
            </a:r>
            <a:r>
              <a:rPr lang="en-US" i="1" dirty="0"/>
              <a:t>؟</a:t>
            </a:r>
          </a:p>
          <a:p>
            <a:pPr algn="r" rtl="1"/>
            <a:r>
              <a:rPr lang="ar-SA" dirty="0" err="1"/>
              <a:t>إ</a:t>
            </a:r>
            <a:r>
              <a:rPr lang="en-US" dirty="0" err="1"/>
              <a:t>غ</a:t>
            </a:r>
            <a:r>
              <a:rPr lang="ar-SA" dirty="0"/>
              <a:t>لاق الجلسة</a:t>
            </a:r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FEEB5C98-88F6-D4CC-B9F7-C3D26E9C4E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A66729E8-C9CD-9D4F-A4E3-5F98D323CAE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25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0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نهاية</a:t>
            </a:r>
            <a:r>
              <a:rPr lang="en-US" i="1" dirty="0"/>
              <a:t> </a:t>
            </a:r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الجلسة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يجب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يكون</a:t>
            </a:r>
            <a:r>
              <a:rPr lang="en-US" i="1" dirty="0"/>
              <a:t> </a:t>
            </a:r>
            <a:r>
              <a:rPr lang="en-US" i="1" dirty="0" err="1"/>
              <a:t>المشاركون</a:t>
            </a:r>
            <a:r>
              <a:rPr lang="en-US" i="1" dirty="0"/>
              <a:t> </a:t>
            </a:r>
            <a:r>
              <a:rPr lang="en-US" i="1" dirty="0" err="1"/>
              <a:t>قادرين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:</a:t>
            </a:r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  <a:p>
            <a:pPr algn="r" rtl="1"/>
            <a:r>
              <a:rPr lang="en-US" i="1" dirty="0" err="1"/>
              <a:t>لماذا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المهم</a:t>
            </a:r>
            <a:r>
              <a:rPr lang="en-US" i="1" dirty="0"/>
              <a:t> </a:t>
            </a:r>
            <a:r>
              <a:rPr lang="en-US" i="1" dirty="0" err="1"/>
              <a:t>فهم</a:t>
            </a:r>
            <a:r>
              <a:rPr lang="en-US" i="1" dirty="0"/>
              <a:t> </a:t>
            </a:r>
            <a:r>
              <a:rPr lang="en-US" i="1" dirty="0" err="1"/>
              <a:t>أسباب</a:t>
            </a:r>
            <a:r>
              <a:rPr lang="en-US" i="1" dirty="0"/>
              <a:t> </a:t>
            </a:r>
            <a:r>
              <a:rPr lang="en-US" i="1" dirty="0" err="1"/>
              <a:t>وتأثير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؟</a:t>
            </a:r>
          </a:p>
          <a:p>
            <a:pPr algn="r" rtl="1"/>
            <a:r>
              <a:rPr lang="en-US" i="1" dirty="0" err="1"/>
              <a:t>يمكننا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:</a:t>
            </a:r>
          </a:p>
          <a:p>
            <a:pPr lvl="1" algn="r" rtl="1"/>
            <a:r>
              <a:rPr lang="ar-SA" i="1" dirty="0"/>
              <a:t>تقييم</a:t>
            </a:r>
            <a:r>
              <a:rPr lang="en-US" i="1" dirty="0"/>
              <a:t> </a:t>
            </a:r>
            <a:r>
              <a:rPr lang="en-US" i="1" dirty="0" err="1"/>
              <a:t>المشكلات</a:t>
            </a:r>
            <a:r>
              <a:rPr lang="en-US" i="1" dirty="0"/>
              <a:t> </a:t>
            </a:r>
            <a:r>
              <a:rPr lang="en-US" i="1" dirty="0" err="1"/>
              <a:t>التي</a:t>
            </a:r>
            <a:r>
              <a:rPr lang="en-US" i="1" dirty="0"/>
              <a:t> </a:t>
            </a:r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يواجهها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en-US" i="1" dirty="0"/>
              <a:t> </a:t>
            </a:r>
            <a:r>
              <a:rPr lang="en-US" i="1" dirty="0" err="1"/>
              <a:t>واحتياجاته</a:t>
            </a:r>
            <a:endParaRPr lang="en-US" i="1" dirty="0"/>
          </a:p>
          <a:p>
            <a:pPr lvl="1" algn="r" rtl="1"/>
            <a:r>
              <a:rPr lang="en-US" i="1" dirty="0" err="1"/>
              <a:t>تقديم</a:t>
            </a:r>
            <a:r>
              <a:rPr lang="en-US" i="1" dirty="0"/>
              <a:t> </a:t>
            </a:r>
            <a:r>
              <a:rPr lang="en-US" i="1" dirty="0" err="1"/>
              <a:t>دعم</a:t>
            </a:r>
            <a:r>
              <a:rPr lang="en-US" i="1" dirty="0"/>
              <a:t> </a:t>
            </a:r>
            <a:r>
              <a:rPr lang="en-US" i="1" dirty="0" err="1"/>
              <a:t>مخصص</a:t>
            </a:r>
            <a:r>
              <a:rPr lang="en-US" i="1" dirty="0"/>
              <a:t> </a:t>
            </a:r>
            <a:r>
              <a:rPr lang="en-US" i="1" dirty="0" err="1"/>
              <a:t>للطفل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سبيل</a:t>
            </a:r>
            <a:r>
              <a:rPr lang="en-US" i="1" dirty="0"/>
              <a:t> </a:t>
            </a:r>
            <a:r>
              <a:rPr lang="en-US" i="1" dirty="0" err="1"/>
              <a:t>المثال</a:t>
            </a:r>
            <a:r>
              <a:rPr lang="en-US" i="1" dirty="0"/>
              <a:t> </a:t>
            </a:r>
            <a:r>
              <a:rPr lang="en-US" i="1" dirty="0" err="1"/>
              <a:t>فيما</a:t>
            </a:r>
            <a:r>
              <a:rPr lang="en-US" i="1" dirty="0"/>
              <a:t> </a:t>
            </a:r>
            <a:r>
              <a:rPr lang="en-US" i="1" dirty="0" err="1"/>
              <a:t>يتعلق</a:t>
            </a:r>
            <a:r>
              <a:rPr lang="en-US" i="1" dirty="0"/>
              <a:t> </a:t>
            </a:r>
            <a:r>
              <a:rPr lang="en-US" i="1" dirty="0" err="1"/>
              <a:t>بت</a:t>
            </a:r>
            <a:r>
              <a:rPr lang="ar-SA" i="1" dirty="0"/>
              <a:t>عقب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en-US" i="1" dirty="0" err="1"/>
              <a:t>ولم</a:t>
            </a:r>
            <a:r>
              <a:rPr lang="en-US" i="1" dirty="0"/>
              <a:t> </a:t>
            </a:r>
            <a:r>
              <a:rPr lang="en-US" i="1" dirty="0" err="1"/>
              <a:t>شملها</a:t>
            </a:r>
            <a:r>
              <a:rPr lang="en-US" i="1" dirty="0"/>
              <a:t> </a:t>
            </a:r>
            <a:r>
              <a:rPr lang="en-US" i="1" dirty="0" err="1"/>
              <a:t>والرعاية</a:t>
            </a:r>
            <a:r>
              <a:rPr lang="en-US" i="1" dirty="0"/>
              <a:t> </a:t>
            </a:r>
            <a:r>
              <a:rPr lang="en-US" i="1" dirty="0" err="1"/>
              <a:t>والصحة</a:t>
            </a:r>
            <a:r>
              <a:rPr lang="en-US" i="1" dirty="0"/>
              <a:t> </a:t>
            </a:r>
            <a:r>
              <a:rPr lang="en-US" i="1" dirty="0" err="1"/>
              <a:t>النفسية</a:t>
            </a:r>
            <a:r>
              <a:rPr lang="en-US" i="1" dirty="0"/>
              <a:t> </a:t>
            </a:r>
            <a:r>
              <a:rPr lang="en-US" i="1" dirty="0" err="1"/>
              <a:t>والدعم</a:t>
            </a:r>
            <a:r>
              <a:rPr lang="en-US" i="1" dirty="0"/>
              <a:t> </a:t>
            </a:r>
            <a:r>
              <a:rPr lang="en-US" i="1" dirty="0" err="1"/>
              <a:t>النفسي</a:t>
            </a:r>
            <a:r>
              <a:rPr lang="en-US" i="1" dirty="0"/>
              <a:t> </a:t>
            </a:r>
            <a:r>
              <a:rPr lang="en-US" i="1" dirty="0" err="1"/>
              <a:t>الاجتماعي</a:t>
            </a:r>
            <a:r>
              <a:rPr lang="en-US" i="1" dirty="0"/>
              <a:t>.</a:t>
            </a:r>
          </a:p>
          <a:p>
            <a:pPr lvl="1" algn="r" rtl="1"/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أجل</a:t>
            </a:r>
            <a:r>
              <a:rPr lang="en-US" i="1" dirty="0"/>
              <a:t> </a:t>
            </a:r>
            <a:r>
              <a:rPr lang="en-US" i="1" dirty="0" err="1"/>
              <a:t>منع</a:t>
            </a:r>
            <a:r>
              <a:rPr lang="en-US" i="1" dirty="0"/>
              <a:t> </a:t>
            </a:r>
            <a:r>
              <a:rPr lang="en-US" i="1" dirty="0" err="1"/>
              <a:t>المزيد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ar-SA" i="1" dirty="0"/>
              <a:t>، </a:t>
            </a:r>
            <a:r>
              <a:rPr lang="en-US" i="1" dirty="0" err="1"/>
              <a:t>بما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ذلك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الثانوي</a:t>
            </a:r>
            <a:r>
              <a:rPr lang="en-US" i="1" dirty="0"/>
              <a:t>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ED0671B0-F02F-0861-441C-61E7F6BA5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95C4EE1C-03E1-1D05-A99E-D006A61AE08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26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1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يكون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الأسري</a:t>
            </a:r>
            <a:r>
              <a:rPr lang="en-US" i="1" dirty="0"/>
              <a:t> </a:t>
            </a:r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حدث</a:t>
            </a:r>
            <a:r>
              <a:rPr lang="en-US" i="1" dirty="0"/>
              <a:t> </a:t>
            </a:r>
            <a:r>
              <a:rPr lang="en-US" i="1" dirty="0" err="1"/>
              <a:t>قبل</a:t>
            </a:r>
            <a:r>
              <a:rPr lang="en-US" i="1" dirty="0"/>
              <a:t> </a:t>
            </a:r>
            <a:r>
              <a:rPr lang="en-US" i="1" dirty="0" err="1"/>
              <a:t>حالة</a:t>
            </a:r>
            <a:r>
              <a:rPr lang="en-US" i="1" dirty="0"/>
              <a:t> </a:t>
            </a:r>
            <a:r>
              <a:rPr lang="en-US" i="1" dirty="0" err="1"/>
              <a:t>الطوارئ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يكون</a:t>
            </a:r>
            <a:r>
              <a:rPr lang="en-US" i="1" dirty="0"/>
              <a:t> </a:t>
            </a:r>
            <a:r>
              <a:rPr lang="en-US" i="1" dirty="0" err="1"/>
              <a:t>نتيجة</a:t>
            </a:r>
            <a:r>
              <a:rPr lang="en-US" i="1" dirty="0"/>
              <a:t> </a:t>
            </a:r>
            <a:r>
              <a:rPr lang="en-US" i="1" dirty="0" err="1"/>
              <a:t>مباشرة</a:t>
            </a:r>
            <a:r>
              <a:rPr lang="en-US" i="1" dirty="0"/>
              <a:t> </a:t>
            </a:r>
            <a:r>
              <a:rPr lang="en-US" i="1" dirty="0" err="1"/>
              <a:t>لحالة</a:t>
            </a:r>
            <a:r>
              <a:rPr lang="en-US" i="1" dirty="0"/>
              <a:t> </a:t>
            </a:r>
            <a:r>
              <a:rPr lang="en-US" i="1" dirty="0" err="1"/>
              <a:t>الطوارئ</a:t>
            </a:r>
            <a:r>
              <a:rPr lang="en-US" i="1" dirty="0"/>
              <a:t>.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كثير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الأحيان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حالات</a:t>
            </a:r>
            <a:r>
              <a:rPr lang="en-US" i="1" dirty="0"/>
              <a:t> </a:t>
            </a:r>
            <a:r>
              <a:rPr lang="en-US" i="1" dirty="0" err="1"/>
              <a:t>الطوارئ</a:t>
            </a:r>
            <a:r>
              <a:rPr lang="en-US" i="1" dirty="0"/>
              <a:t> </a:t>
            </a:r>
            <a:r>
              <a:rPr lang="en-US" i="1" dirty="0" err="1"/>
              <a:t>نرى</a:t>
            </a:r>
            <a:r>
              <a:rPr lang="en-US" i="1" dirty="0"/>
              <a:t> "</a:t>
            </a:r>
            <a:r>
              <a:rPr lang="en-US" i="1" dirty="0" err="1"/>
              <a:t>مزيجًا</a:t>
            </a:r>
            <a:r>
              <a:rPr lang="en-US" i="1" dirty="0"/>
              <a:t>"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الاثنين</a:t>
            </a:r>
            <a:endParaRPr lang="en-US" i="1" dirty="0"/>
          </a:p>
          <a:p>
            <a:pPr algn="r" rtl="1"/>
            <a:r>
              <a:rPr lang="en-US" i="1" dirty="0" err="1"/>
              <a:t>لماذا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المهم</a:t>
            </a:r>
            <a:r>
              <a:rPr lang="en-US" i="1" dirty="0"/>
              <a:t> </a:t>
            </a:r>
            <a:r>
              <a:rPr lang="en-US" i="1" dirty="0" err="1"/>
              <a:t>التمييز</a:t>
            </a:r>
            <a:r>
              <a:rPr lang="en-US" i="1" dirty="0"/>
              <a:t> </a:t>
            </a:r>
            <a:r>
              <a:rPr lang="en-US" i="1" dirty="0" err="1"/>
              <a:t>بين</a:t>
            </a:r>
            <a:r>
              <a:rPr lang="en-US" i="1" dirty="0"/>
              <a:t> </a:t>
            </a:r>
            <a:r>
              <a:rPr lang="en-US" i="1" dirty="0" err="1"/>
              <a:t>الأسباب</a:t>
            </a:r>
            <a:r>
              <a:rPr lang="en-US" i="1" dirty="0"/>
              <a:t> </a:t>
            </a:r>
            <a:r>
              <a:rPr lang="en-US" i="1" dirty="0" err="1"/>
              <a:t>الموجودة</a:t>
            </a:r>
            <a:r>
              <a:rPr lang="en-US" i="1" dirty="0"/>
              <a:t> </a:t>
            </a:r>
            <a:r>
              <a:rPr lang="en-US" i="1" dirty="0" err="1"/>
              <a:t>مسبقًا</a:t>
            </a:r>
            <a:r>
              <a:rPr lang="en-US" i="1" dirty="0"/>
              <a:t> </a:t>
            </a:r>
            <a:r>
              <a:rPr lang="en-US" i="1" dirty="0" err="1"/>
              <a:t>للانفصال</a:t>
            </a:r>
            <a:r>
              <a:rPr lang="en-US" i="1" dirty="0"/>
              <a:t> </a:t>
            </a:r>
            <a:r>
              <a:rPr lang="en-US" i="1" dirty="0" err="1"/>
              <a:t>الأسري</a:t>
            </a:r>
            <a:r>
              <a:rPr lang="en-US" i="1" dirty="0"/>
              <a:t> </a:t>
            </a:r>
            <a:r>
              <a:rPr lang="en-US" i="1" dirty="0" err="1"/>
              <a:t>والأسباب</a:t>
            </a:r>
            <a:r>
              <a:rPr lang="en-US" i="1" dirty="0"/>
              <a:t> </a:t>
            </a:r>
            <a:r>
              <a:rPr lang="en-US" i="1" dirty="0" err="1"/>
              <a:t>الناتجة</a:t>
            </a:r>
            <a:r>
              <a:rPr lang="en-US" i="1" dirty="0"/>
              <a:t> </a:t>
            </a:r>
            <a:r>
              <a:rPr lang="en-US" i="1" dirty="0" err="1"/>
              <a:t>عن</a:t>
            </a:r>
            <a:r>
              <a:rPr lang="en-US" i="1" dirty="0"/>
              <a:t> </a:t>
            </a:r>
            <a:r>
              <a:rPr lang="en-US" i="1" dirty="0" err="1"/>
              <a:t>الأزمة</a:t>
            </a:r>
            <a:r>
              <a:rPr lang="en-US" i="1" dirty="0"/>
              <a:t>؟</a:t>
            </a:r>
          </a:p>
          <a:p>
            <a:pPr lvl="1" algn="r" rtl="1"/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المهم</a:t>
            </a:r>
            <a:r>
              <a:rPr lang="en-US" i="1" dirty="0"/>
              <a:t> </a:t>
            </a:r>
            <a:r>
              <a:rPr lang="en-US" i="1" dirty="0" err="1"/>
              <a:t>التمييز</a:t>
            </a:r>
            <a:r>
              <a:rPr lang="en-US" i="1" dirty="0"/>
              <a:t> </a:t>
            </a:r>
            <a:r>
              <a:rPr lang="en-US" i="1" dirty="0" err="1"/>
              <a:t>بين</a:t>
            </a:r>
            <a:r>
              <a:rPr lang="en-US" i="1" dirty="0"/>
              <a:t> </a:t>
            </a:r>
            <a:r>
              <a:rPr lang="en-US" i="1" dirty="0" err="1"/>
              <a:t>الأسباب</a:t>
            </a:r>
            <a:r>
              <a:rPr lang="en-US" i="1" dirty="0"/>
              <a:t> </a:t>
            </a:r>
            <a:r>
              <a:rPr lang="en-US" i="1" dirty="0" err="1"/>
              <a:t>الموجودة</a:t>
            </a:r>
            <a:r>
              <a:rPr lang="en-US" i="1" dirty="0"/>
              <a:t> </a:t>
            </a:r>
            <a:r>
              <a:rPr lang="en-US" i="1" dirty="0" err="1"/>
              <a:t>مسبقًا</a:t>
            </a:r>
            <a:r>
              <a:rPr lang="en-US" i="1" dirty="0"/>
              <a:t> </a:t>
            </a:r>
            <a:r>
              <a:rPr lang="en-US" i="1" dirty="0" err="1"/>
              <a:t>والأسباب</a:t>
            </a:r>
            <a:r>
              <a:rPr lang="en-US" i="1" dirty="0"/>
              <a:t> </a:t>
            </a:r>
            <a:r>
              <a:rPr lang="en-US" i="1" dirty="0" err="1"/>
              <a:t>الناتجة</a:t>
            </a:r>
            <a:r>
              <a:rPr lang="en-US" i="1" dirty="0"/>
              <a:t> </a:t>
            </a:r>
            <a:r>
              <a:rPr lang="en-US" i="1" dirty="0" err="1"/>
              <a:t>عن</a:t>
            </a:r>
            <a:r>
              <a:rPr lang="en-US" i="1" dirty="0"/>
              <a:t> </a:t>
            </a:r>
            <a:r>
              <a:rPr lang="en-US" i="1" dirty="0" err="1"/>
              <a:t>حالة</a:t>
            </a:r>
            <a:r>
              <a:rPr lang="en-US" i="1" dirty="0"/>
              <a:t> </a:t>
            </a:r>
            <a:r>
              <a:rPr lang="en-US" i="1" dirty="0" err="1"/>
              <a:t>الطوارئ</a:t>
            </a:r>
            <a:r>
              <a:rPr lang="en-US" i="1" dirty="0"/>
              <a:t> </a:t>
            </a:r>
            <a:r>
              <a:rPr lang="en-US" i="1" dirty="0" err="1"/>
              <a:t>لأن</a:t>
            </a:r>
            <a:r>
              <a:rPr lang="en-US" i="1" dirty="0"/>
              <a:t> </a:t>
            </a:r>
            <a:r>
              <a:rPr lang="en-US" i="1" dirty="0" err="1"/>
              <a:t>معالجة</a:t>
            </a:r>
            <a:r>
              <a:rPr lang="en-US" i="1" dirty="0"/>
              <a:t> </a:t>
            </a:r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الأسباب</a:t>
            </a:r>
            <a:r>
              <a:rPr lang="en-US" i="1" dirty="0"/>
              <a:t> </a:t>
            </a:r>
            <a:r>
              <a:rPr lang="en-US" i="1" dirty="0" err="1"/>
              <a:t>تحتاج</a:t>
            </a:r>
            <a:r>
              <a:rPr lang="en-US" i="1" dirty="0"/>
              <a:t> </a:t>
            </a:r>
            <a:r>
              <a:rPr lang="en-US" i="1" dirty="0" err="1"/>
              <a:t>إلى</a:t>
            </a:r>
            <a:r>
              <a:rPr lang="en-US" i="1" dirty="0"/>
              <a:t> </a:t>
            </a:r>
            <a:r>
              <a:rPr lang="en-US" i="1" dirty="0" err="1"/>
              <a:t>نهج</a:t>
            </a:r>
            <a:r>
              <a:rPr lang="en-US" i="1" dirty="0"/>
              <a:t> </a:t>
            </a:r>
            <a:r>
              <a:rPr lang="en-US" i="1" dirty="0" err="1"/>
              <a:t>مختلف</a:t>
            </a:r>
            <a:r>
              <a:rPr lang="en-US" i="1" dirty="0"/>
              <a:t>.</a:t>
            </a:r>
          </a:p>
          <a:p>
            <a:pPr lvl="2"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كثير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الأحيان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ترتبط</a:t>
            </a:r>
            <a:r>
              <a:rPr lang="en-US" i="1" dirty="0"/>
              <a:t> </a:t>
            </a:r>
            <a:r>
              <a:rPr lang="en-US" i="1" dirty="0" err="1"/>
              <a:t>الأسباب</a:t>
            </a:r>
            <a:r>
              <a:rPr lang="en-US" i="1" dirty="0"/>
              <a:t> </a:t>
            </a:r>
            <a:r>
              <a:rPr lang="en-US" i="1" dirty="0" err="1"/>
              <a:t>الموجودة</a:t>
            </a:r>
            <a:r>
              <a:rPr lang="en-US" i="1" dirty="0"/>
              <a:t> </a:t>
            </a:r>
            <a:r>
              <a:rPr lang="en-US" i="1" dirty="0" err="1"/>
              <a:t>مسبقًا</a:t>
            </a:r>
            <a:r>
              <a:rPr lang="en-US" i="1" dirty="0"/>
              <a:t> </a:t>
            </a:r>
            <a:r>
              <a:rPr lang="en-US" i="1" dirty="0" err="1"/>
              <a:t>للانفصال</a:t>
            </a:r>
            <a:r>
              <a:rPr lang="en-US" i="1" dirty="0"/>
              <a:t> </a:t>
            </a:r>
            <a:r>
              <a:rPr lang="en-US" i="1" dirty="0" err="1"/>
              <a:t>الأسري</a:t>
            </a:r>
            <a:r>
              <a:rPr lang="en-US" i="1" dirty="0"/>
              <a:t> </a:t>
            </a:r>
            <a:r>
              <a:rPr lang="en-US" i="1" dirty="0" err="1"/>
              <a:t>بقضايا</a:t>
            </a:r>
            <a:r>
              <a:rPr lang="en-US" i="1" dirty="0"/>
              <a:t> </a:t>
            </a:r>
            <a:r>
              <a:rPr lang="en-US" i="1" dirty="0" err="1"/>
              <a:t>مثل</a:t>
            </a:r>
            <a:r>
              <a:rPr lang="en-US" i="1" dirty="0"/>
              <a:t> </a:t>
            </a:r>
            <a:r>
              <a:rPr lang="en-US" i="1" dirty="0" err="1"/>
              <a:t>الضعف</a:t>
            </a:r>
            <a:r>
              <a:rPr lang="en-US" i="1" dirty="0"/>
              <a:t> </a:t>
            </a:r>
            <a:r>
              <a:rPr lang="en-US" i="1" dirty="0" err="1"/>
              <a:t>الاجتماعي</a:t>
            </a:r>
            <a:r>
              <a:rPr lang="en-US" i="1" dirty="0"/>
              <a:t> </a:t>
            </a:r>
            <a:r>
              <a:rPr lang="en-US" i="1" dirty="0" err="1"/>
              <a:t>والاقتصادي</a:t>
            </a:r>
            <a:r>
              <a:rPr lang="en-US" i="1" dirty="0"/>
              <a:t> </a:t>
            </a:r>
            <a:r>
              <a:rPr lang="en-US" i="1" dirty="0" err="1"/>
              <a:t>و</a:t>
            </a:r>
            <a:r>
              <a:rPr lang="en-US" i="1" dirty="0"/>
              <a:t> /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الأعراف</a:t>
            </a:r>
            <a:r>
              <a:rPr lang="en-US" i="1" dirty="0"/>
              <a:t> </a:t>
            </a:r>
            <a:r>
              <a:rPr lang="en-US" i="1" dirty="0" err="1"/>
              <a:t>الاجتماعية</a:t>
            </a:r>
            <a:r>
              <a:rPr lang="en-US" i="1" dirty="0"/>
              <a:t> </a:t>
            </a:r>
            <a:r>
              <a:rPr lang="en-US" i="1" dirty="0" err="1"/>
              <a:t>وآليات</a:t>
            </a:r>
            <a:r>
              <a:rPr lang="en-US" i="1" dirty="0"/>
              <a:t> </a:t>
            </a:r>
            <a:r>
              <a:rPr lang="en-US" i="1" dirty="0" err="1"/>
              <a:t>المواجهة</a:t>
            </a:r>
            <a:r>
              <a:rPr lang="en-US" i="1" dirty="0"/>
              <a:t> </a:t>
            </a:r>
            <a:r>
              <a:rPr lang="en-US" i="1" dirty="0" err="1"/>
              <a:t>الضارة</a:t>
            </a:r>
            <a:r>
              <a:rPr lang="en-US" i="1" dirty="0"/>
              <a:t> </a:t>
            </a:r>
            <a:r>
              <a:rPr lang="en-US" i="1" dirty="0" err="1"/>
              <a:t>داخل</a:t>
            </a:r>
            <a:r>
              <a:rPr lang="en-US" i="1" dirty="0"/>
              <a:t> </a:t>
            </a:r>
            <a:r>
              <a:rPr lang="en-US" i="1" dirty="0" err="1"/>
              <a:t>المجتمعات</a:t>
            </a:r>
            <a:r>
              <a:rPr lang="en-US" i="1" dirty="0"/>
              <a:t>.</a:t>
            </a:r>
          </a:p>
          <a:p>
            <a:pPr lvl="2"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الوقت</a:t>
            </a:r>
            <a:r>
              <a:rPr lang="en-US" i="1" dirty="0"/>
              <a:t> </a:t>
            </a:r>
            <a:r>
              <a:rPr lang="en-US" i="1" dirty="0" err="1"/>
              <a:t>نفسه</a:t>
            </a:r>
            <a:r>
              <a:rPr lang="ar-SA" i="1" dirty="0"/>
              <a:t>،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المرجح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تتفاقم</a:t>
            </a:r>
            <a:r>
              <a:rPr lang="en-US" i="1" dirty="0"/>
              <a:t> </a:t>
            </a:r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القضايا</a:t>
            </a:r>
            <a:r>
              <a:rPr lang="en-US" i="1" dirty="0"/>
              <a:t> </a:t>
            </a:r>
            <a:r>
              <a:rPr lang="en-US" i="1" dirty="0" err="1"/>
              <a:t>نتيجة</a:t>
            </a:r>
            <a:r>
              <a:rPr lang="en-US" i="1" dirty="0"/>
              <a:t> </a:t>
            </a:r>
            <a:r>
              <a:rPr lang="en-US" i="1" dirty="0" err="1"/>
              <a:t>لأزمة</a:t>
            </a:r>
            <a:r>
              <a:rPr lang="en-US" i="1" dirty="0"/>
              <a:t> </a:t>
            </a:r>
            <a:r>
              <a:rPr lang="en-US" i="1" dirty="0" err="1"/>
              <a:t>إنسانية</a:t>
            </a:r>
            <a:r>
              <a:rPr lang="en-US" i="1" dirty="0"/>
              <a:t>.</a:t>
            </a:r>
          </a:p>
          <a:p>
            <a:pPr lvl="2" algn="r" rtl="1"/>
            <a:r>
              <a:rPr lang="en-US" i="1" dirty="0" err="1"/>
              <a:t>كما</a:t>
            </a:r>
            <a:r>
              <a:rPr lang="en-US" i="1" dirty="0"/>
              <a:t> </a:t>
            </a:r>
            <a:r>
              <a:rPr lang="en-US" i="1" dirty="0" err="1"/>
              <a:t>نرى</a:t>
            </a:r>
            <a:r>
              <a:rPr lang="en-US" i="1" dirty="0"/>
              <a:t> </a:t>
            </a:r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المشكلات</a:t>
            </a:r>
            <a:r>
              <a:rPr lang="en-US" i="1" dirty="0"/>
              <a:t> </a:t>
            </a:r>
            <a:r>
              <a:rPr lang="en-US" i="1" dirty="0" err="1"/>
              <a:t>تحدث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حالات</a:t>
            </a:r>
            <a:r>
              <a:rPr lang="en-US" i="1" dirty="0"/>
              <a:t> </a:t>
            </a:r>
            <a:r>
              <a:rPr lang="en-US" i="1" dirty="0" err="1"/>
              <a:t>الطوارئ</a:t>
            </a:r>
            <a:r>
              <a:rPr lang="en-US" i="1" dirty="0"/>
              <a:t> </a:t>
            </a:r>
            <a:r>
              <a:rPr lang="en-US" i="1" dirty="0" err="1"/>
              <a:t>المزمنة</a:t>
            </a:r>
            <a:r>
              <a:rPr lang="en-US" i="1" dirty="0"/>
              <a:t> </a:t>
            </a:r>
            <a:r>
              <a:rPr lang="en-US" i="1" dirty="0" err="1"/>
              <a:t>و</a:t>
            </a:r>
            <a:r>
              <a:rPr lang="en-US" i="1" dirty="0"/>
              <a:t> /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سياقات</a:t>
            </a:r>
            <a:r>
              <a:rPr lang="en-US" i="1" dirty="0"/>
              <a:t> </a:t>
            </a:r>
            <a:r>
              <a:rPr lang="en-US" i="1" dirty="0" err="1"/>
              <a:t>النزوح</a:t>
            </a:r>
            <a:r>
              <a:rPr lang="en-US" i="1" dirty="0"/>
              <a:t> </a:t>
            </a:r>
            <a:r>
              <a:rPr lang="ar-SA" i="1" dirty="0"/>
              <a:t>طويلة الأمد</a:t>
            </a:r>
            <a:r>
              <a:rPr lang="en-US" i="1" dirty="0"/>
              <a:t>.</a:t>
            </a:r>
          </a:p>
          <a:p>
            <a:pPr lvl="2" algn="r" rtl="1"/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الأسري</a:t>
            </a:r>
            <a:r>
              <a:rPr lang="en-US" i="1" dirty="0"/>
              <a:t> </a:t>
            </a:r>
            <a:r>
              <a:rPr lang="en-US" i="1" dirty="0" err="1"/>
              <a:t>المتعلق</a:t>
            </a:r>
            <a:r>
              <a:rPr lang="en-US" i="1" dirty="0"/>
              <a:t> </a:t>
            </a:r>
            <a:r>
              <a:rPr lang="en-US" i="1" dirty="0" err="1"/>
              <a:t>بهذه</a:t>
            </a:r>
            <a:r>
              <a:rPr lang="en-US" i="1" dirty="0"/>
              <a:t> </a:t>
            </a:r>
            <a:r>
              <a:rPr lang="en-US" i="1" dirty="0" err="1"/>
              <a:t>الأسباب</a:t>
            </a:r>
            <a:r>
              <a:rPr lang="en-US" i="1" dirty="0"/>
              <a:t> </a:t>
            </a:r>
            <a:r>
              <a:rPr lang="en-US" i="1" dirty="0" err="1"/>
              <a:t>الهيكلية</a:t>
            </a:r>
            <a:r>
              <a:rPr lang="en-US" i="1" dirty="0"/>
              <a:t> </a:t>
            </a:r>
            <a:r>
              <a:rPr lang="en-US" i="1" dirty="0" err="1"/>
              <a:t>العميقة</a:t>
            </a:r>
            <a:r>
              <a:rPr lang="en-US" i="1" dirty="0"/>
              <a:t> </a:t>
            </a:r>
            <a:r>
              <a:rPr lang="en-US" i="1" dirty="0" err="1"/>
              <a:t>الجذور</a:t>
            </a:r>
            <a:r>
              <a:rPr lang="en-US" i="1" dirty="0"/>
              <a:t> </a:t>
            </a:r>
            <a:r>
              <a:rPr lang="en-US" i="1" dirty="0" err="1"/>
              <a:t>يحتاج</a:t>
            </a:r>
            <a:r>
              <a:rPr lang="en-US" i="1" dirty="0"/>
              <a:t> </a:t>
            </a:r>
            <a:r>
              <a:rPr lang="en-US" i="1" dirty="0" err="1"/>
              <a:t>إلى</a:t>
            </a:r>
            <a:r>
              <a:rPr lang="en-US" i="1" dirty="0"/>
              <a:t> </a:t>
            </a:r>
            <a:r>
              <a:rPr lang="en-US" i="1" dirty="0" err="1"/>
              <a:t>استراتيجية</a:t>
            </a:r>
            <a:r>
              <a:rPr lang="en-US" i="1" dirty="0"/>
              <a:t> </a:t>
            </a:r>
            <a:r>
              <a:rPr lang="en-US" i="1" dirty="0" err="1"/>
              <a:t>طويلة</a:t>
            </a:r>
            <a:r>
              <a:rPr lang="en-US" i="1" dirty="0"/>
              <a:t> </a:t>
            </a:r>
            <a:r>
              <a:rPr lang="en-US" i="1" dirty="0" err="1"/>
              <a:t>الأمد</a:t>
            </a:r>
            <a:endParaRPr lang="en-US" i="1" dirty="0"/>
          </a:p>
          <a:p>
            <a:pPr lvl="1" algn="r" rtl="1"/>
            <a:r>
              <a:rPr lang="en-US" i="1" dirty="0" err="1"/>
              <a:t>تتطلب</a:t>
            </a:r>
            <a:r>
              <a:rPr lang="en-US" i="1" dirty="0"/>
              <a:t> </a:t>
            </a:r>
            <a:r>
              <a:rPr lang="en-US" i="1" dirty="0" err="1"/>
              <a:t>حالات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الناتجة</a:t>
            </a:r>
            <a:r>
              <a:rPr lang="en-US" i="1" dirty="0"/>
              <a:t> </a:t>
            </a:r>
            <a:r>
              <a:rPr lang="en-US" i="1" dirty="0" err="1"/>
              <a:t>مباشرة</a:t>
            </a:r>
            <a:r>
              <a:rPr lang="en-US" i="1" dirty="0"/>
              <a:t> </a:t>
            </a:r>
            <a:r>
              <a:rPr lang="en-US" i="1" dirty="0" err="1"/>
              <a:t>عن</a:t>
            </a:r>
            <a:r>
              <a:rPr lang="en-US" i="1" dirty="0"/>
              <a:t> </a:t>
            </a:r>
            <a:r>
              <a:rPr lang="en-US" i="1" dirty="0" err="1"/>
              <a:t>حالة</a:t>
            </a:r>
            <a:r>
              <a:rPr lang="en-US" i="1" dirty="0"/>
              <a:t> </a:t>
            </a:r>
            <a:r>
              <a:rPr lang="en-US" i="1" dirty="0" err="1"/>
              <a:t>الطوارئ</a:t>
            </a:r>
            <a:r>
              <a:rPr lang="en-US" i="1" dirty="0"/>
              <a:t> (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سبيل</a:t>
            </a:r>
            <a:r>
              <a:rPr lang="en-US" i="1" dirty="0"/>
              <a:t> </a:t>
            </a:r>
            <a:r>
              <a:rPr lang="en-US" i="1" dirty="0" err="1"/>
              <a:t>المثال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أثناء</a:t>
            </a:r>
            <a:r>
              <a:rPr lang="en-US" i="1" dirty="0"/>
              <a:t> </a:t>
            </a:r>
            <a:r>
              <a:rPr lang="en-US" i="1" dirty="0" err="1"/>
              <a:t>الهروب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الصراع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الكارثة</a:t>
            </a:r>
            <a:r>
              <a:rPr lang="en-US" i="1" dirty="0"/>
              <a:t>) </a:t>
            </a:r>
            <a:r>
              <a:rPr lang="en-US" i="1" dirty="0" err="1"/>
              <a:t>استجابة</a:t>
            </a:r>
            <a:r>
              <a:rPr lang="en-US" i="1" dirty="0"/>
              <a:t> </a:t>
            </a:r>
            <a:r>
              <a:rPr lang="en-US" i="1" dirty="0" err="1"/>
              <a:t>فورية</a:t>
            </a:r>
            <a:r>
              <a:rPr lang="en-US" i="1" dirty="0"/>
              <a:t> (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الرغم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أنها</a:t>
            </a:r>
            <a:r>
              <a:rPr lang="en-US" i="1" dirty="0"/>
              <a:t> </a:t>
            </a:r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تستغرق</a:t>
            </a:r>
            <a:r>
              <a:rPr lang="en-US" i="1" dirty="0"/>
              <a:t> </a:t>
            </a:r>
            <a:r>
              <a:rPr lang="en-US" i="1" dirty="0" err="1"/>
              <a:t>وقتًا</a:t>
            </a:r>
            <a:r>
              <a:rPr lang="en-US" i="1" dirty="0"/>
              <a:t> </a:t>
            </a:r>
            <a:r>
              <a:rPr lang="en-US" i="1" dirty="0" err="1"/>
              <a:t>طويلاً</a:t>
            </a:r>
            <a:r>
              <a:rPr lang="en-US" i="1" dirty="0"/>
              <a:t> </a:t>
            </a:r>
            <a:r>
              <a:rPr lang="en-US" i="1" dirty="0" err="1"/>
              <a:t>لمعالجتها</a:t>
            </a:r>
            <a:r>
              <a:rPr lang="en-US" i="1" dirty="0"/>
              <a:t>).</a:t>
            </a:r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9F453B25-572C-9D74-BBF5-7C83FD0828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2DA183EE-3F85-DD4A-BD4C-05B0F6BE718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27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2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مناقشة</a:t>
            </a:r>
            <a:r>
              <a:rPr lang="en-US" b="1" dirty="0"/>
              <a:t> </a:t>
            </a:r>
            <a:r>
              <a:rPr lang="en-US" b="1" dirty="0" err="1"/>
              <a:t>عامة</a:t>
            </a:r>
            <a:endParaRPr lang="en-US" b="1" dirty="0"/>
          </a:p>
          <a:p>
            <a:pPr algn="r" rtl="1"/>
            <a:r>
              <a:rPr lang="en-US" i="1" dirty="0" err="1"/>
              <a:t>أولاً</a:t>
            </a:r>
            <a:r>
              <a:rPr lang="ar-SA" i="1" dirty="0"/>
              <a:t>، </a:t>
            </a:r>
            <a:r>
              <a:rPr lang="en-US" i="1" dirty="0" err="1"/>
              <a:t>سننظر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بعض</a:t>
            </a:r>
            <a:r>
              <a:rPr lang="en-US" i="1" dirty="0"/>
              <a:t> </a:t>
            </a:r>
            <a:r>
              <a:rPr lang="en-US" i="1" dirty="0" err="1"/>
              <a:t>الأسباب</a:t>
            </a:r>
            <a:r>
              <a:rPr lang="en-US" i="1" dirty="0"/>
              <a:t> </a:t>
            </a:r>
            <a:r>
              <a:rPr lang="en-US" i="1" dirty="0" err="1"/>
              <a:t>الموجودة</a:t>
            </a:r>
            <a:r>
              <a:rPr lang="en-US" i="1" dirty="0"/>
              <a:t> </a:t>
            </a:r>
            <a:r>
              <a:rPr lang="en-US" i="1" dirty="0" err="1"/>
              <a:t>مسبقًا</a:t>
            </a:r>
            <a:r>
              <a:rPr lang="en-US" i="1" dirty="0"/>
              <a:t> </a:t>
            </a:r>
            <a:r>
              <a:rPr lang="en-US" i="1" dirty="0" err="1"/>
              <a:t>للانفصال</a:t>
            </a:r>
            <a:r>
              <a:rPr lang="en-US" i="1" dirty="0"/>
              <a:t> </a:t>
            </a:r>
            <a:r>
              <a:rPr lang="en-US" i="1" dirty="0" err="1"/>
              <a:t>الأسري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يمكن</a:t>
            </a:r>
            <a:r>
              <a:rPr lang="en-US" i="1" dirty="0"/>
              <a:t> </a:t>
            </a:r>
            <a:r>
              <a:rPr lang="en-US" i="1" dirty="0" err="1"/>
              <a:t>لأي</a:t>
            </a:r>
            <a:r>
              <a:rPr lang="en-US" i="1" dirty="0"/>
              <a:t> </a:t>
            </a:r>
            <a:r>
              <a:rPr lang="en-US" i="1" dirty="0" err="1"/>
              <a:t>شخص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يعطي</a:t>
            </a:r>
            <a:r>
              <a:rPr lang="en-US" i="1" dirty="0"/>
              <a:t> </a:t>
            </a:r>
            <a:r>
              <a:rPr lang="en-US" i="1" dirty="0" err="1"/>
              <a:t>أمثلة</a:t>
            </a:r>
            <a:r>
              <a:rPr lang="en-US" i="1" dirty="0"/>
              <a:t> </a:t>
            </a:r>
            <a:r>
              <a:rPr lang="en-US" i="1" dirty="0" err="1"/>
              <a:t>لبعض</a:t>
            </a:r>
            <a:r>
              <a:rPr lang="en-US" i="1" dirty="0"/>
              <a:t> </a:t>
            </a:r>
            <a:r>
              <a:rPr lang="en-US" i="1" dirty="0" err="1"/>
              <a:t>الأسباب</a:t>
            </a:r>
            <a:r>
              <a:rPr lang="en-US" i="1" dirty="0"/>
              <a:t> </a:t>
            </a:r>
            <a:r>
              <a:rPr lang="en-US" i="1" dirty="0" err="1"/>
              <a:t>الموجودة</a:t>
            </a:r>
            <a:r>
              <a:rPr lang="en-US" i="1" dirty="0"/>
              <a:t> </a:t>
            </a:r>
            <a:r>
              <a:rPr lang="en-US" i="1" dirty="0" err="1"/>
              <a:t>مسبقًا</a:t>
            </a:r>
            <a:r>
              <a:rPr lang="en-US" i="1" dirty="0"/>
              <a:t> </a:t>
            </a:r>
            <a:r>
              <a:rPr lang="en-US" i="1" dirty="0" err="1"/>
              <a:t>للانفصال</a:t>
            </a:r>
            <a:r>
              <a:rPr lang="en-US" i="1" dirty="0"/>
              <a:t> </a:t>
            </a:r>
            <a:r>
              <a:rPr lang="en-US" i="1" dirty="0" err="1"/>
              <a:t>الأسري</a:t>
            </a:r>
            <a:r>
              <a:rPr lang="en-US" i="1" dirty="0"/>
              <a:t>؟</a:t>
            </a:r>
          </a:p>
          <a:p>
            <a:pPr lvl="1" algn="r" rtl="1"/>
            <a:r>
              <a:rPr lang="en-US" dirty="0" err="1"/>
              <a:t>اكتب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أمثلة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اللوح</a:t>
            </a:r>
            <a:r>
              <a:rPr lang="en-US" dirty="0"/>
              <a:t> </a:t>
            </a:r>
            <a:r>
              <a:rPr lang="en-US" dirty="0" err="1"/>
              <a:t>الورقي</a:t>
            </a:r>
            <a:r>
              <a:rPr lang="en-US" dirty="0"/>
              <a:t>.</a:t>
            </a:r>
          </a:p>
          <a:p>
            <a:pPr lvl="1" algn="r" rtl="1"/>
            <a:r>
              <a:rPr lang="en-US" i="1" dirty="0" err="1"/>
              <a:t>غالبًا</a:t>
            </a:r>
            <a:r>
              <a:rPr lang="en-US" i="1" dirty="0"/>
              <a:t> </a:t>
            </a:r>
            <a:r>
              <a:rPr lang="en-US" i="1" dirty="0" err="1"/>
              <a:t>ما</a:t>
            </a:r>
            <a:r>
              <a:rPr lang="en-US" i="1" dirty="0"/>
              <a:t> </a:t>
            </a:r>
            <a:r>
              <a:rPr lang="en-US" i="1" dirty="0" err="1"/>
              <a:t>تكون</a:t>
            </a:r>
            <a:r>
              <a:rPr lang="en-US" i="1" dirty="0"/>
              <a:t> </a:t>
            </a:r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القضايا</a:t>
            </a:r>
            <a:r>
              <a:rPr lang="en-US" i="1" dirty="0"/>
              <a:t> </a:t>
            </a:r>
            <a:r>
              <a:rPr lang="en-US" i="1" dirty="0" err="1"/>
              <a:t>معقدة</a:t>
            </a:r>
            <a:r>
              <a:rPr lang="en-US" i="1" dirty="0"/>
              <a:t> </a:t>
            </a:r>
            <a:r>
              <a:rPr lang="en-US" i="1" dirty="0" err="1"/>
              <a:t>وتتطلب</a:t>
            </a:r>
            <a:r>
              <a:rPr lang="en-US" i="1" dirty="0"/>
              <a:t> </a:t>
            </a:r>
            <a:r>
              <a:rPr lang="en-US" i="1" dirty="0" err="1"/>
              <a:t>تغييرًا</a:t>
            </a:r>
            <a:r>
              <a:rPr lang="en-US" i="1" dirty="0"/>
              <a:t> </a:t>
            </a:r>
            <a:r>
              <a:rPr lang="en-US" i="1" dirty="0" err="1"/>
              <a:t>هيكليًا</a:t>
            </a:r>
            <a:r>
              <a:rPr lang="en-US" i="1" dirty="0"/>
              <a:t> </a:t>
            </a:r>
            <a:r>
              <a:rPr lang="en-US" i="1" dirty="0" err="1"/>
              <a:t>واستجابة</a:t>
            </a:r>
            <a:r>
              <a:rPr lang="en-US" i="1" dirty="0"/>
              <a:t> </a:t>
            </a:r>
            <a:r>
              <a:rPr lang="en-US" i="1" dirty="0" err="1"/>
              <a:t>استراتيجية</a:t>
            </a:r>
            <a:r>
              <a:rPr lang="en-US" i="1" dirty="0"/>
              <a:t> </a:t>
            </a:r>
            <a:r>
              <a:rPr lang="en-US" i="1" dirty="0" err="1"/>
              <a:t>طويلة</a:t>
            </a:r>
            <a:r>
              <a:rPr lang="en-US" i="1" dirty="0"/>
              <a:t> </a:t>
            </a:r>
            <a:r>
              <a:rPr lang="en-US" i="1" dirty="0" err="1"/>
              <a:t>الأجل</a:t>
            </a:r>
            <a:r>
              <a:rPr lang="en-US" i="1" dirty="0"/>
              <a:t>:</a:t>
            </a:r>
          </a:p>
          <a:p>
            <a:pPr lvl="2" algn="r" rtl="1"/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تمتد</a:t>
            </a:r>
            <a:r>
              <a:rPr lang="en-US" i="1" dirty="0"/>
              <a:t> </a:t>
            </a:r>
            <a:r>
              <a:rPr lang="en-US" i="1" dirty="0" err="1"/>
              <a:t>بعض</a:t>
            </a:r>
            <a:r>
              <a:rPr lang="en-US" i="1" dirty="0"/>
              <a:t> </a:t>
            </a:r>
            <a:r>
              <a:rPr lang="en-US" i="1" dirty="0" err="1"/>
              <a:t>الأسباب</a:t>
            </a:r>
            <a:r>
              <a:rPr lang="en-US" i="1" dirty="0"/>
              <a:t> / </a:t>
            </a:r>
            <a:r>
              <a:rPr lang="en-US" i="1" dirty="0" err="1"/>
              <a:t>العوامل</a:t>
            </a:r>
            <a:r>
              <a:rPr lang="en-US" i="1" dirty="0"/>
              <a:t> </a:t>
            </a:r>
            <a:r>
              <a:rPr lang="en-US" i="1" dirty="0" err="1"/>
              <a:t>المؤدية</a:t>
            </a:r>
            <a:r>
              <a:rPr lang="en-US" i="1" dirty="0"/>
              <a:t> </a:t>
            </a:r>
            <a:r>
              <a:rPr lang="en-US" i="1" dirty="0" err="1"/>
              <a:t>إلى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إلى</a:t>
            </a:r>
            <a:r>
              <a:rPr lang="en-US" i="1" dirty="0"/>
              <a:t> </a:t>
            </a:r>
            <a:r>
              <a:rPr lang="en-US" i="1" dirty="0" err="1"/>
              <a:t>أكثر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مستوى</a:t>
            </a:r>
            <a:r>
              <a:rPr lang="en-US" i="1" dirty="0"/>
              <a:t> </a:t>
            </a:r>
            <a:r>
              <a:rPr lang="en-US" i="1" dirty="0" err="1"/>
              <a:t>واحد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النموذج</a:t>
            </a:r>
            <a:r>
              <a:rPr lang="en-US" i="1" dirty="0"/>
              <a:t> </a:t>
            </a:r>
            <a:r>
              <a:rPr lang="en-US" i="1" dirty="0" err="1"/>
              <a:t>البيئي</a:t>
            </a:r>
            <a:r>
              <a:rPr lang="en-US" i="1" dirty="0"/>
              <a:t> </a:t>
            </a:r>
            <a:r>
              <a:rPr lang="en-US" i="1" dirty="0" err="1"/>
              <a:t>الاجتماعي</a:t>
            </a:r>
            <a:r>
              <a:rPr lang="en-US" i="1" dirty="0"/>
              <a:t> </a:t>
            </a:r>
            <a:r>
              <a:rPr lang="ar-SA" i="1" dirty="0"/>
              <a:t>، على سبيل ال</a:t>
            </a:r>
            <a:r>
              <a:rPr lang="en-US" i="1" dirty="0" err="1"/>
              <a:t>مث</a:t>
            </a:r>
            <a:r>
              <a:rPr lang="ar-SA" i="1" dirty="0" err="1"/>
              <a:t>ا</a:t>
            </a:r>
            <a:r>
              <a:rPr lang="en-US" i="1" dirty="0" err="1"/>
              <a:t>ل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الذين</a:t>
            </a:r>
            <a:r>
              <a:rPr lang="en-US" i="1" dirty="0"/>
              <a:t> </a:t>
            </a:r>
            <a:r>
              <a:rPr lang="en-US" i="1" dirty="0" err="1"/>
              <a:t>ترسلهم</a:t>
            </a:r>
            <a:r>
              <a:rPr lang="en-US" i="1" dirty="0"/>
              <a:t> </a:t>
            </a:r>
            <a:r>
              <a:rPr lang="en-US" i="1" dirty="0" err="1"/>
              <a:t>أسرهم</a:t>
            </a:r>
            <a:r>
              <a:rPr lang="en-US" i="1" dirty="0"/>
              <a:t> </a:t>
            </a:r>
            <a:r>
              <a:rPr lang="en-US" i="1" dirty="0" err="1"/>
              <a:t>للعمل</a:t>
            </a:r>
            <a:r>
              <a:rPr lang="en-US" i="1" dirty="0"/>
              <a:t> </a:t>
            </a:r>
            <a:r>
              <a:rPr lang="en-US" i="1" dirty="0" err="1"/>
              <a:t>بسبب</a:t>
            </a:r>
            <a:r>
              <a:rPr lang="en-US" i="1" dirty="0"/>
              <a:t> </a:t>
            </a:r>
            <a:r>
              <a:rPr lang="en-US" i="1" dirty="0" err="1"/>
              <a:t>نقص</a:t>
            </a:r>
            <a:r>
              <a:rPr lang="en-US" i="1" dirty="0"/>
              <a:t> </a:t>
            </a:r>
            <a:r>
              <a:rPr lang="en-US" i="1" dirty="0" err="1"/>
              <a:t>فرص</a:t>
            </a:r>
            <a:r>
              <a:rPr lang="en-US" i="1" dirty="0"/>
              <a:t> </a:t>
            </a:r>
            <a:r>
              <a:rPr lang="en-US" i="1" dirty="0" err="1"/>
              <a:t>كسب</a:t>
            </a:r>
            <a:r>
              <a:rPr lang="en-US" i="1" dirty="0"/>
              <a:t> </a:t>
            </a:r>
            <a:r>
              <a:rPr lang="en-US" i="1" dirty="0" err="1"/>
              <a:t>العيش</a:t>
            </a:r>
            <a:r>
              <a:rPr lang="en-US" i="1" dirty="0"/>
              <a:t> </a:t>
            </a:r>
            <a:r>
              <a:rPr lang="en-US" i="1" dirty="0" err="1"/>
              <a:t>و</a:t>
            </a:r>
            <a:r>
              <a:rPr lang="en-US" i="1" dirty="0"/>
              <a:t> /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شبكات</a:t>
            </a:r>
            <a:r>
              <a:rPr lang="en-US" i="1" dirty="0"/>
              <a:t> </a:t>
            </a:r>
            <a:r>
              <a:rPr lang="en-US" i="1" dirty="0" err="1"/>
              <a:t>الأمان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مجتمعهم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. </a:t>
            </a:r>
            <a:r>
              <a:rPr lang="ar-SA" i="1" dirty="0"/>
              <a:t>و </a:t>
            </a:r>
            <a:r>
              <a:rPr lang="en-US" i="1" dirty="0" err="1"/>
              <a:t>يمكن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تتعلق</a:t>
            </a:r>
            <a:r>
              <a:rPr lang="en-US" i="1" dirty="0"/>
              <a:t> </a:t>
            </a:r>
            <a:r>
              <a:rPr lang="en-US" i="1" dirty="0" err="1"/>
              <a:t>بالمعايير</a:t>
            </a:r>
            <a:r>
              <a:rPr lang="en-US" i="1" dirty="0"/>
              <a:t> </a:t>
            </a:r>
            <a:r>
              <a:rPr lang="en-US" i="1" dirty="0" err="1"/>
              <a:t>الاجتماعية</a:t>
            </a:r>
            <a:r>
              <a:rPr lang="en-US" i="1" dirty="0"/>
              <a:t> </a:t>
            </a:r>
            <a:r>
              <a:rPr lang="en-US" i="1" dirty="0" err="1"/>
              <a:t>والثقافية</a:t>
            </a:r>
            <a:r>
              <a:rPr lang="en-US" i="1" dirty="0"/>
              <a:t>.</a:t>
            </a:r>
          </a:p>
          <a:p>
            <a:pPr lvl="2" algn="r" rtl="1"/>
            <a:r>
              <a:rPr lang="en-US" i="1" dirty="0" err="1"/>
              <a:t>غالبًا</a:t>
            </a:r>
            <a:r>
              <a:rPr lang="en-US" i="1" dirty="0"/>
              <a:t> </a:t>
            </a:r>
            <a:r>
              <a:rPr lang="en-US" i="1" dirty="0" err="1"/>
              <a:t>ما</a:t>
            </a:r>
            <a:r>
              <a:rPr lang="en-US" i="1" dirty="0"/>
              <a:t> </a:t>
            </a:r>
            <a:r>
              <a:rPr lang="en-US" i="1" dirty="0" err="1"/>
              <a:t>تكون</a:t>
            </a:r>
            <a:r>
              <a:rPr lang="en-US" i="1" dirty="0"/>
              <a:t> </a:t>
            </a:r>
            <a:r>
              <a:rPr lang="en-US" i="1" dirty="0" err="1"/>
              <a:t>الأسباب</a:t>
            </a:r>
            <a:r>
              <a:rPr lang="en-US" i="1" dirty="0"/>
              <a:t> </a:t>
            </a:r>
            <a:r>
              <a:rPr lang="en-US" i="1" dirty="0" err="1"/>
              <a:t>والعوامل</a:t>
            </a:r>
            <a:r>
              <a:rPr lang="en-US" i="1" dirty="0"/>
              <a:t> </a:t>
            </a:r>
            <a:r>
              <a:rPr lang="en-US" i="1" dirty="0" err="1"/>
              <a:t>المؤدية</a:t>
            </a:r>
            <a:r>
              <a:rPr lang="en-US" i="1" dirty="0"/>
              <a:t> </a:t>
            </a:r>
            <a:r>
              <a:rPr lang="en-US" i="1" dirty="0" err="1"/>
              <a:t>إلى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مترابطة</a:t>
            </a:r>
            <a:r>
              <a:rPr lang="en-US" i="1" dirty="0"/>
              <a:t> </a:t>
            </a:r>
            <a:r>
              <a:rPr lang="en-US" i="1" dirty="0" err="1"/>
              <a:t>أيضًا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مثل</a:t>
            </a:r>
            <a:r>
              <a:rPr lang="en-US" i="1" dirty="0"/>
              <a:t> </a:t>
            </a:r>
            <a:r>
              <a:rPr lang="en-US" i="1" dirty="0" err="1"/>
              <a:t>الفقر</a:t>
            </a:r>
            <a:r>
              <a:rPr lang="en-US" i="1" dirty="0"/>
              <a:t> </a:t>
            </a:r>
            <a:r>
              <a:rPr lang="en-US" i="1" dirty="0" err="1"/>
              <a:t>والتهميش</a:t>
            </a:r>
            <a:r>
              <a:rPr lang="en-US" i="1" dirty="0"/>
              <a:t> </a:t>
            </a:r>
            <a:r>
              <a:rPr lang="en-US" i="1" dirty="0" err="1"/>
              <a:t>و</a:t>
            </a:r>
            <a:r>
              <a:rPr lang="en-US" i="1" dirty="0"/>
              <a:t> /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المعايير</a:t>
            </a:r>
            <a:r>
              <a:rPr lang="en-US" i="1" dirty="0"/>
              <a:t> </a:t>
            </a:r>
            <a:r>
              <a:rPr lang="en-US" i="1" dirty="0" err="1"/>
              <a:t>الاجتماعية</a:t>
            </a:r>
            <a:r>
              <a:rPr lang="en-US" i="1" dirty="0"/>
              <a:t> </a:t>
            </a:r>
            <a:r>
              <a:rPr lang="en-US" i="1" dirty="0" err="1"/>
              <a:t>والثقافية</a:t>
            </a:r>
            <a:r>
              <a:rPr lang="en-US" i="1" dirty="0"/>
              <a:t>.</a:t>
            </a:r>
          </a:p>
          <a:p>
            <a:pPr lvl="2" algn="r" rtl="1"/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تختلف</a:t>
            </a:r>
            <a:r>
              <a:rPr lang="en-US" i="1" dirty="0"/>
              <a:t> </a:t>
            </a:r>
            <a:r>
              <a:rPr lang="en-US" i="1" dirty="0" err="1"/>
              <a:t>أسباب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بين</a:t>
            </a:r>
            <a:r>
              <a:rPr lang="en-US" i="1" dirty="0"/>
              <a:t> </a:t>
            </a:r>
            <a:r>
              <a:rPr lang="en-US" i="1" dirty="0" err="1"/>
              <a:t>ال</a:t>
            </a:r>
            <a:r>
              <a:rPr lang="ar-SA" i="1" dirty="0"/>
              <a:t>فتيان </a:t>
            </a:r>
            <a:r>
              <a:rPr lang="en-US" i="1" dirty="0"/>
              <a:t> </a:t>
            </a:r>
            <a:r>
              <a:rPr lang="en-US" i="1" dirty="0" err="1"/>
              <a:t>والبنات</a:t>
            </a:r>
            <a:r>
              <a:rPr lang="en-US" i="1" dirty="0"/>
              <a:t>.</a:t>
            </a:r>
          </a:p>
          <a:p>
            <a:pPr lvl="2" algn="r" rtl="1"/>
            <a:r>
              <a:rPr lang="en-US" i="1" dirty="0" err="1"/>
              <a:t>يمكننا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نتخيل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العديد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العوامل</a:t>
            </a:r>
            <a:r>
              <a:rPr lang="en-US" i="1" dirty="0"/>
              <a:t> </a:t>
            </a:r>
            <a:r>
              <a:rPr lang="en-US" i="1" dirty="0" err="1"/>
              <a:t>ستزداد</a:t>
            </a:r>
            <a:r>
              <a:rPr lang="en-US" i="1" dirty="0"/>
              <a:t> </a:t>
            </a:r>
            <a:r>
              <a:rPr lang="en-US" i="1" dirty="0" err="1"/>
              <a:t>سوءًا</a:t>
            </a:r>
            <a:r>
              <a:rPr lang="en-US" i="1" dirty="0"/>
              <a:t> </a:t>
            </a:r>
            <a:r>
              <a:rPr lang="en-US" i="1" dirty="0" err="1"/>
              <a:t>بسبب</a:t>
            </a:r>
            <a:r>
              <a:rPr lang="en-US" i="1" dirty="0"/>
              <a:t> </a:t>
            </a:r>
            <a:r>
              <a:rPr lang="en-US" i="1" dirty="0" err="1"/>
              <a:t>حالة</a:t>
            </a:r>
            <a:r>
              <a:rPr lang="en-US" i="1" dirty="0"/>
              <a:t> </a:t>
            </a:r>
            <a:r>
              <a:rPr lang="en-US" i="1" dirty="0" err="1"/>
              <a:t>الطوارئ</a:t>
            </a:r>
            <a:r>
              <a:rPr lang="en-US" i="1" dirty="0"/>
              <a:t> </a:t>
            </a:r>
            <a:r>
              <a:rPr lang="en-US" i="1" dirty="0" err="1"/>
              <a:t>حيث</a:t>
            </a:r>
            <a:r>
              <a:rPr lang="en-US" i="1" dirty="0"/>
              <a:t> </a:t>
            </a:r>
            <a:r>
              <a:rPr lang="en-US" i="1" dirty="0" err="1"/>
              <a:t>ستزداد</a:t>
            </a:r>
            <a:r>
              <a:rPr lang="en-US" i="1" dirty="0"/>
              <a:t> </a:t>
            </a:r>
            <a:r>
              <a:rPr lang="en-US" i="1" dirty="0" err="1"/>
              <a:t>التحديات</a:t>
            </a:r>
            <a:r>
              <a:rPr lang="en-US" i="1" dirty="0"/>
              <a:t> </a:t>
            </a:r>
            <a:r>
              <a:rPr lang="en-US" i="1" dirty="0" err="1"/>
              <a:t>الاجتماعية</a:t>
            </a:r>
            <a:r>
              <a:rPr lang="en-US" i="1" dirty="0"/>
              <a:t> </a:t>
            </a:r>
            <a:r>
              <a:rPr lang="en-US" i="1" dirty="0" err="1"/>
              <a:t>الاقتصادية</a:t>
            </a:r>
            <a:r>
              <a:rPr lang="en-US" i="1" dirty="0"/>
              <a:t> </a:t>
            </a:r>
            <a:r>
              <a:rPr lang="en-US" i="1" dirty="0" err="1"/>
              <a:t>وتتفكك</a:t>
            </a:r>
            <a:r>
              <a:rPr lang="en-US" i="1" dirty="0"/>
              <a:t> </a:t>
            </a:r>
            <a:r>
              <a:rPr lang="en-US" i="1" dirty="0" err="1"/>
              <a:t>آليات</a:t>
            </a:r>
            <a:r>
              <a:rPr lang="en-US" i="1" dirty="0"/>
              <a:t> </a:t>
            </a:r>
            <a:r>
              <a:rPr lang="en-US" i="1" dirty="0" err="1"/>
              <a:t>الحماية</a:t>
            </a:r>
            <a:r>
              <a:rPr lang="en-US" i="1" dirty="0"/>
              <a:t> </a:t>
            </a:r>
            <a:r>
              <a:rPr lang="en-US" i="1" dirty="0" err="1"/>
              <a:t>العادية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تعرف</a:t>
            </a:r>
            <a:r>
              <a:rPr lang="en-US" i="1" dirty="0"/>
              <a:t> </a:t>
            </a:r>
            <a:r>
              <a:rPr lang="en-US" i="1" dirty="0" err="1"/>
              <a:t>أمثلة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أسباب</a:t>
            </a:r>
            <a:r>
              <a:rPr lang="en-US" i="1" dirty="0"/>
              <a:t> </a:t>
            </a:r>
            <a:r>
              <a:rPr lang="en-US" i="1" dirty="0" err="1"/>
              <a:t>انفصال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"</a:t>
            </a:r>
            <a:r>
              <a:rPr lang="en-US" i="1" dirty="0" err="1"/>
              <a:t>الجديدة</a:t>
            </a:r>
            <a:r>
              <a:rPr lang="en-US" i="1" dirty="0"/>
              <a:t>" </a:t>
            </a:r>
            <a:r>
              <a:rPr lang="en-US" i="1" dirty="0" err="1"/>
              <a:t>والنتيجة</a:t>
            </a:r>
            <a:r>
              <a:rPr lang="en-US" i="1" dirty="0"/>
              <a:t> </a:t>
            </a:r>
            <a:r>
              <a:rPr lang="en-US" i="1" dirty="0" err="1"/>
              <a:t>المباشرة</a:t>
            </a:r>
            <a:r>
              <a:rPr lang="en-US" i="1" dirty="0"/>
              <a:t> </a:t>
            </a:r>
            <a:r>
              <a:rPr lang="en-US" i="1" dirty="0" err="1"/>
              <a:t>للأزمة</a:t>
            </a:r>
            <a:r>
              <a:rPr lang="en-US" i="1" dirty="0"/>
              <a:t>؟</a:t>
            </a:r>
          </a:p>
          <a:p>
            <a:pPr lvl="1" algn="r" rtl="1"/>
            <a:r>
              <a:rPr lang="en-US" i="0" dirty="0" err="1"/>
              <a:t>اكتب</a:t>
            </a:r>
            <a:r>
              <a:rPr lang="en-US" i="0" dirty="0"/>
              <a:t> </a:t>
            </a:r>
            <a:r>
              <a:rPr lang="en-US" i="0" dirty="0" err="1"/>
              <a:t>الأمثلة</a:t>
            </a:r>
            <a:r>
              <a:rPr lang="en-US" i="0" dirty="0"/>
              <a:t> </a:t>
            </a:r>
            <a:r>
              <a:rPr lang="en-US" i="0" dirty="0" err="1"/>
              <a:t>على</a:t>
            </a:r>
            <a:r>
              <a:rPr lang="en-US" i="0" dirty="0"/>
              <a:t> </a:t>
            </a:r>
            <a:r>
              <a:rPr lang="en-US" i="0" dirty="0" err="1"/>
              <a:t>اللوح</a:t>
            </a:r>
            <a:r>
              <a:rPr lang="en-US" i="0" dirty="0"/>
              <a:t> </a:t>
            </a:r>
            <a:r>
              <a:rPr lang="en-US" i="0" dirty="0" err="1"/>
              <a:t>الورقي</a:t>
            </a:r>
            <a:r>
              <a:rPr lang="en-US" i="0" dirty="0"/>
              <a:t>.</a:t>
            </a:r>
          </a:p>
          <a:p>
            <a:pPr algn="r" rtl="1"/>
            <a:r>
              <a:rPr lang="en-US" b="0" dirty="0" err="1"/>
              <a:t>يمكن</a:t>
            </a:r>
            <a:r>
              <a:rPr lang="en-US" b="0" dirty="0"/>
              <a:t> </a:t>
            </a:r>
            <a:r>
              <a:rPr lang="en-US" b="0" dirty="0" err="1"/>
              <a:t>للمشاركين</a:t>
            </a:r>
            <a:r>
              <a:rPr lang="en-US" b="0" dirty="0"/>
              <a:t> </a:t>
            </a:r>
            <a:r>
              <a:rPr lang="en-US" b="0" dirty="0" err="1"/>
              <a:t>ملء</a:t>
            </a:r>
            <a:r>
              <a:rPr lang="ar-SA" b="0" dirty="0"/>
              <a:t> </a:t>
            </a:r>
            <a:r>
              <a:rPr lang="ar-SA" b="1" dirty="0"/>
              <a:t>ال</a:t>
            </a:r>
            <a:r>
              <a:rPr lang="en-US" b="1" dirty="0" err="1"/>
              <a:t>صفحة</a:t>
            </a:r>
            <a:r>
              <a:rPr lang="en-US" b="1" dirty="0"/>
              <a:t> </a:t>
            </a:r>
            <a:r>
              <a:rPr lang="ar-SA" b="1" dirty="0"/>
              <a:t>١٠ من دليل التدريب</a:t>
            </a:r>
            <a:r>
              <a:rPr lang="en-US" b="1" dirty="0"/>
              <a:t>: </a:t>
            </a:r>
            <a:r>
              <a:rPr lang="en-US" b="1" dirty="0" err="1"/>
              <a:t>أسباب</a:t>
            </a:r>
            <a:r>
              <a:rPr lang="en-US" b="1" dirty="0"/>
              <a:t> </a:t>
            </a:r>
            <a:r>
              <a:rPr lang="en-US" b="1" dirty="0" err="1"/>
              <a:t>انفصال</a:t>
            </a:r>
            <a:r>
              <a:rPr lang="en-US" b="1" dirty="0"/>
              <a:t> </a:t>
            </a:r>
            <a:r>
              <a:rPr lang="en-US" b="1" dirty="0" err="1"/>
              <a:t>الأسرة</a:t>
            </a:r>
            <a:endParaRPr lang="en-US" i="1" dirty="0"/>
          </a:p>
          <a:p>
            <a:pPr marL="0" lvl="0" indent="0" algn="r" rtl="1">
              <a:buNone/>
            </a:pPr>
            <a:endParaRPr lang="en-US" i="1" dirty="0"/>
          </a:p>
          <a:p>
            <a:pPr marL="0" lvl="0" indent="0" algn="r" rtl="1">
              <a:buNone/>
            </a:pPr>
            <a:r>
              <a:rPr lang="ar-SA" b="1" i="0" dirty="0"/>
              <a:t>مواصلة</a:t>
            </a:r>
            <a:r>
              <a:rPr lang="en-US" b="1" i="0" dirty="0">
                <a:sym typeface="Wingdings" panose="05000000000000000000" pitchFamily="2" charset="2"/>
              </a:rPr>
              <a:t></a:t>
            </a:r>
            <a:endParaRPr lang="en-US" b="1" i="0" dirty="0"/>
          </a:p>
          <a:p>
            <a:pPr marL="0" marR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endParaRPr lang="en-US" b="1" i="0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501EBABB-D21F-6CC4-C9CE-54FD0FCCD0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" name="Google Shape;725;p48:notes">
            <a:extLst>
              <a:ext uri="{FF2B5EF4-FFF2-40B4-BE49-F238E27FC236}">
                <a16:creationId xmlns:a16="http://schemas.microsoft.com/office/drawing/2014/main" id="{97458AC8-CB8A-0894-FB8F-D34E503EB01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28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7:notes"/>
          <p:cNvSpPr txBox="1">
            <a:spLocks noGrp="1"/>
          </p:cNvSpPr>
          <p:nvPr>
            <p:ph type="body" idx="1"/>
          </p:nvPr>
        </p:nvSpPr>
        <p:spPr>
          <a:xfrm>
            <a:off x="479425" y="460375"/>
            <a:ext cx="6140450" cy="9211335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US" b="1" dirty="0"/>
          </a:p>
          <a:p>
            <a:pPr algn="r" rtl="1"/>
            <a:r>
              <a:rPr lang="en-US" i="1" dirty="0" err="1"/>
              <a:t>الأسباب</a:t>
            </a:r>
            <a:r>
              <a:rPr lang="en-US" i="1" dirty="0"/>
              <a:t> </a:t>
            </a:r>
            <a:r>
              <a:rPr lang="en-US" i="1" dirty="0" err="1"/>
              <a:t>الموجودة</a:t>
            </a:r>
            <a:r>
              <a:rPr lang="en-US" i="1" dirty="0"/>
              <a:t> </a:t>
            </a:r>
            <a:r>
              <a:rPr lang="en-US" i="1" dirty="0" err="1"/>
              <a:t>مسبقًا</a:t>
            </a:r>
            <a:r>
              <a:rPr lang="en-US" i="1" dirty="0"/>
              <a:t> </a:t>
            </a:r>
            <a:r>
              <a:rPr lang="en-US" i="1" dirty="0" err="1"/>
              <a:t>للانفصال</a:t>
            </a:r>
            <a:r>
              <a:rPr lang="en-US" i="1" dirty="0"/>
              <a:t> </a:t>
            </a:r>
            <a:r>
              <a:rPr lang="en-US" i="1" dirty="0" err="1"/>
              <a:t>و</a:t>
            </a:r>
            <a:r>
              <a:rPr lang="ar-SA" i="1" dirty="0"/>
              <a:t>ال</a:t>
            </a:r>
            <a:r>
              <a:rPr lang="en-US" i="1" dirty="0" err="1"/>
              <a:t>عوامل</a:t>
            </a:r>
            <a:r>
              <a:rPr lang="en-US" i="1" dirty="0"/>
              <a:t> </a:t>
            </a:r>
            <a:r>
              <a:rPr lang="en-US" i="1" dirty="0" err="1"/>
              <a:t>ال</a:t>
            </a:r>
            <a:r>
              <a:rPr lang="ar-SA" i="1" dirty="0"/>
              <a:t>دافعة</a:t>
            </a:r>
            <a:r>
              <a:rPr lang="en-US" i="1" dirty="0"/>
              <a:t> </a:t>
            </a:r>
            <a:r>
              <a:rPr lang="en-US" i="1" dirty="0" err="1"/>
              <a:t>للانفصال</a:t>
            </a:r>
            <a:r>
              <a:rPr lang="en-US" i="1" dirty="0"/>
              <a:t> </a:t>
            </a:r>
            <a:r>
              <a:rPr lang="en-US" i="1" dirty="0" err="1"/>
              <a:t>وما</a:t>
            </a:r>
            <a:r>
              <a:rPr lang="en-US" i="1" dirty="0"/>
              <a:t> </a:t>
            </a:r>
            <a:r>
              <a:rPr lang="en-US" i="1" dirty="0" err="1"/>
              <a:t>يمكن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يحدث</a:t>
            </a:r>
            <a:r>
              <a:rPr lang="en-US" i="1" dirty="0"/>
              <a:t> </a:t>
            </a:r>
            <a:r>
              <a:rPr lang="en-US" i="1" dirty="0" err="1"/>
              <a:t>أثناء</a:t>
            </a:r>
            <a:r>
              <a:rPr lang="en-US" i="1" dirty="0"/>
              <a:t> </a:t>
            </a:r>
            <a:r>
              <a:rPr lang="en-US" i="1" dirty="0" err="1"/>
              <a:t>الطوارئ</a:t>
            </a:r>
            <a:r>
              <a:rPr lang="en-US" i="1" dirty="0"/>
              <a:t> </a:t>
            </a:r>
            <a:r>
              <a:rPr lang="en-US" i="1" dirty="0" err="1"/>
              <a:t>ليست</a:t>
            </a:r>
            <a:r>
              <a:rPr lang="en-US" i="1" dirty="0"/>
              <a:t> </a:t>
            </a:r>
            <a:r>
              <a:rPr lang="en-US" i="1" dirty="0" err="1"/>
              <a:t>دائمًا</a:t>
            </a:r>
            <a:r>
              <a:rPr lang="en-US" i="1" dirty="0"/>
              <a:t> </a:t>
            </a:r>
            <a:r>
              <a:rPr lang="en-US" i="1" dirty="0" err="1"/>
              <a:t>واضحة</a:t>
            </a:r>
            <a:r>
              <a:rPr lang="en-US" i="1" dirty="0"/>
              <a:t> </a:t>
            </a:r>
            <a:r>
              <a:rPr lang="en-US" i="1" dirty="0" err="1"/>
              <a:t>المعالم</a:t>
            </a:r>
            <a:endParaRPr lang="en-US" i="1" dirty="0"/>
          </a:p>
          <a:p>
            <a:pPr lvl="1" algn="r" rtl="1"/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نرى</a:t>
            </a:r>
            <a:r>
              <a:rPr lang="en-US" i="1" dirty="0"/>
              <a:t> </a:t>
            </a:r>
            <a:r>
              <a:rPr lang="en-US" i="1" dirty="0" err="1"/>
              <a:t>غالبًا</a:t>
            </a:r>
            <a:r>
              <a:rPr lang="en-US" i="1" dirty="0"/>
              <a:t> </a:t>
            </a:r>
            <a:r>
              <a:rPr lang="en-US" i="1" dirty="0" err="1"/>
              <a:t>مزيجًا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كل</a:t>
            </a:r>
            <a:r>
              <a:rPr lang="en-US" i="1" dirty="0"/>
              <a:t> </a:t>
            </a:r>
            <a:r>
              <a:rPr lang="ar-SA" i="1" dirty="0"/>
              <a:t>ذلك</a:t>
            </a:r>
            <a:endParaRPr lang="en-US" i="1" dirty="0"/>
          </a:p>
          <a:p>
            <a:pPr lvl="1" algn="r" rtl="1"/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نرى</a:t>
            </a:r>
            <a:r>
              <a:rPr lang="en-US" i="1" dirty="0"/>
              <a:t> </a:t>
            </a:r>
            <a:r>
              <a:rPr lang="en-US" i="1" dirty="0" err="1"/>
              <a:t>الأسباب</a:t>
            </a:r>
            <a:r>
              <a:rPr lang="en-US" i="1" dirty="0"/>
              <a:t> </a:t>
            </a:r>
            <a:r>
              <a:rPr lang="en-US" i="1" dirty="0" err="1"/>
              <a:t>الموجودة</a:t>
            </a:r>
            <a:r>
              <a:rPr lang="en-US" i="1" dirty="0"/>
              <a:t> </a:t>
            </a:r>
            <a:r>
              <a:rPr lang="en-US" i="1" dirty="0" err="1"/>
              <a:t>مسبقًا</a:t>
            </a:r>
            <a:r>
              <a:rPr lang="en-US" i="1" dirty="0"/>
              <a:t> </a:t>
            </a:r>
            <a:r>
              <a:rPr lang="en-US" i="1" dirty="0" err="1"/>
              <a:t>للانفصال</a:t>
            </a:r>
            <a:r>
              <a:rPr lang="en-US" i="1" dirty="0"/>
              <a:t> </a:t>
            </a:r>
            <a:r>
              <a:rPr lang="en-US" i="1" dirty="0" err="1"/>
              <a:t>تتفاقم</a:t>
            </a:r>
            <a:r>
              <a:rPr lang="en-US" i="1" dirty="0"/>
              <a:t> </a:t>
            </a:r>
            <a:r>
              <a:rPr lang="en-US" i="1" dirty="0" err="1"/>
              <a:t>أثناء</a:t>
            </a:r>
            <a:r>
              <a:rPr lang="en-US" i="1" dirty="0"/>
              <a:t> </a:t>
            </a:r>
            <a:r>
              <a:rPr lang="en-US" i="1" dirty="0" err="1"/>
              <a:t>حالة</a:t>
            </a:r>
            <a:r>
              <a:rPr lang="en-US" i="1" dirty="0"/>
              <a:t> </a:t>
            </a:r>
            <a:r>
              <a:rPr lang="en-US" i="1" dirty="0" err="1"/>
              <a:t>الطوارئ</a:t>
            </a:r>
            <a:endParaRPr lang="en-US" i="1" dirty="0"/>
          </a:p>
          <a:p>
            <a:pPr lvl="1" algn="r" rtl="1"/>
            <a:r>
              <a:rPr lang="en-US" i="1" dirty="0" err="1"/>
              <a:t>ليس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السهل</a:t>
            </a:r>
            <a:r>
              <a:rPr lang="en-US" i="1" dirty="0"/>
              <a:t> </a:t>
            </a:r>
            <a:r>
              <a:rPr lang="en-US" i="1" dirty="0" err="1"/>
              <a:t>دائمًا</a:t>
            </a:r>
            <a:r>
              <a:rPr lang="en-US" i="1" dirty="0"/>
              <a:t> </a:t>
            </a:r>
            <a:r>
              <a:rPr lang="en-US" i="1" dirty="0" err="1"/>
              <a:t>الفصل</a:t>
            </a:r>
            <a:r>
              <a:rPr lang="en-US" i="1" dirty="0"/>
              <a:t> </a:t>
            </a:r>
            <a:r>
              <a:rPr lang="en-US" i="1" dirty="0" err="1"/>
              <a:t>والتمييز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غالبًا</a:t>
            </a:r>
            <a:r>
              <a:rPr lang="en-US" i="1" dirty="0"/>
              <a:t> </a:t>
            </a:r>
            <a:r>
              <a:rPr lang="en-US" i="1" dirty="0" err="1"/>
              <a:t>ما</a:t>
            </a:r>
            <a:r>
              <a:rPr lang="en-US" i="1" dirty="0"/>
              <a:t> </a:t>
            </a:r>
            <a:r>
              <a:rPr lang="en-US" i="1" dirty="0" err="1"/>
              <a:t>تتطلب</a:t>
            </a:r>
            <a:r>
              <a:rPr lang="en-US" i="1" dirty="0"/>
              <a:t> </a:t>
            </a:r>
            <a:r>
              <a:rPr lang="en-US" i="1" dirty="0" err="1"/>
              <a:t>أنواع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التي</a:t>
            </a:r>
            <a:r>
              <a:rPr lang="en-US" i="1" dirty="0"/>
              <a:t> </a:t>
            </a:r>
            <a:r>
              <a:rPr lang="en-US" i="1" dirty="0" err="1"/>
              <a:t>تحدث</a:t>
            </a:r>
            <a:r>
              <a:rPr lang="en-US" i="1" dirty="0"/>
              <a:t> </a:t>
            </a:r>
            <a:r>
              <a:rPr lang="en-US" i="1" dirty="0" err="1"/>
              <a:t>أثناء</a:t>
            </a:r>
            <a:r>
              <a:rPr lang="en-US" i="1" dirty="0"/>
              <a:t> </a:t>
            </a:r>
            <a:r>
              <a:rPr lang="en-US" i="1" dirty="0" err="1"/>
              <a:t>حالة</a:t>
            </a:r>
            <a:r>
              <a:rPr lang="en-US" i="1" dirty="0"/>
              <a:t> </a:t>
            </a:r>
            <a:r>
              <a:rPr lang="en-US" i="1" dirty="0" err="1"/>
              <a:t>الطوارئ</a:t>
            </a:r>
            <a:r>
              <a:rPr lang="en-US" i="1" dirty="0"/>
              <a:t> </a:t>
            </a:r>
            <a:r>
              <a:rPr lang="en-US" i="1" dirty="0" err="1"/>
              <a:t>استجابة</a:t>
            </a:r>
            <a:r>
              <a:rPr lang="en-US" i="1" dirty="0"/>
              <a:t> </a:t>
            </a:r>
            <a:r>
              <a:rPr lang="en-US" i="1" dirty="0" err="1"/>
              <a:t>فورية</a:t>
            </a:r>
            <a:r>
              <a:rPr lang="en-US" i="1" dirty="0"/>
              <a:t> </a:t>
            </a:r>
            <a:r>
              <a:rPr lang="en-US" i="1" dirty="0" err="1"/>
              <a:t>مثل</a:t>
            </a:r>
            <a:r>
              <a:rPr lang="en-US" i="1" dirty="0"/>
              <a:t> </a:t>
            </a:r>
            <a:r>
              <a:rPr lang="en-US" i="1" dirty="0" err="1"/>
              <a:t>ت</a:t>
            </a:r>
            <a:r>
              <a:rPr lang="ar-SA" i="1" dirty="0"/>
              <a:t>عقب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en-US" i="1" dirty="0" err="1"/>
              <a:t>ولم</a:t>
            </a:r>
            <a:r>
              <a:rPr lang="en-US" i="1" dirty="0"/>
              <a:t> </a:t>
            </a:r>
            <a:r>
              <a:rPr lang="en-US" i="1" dirty="0" err="1"/>
              <a:t>شملها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يمكننا</a:t>
            </a:r>
            <a:r>
              <a:rPr lang="en-US" i="1" dirty="0"/>
              <a:t> </a:t>
            </a:r>
            <a:r>
              <a:rPr lang="en-US" i="1" dirty="0" err="1"/>
              <a:t>التمييز</a:t>
            </a:r>
            <a:r>
              <a:rPr lang="en-US" i="1" dirty="0"/>
              <a:t> </a:t>
            </a:r>
            <a:r>
              <a:rPr lang="en-US" i="1" dirty="0" err="1"/>
              <a:t>بين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"</a:t>
            </a:r>
            <a:r>
              <a:rPr lang="en-US" i="1" dirty="0" err="1"/>
              <a:t>العرضي</a:t>
            </a:r>
            <a:r>
              <a:rPr lang="en-US" i="1" dirty="0"/>
              <a:t>" </a:t>
            </a:r>
            <a:r>
              <a:rPr lang="en-US" i="1" dirty="0" err="1"/>
              <a:t>أو</a:t>
            </a:r>
            <a:r>
              <a:rPr lang="en-US" i="1" dirty="0"/>
              <a:t> "</a:t>
            </a:r>
            <a:r>
              <a:rPr lang="ar-SA" i="1" dirty="0"/>
              <a:t>القسري</a:t>
            </a:r>
            <a:r>
              <a:rPr lang="en-US" i="1" dirty="0"/>
              <a:t>" </a:t>
            </a:r>
            <a:r>
              <a:rPr lang="en-US" i="1" dirty="0" err="1"/>
              <a:t>والانفصال</a:t>
            </a:r>
            <a:r>
              <a:rPr lang="en-US" i="1" dirty="0"/>
              <a:t> "</a:t>
            </a:r>
            <a:r>
              <a:rPr lang="en-US" i="1" dirty="0" err="1"/>
              <a:t>المتعمد</a:t>
            </a:r>
            <a:r>
              <a:rPr lang="en-US" i="1" dirty="0"/>
              <a:t>" </a:t>
            </a:r>
            <a:r>
              <a:rPr lang="en-US" i="1" dirty="0" err="1"/>
              <a:t>أو</a:t>
            </a:r>
            <a:r>
              <a:rPr lang="en-US" i="1" dirty="0"/>
              <a:t> "</a:t>
            </a:r>
            <a:r>
              <a:rPr lang="en-US" i="1" dirty="0" err="1"/>
              <a:t>ا</a:t>
            </a:r>
            <a:r>
              <a:rPr lang="ar-SA" i="1" dirty="0"/>
              <a:t>لطوعي</a:t>
            </a:r>
            <a:r>
              <a:rPr lang="en-US" i="1" dirty="0"/>
              <a:t>"</a:t>
            </a:r>
          </a:p>
          <a:p>
            <a:pPr lvl="1" algn="r" rtl="1"/>
            <a:r>
              <a:rPr lang="en-US" i="1" dirty="0" err="1"/>
              <a:t>ويشمل</a:t>
            </a:r>
            <a:r>
              <a:rPr lang="en-US" i="1" dirty="0"/>
              <a:t> </a:t>
            </a:r>
            <a:r>
              <a:rPr lang="en-US" i="1" dirty="0" err="1"/>
              <a:t>ذلك</a:t>
            </a:r>
            <a:r>
              <a:rPr lang="en-US" i="1" dirty="0"/>
              <a:t> </a:t>
            </a:r>
            <a:r>
              <a:rPr lang="en-US" i="1" dirty="0" err="1"/>
              <a:t>تسليم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إلى</a:t>
            </a:r>
            <a:r>
              <a:rPr lang="en-US" i="1" dirty="0"/>
              <a:t> </a:t>
            </a:r>
            <a:r>
              <a:rPr lang="en-US" i="1" dirty="0" err="1"/>
              <a:t>آخرين</a:t>
            </a:r>
            <a:r>
              <a:rPr lang="en-US" i="1" dirty="0"/>
              <a:t> </a:t>
            </a:r>
            <a:r>
              <a:rPr lang="en-US" i="1" dirty="0" err="1"/>
              <a:t>لرعايتهم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إرسالهم</a:t>
            </a:r>
            <a:r>
              <a:rPr lang="en-US" i="1" dirty="0"/>
              <a:t> </a:t>
            </a:r>
            <a:r>
              <a:rPr lang="en-US" i="1" dirty="0" err="1"/>
              <a:t>للعمل</a:t>
            </a:r>
            <a:r>
              <a:rPr lang="en-US" i="1" dirty="0"/>
              <a:t>.</a:t>
            </a:r>
          </a:p>
          <a:p>
            <a:pPr lvl="1" algn="r" rtl="1"/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المهم</a:t>
            </a:r>
            <a:r>
              <a:rPr lang="en-US" i="1" dirty="0"/>
              <a:t> </a:t>
            </a:r>
            <a:r>
              <a:rPr lang="en-US" i="1" dirty="0" err="1"/>
              <a:t>ملاحظة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`` </a:t>
            </a:r>
            <a:r>
              <a:rPr lang="en-US" i="1" dirty="0" err="1"/>
              <a:t>المتعمد</a:t>
            </a:r>
            <a:r>
              <a:rPr lang="en-US" i="1" dirty="0"/>
              <a:t> '' </a:t>
            </a:r>
            <a:r>
              <a:rPr lang="en-US" i="1" dirty="0" err="1"/>
              <a:t>يكون</a:t>
            </a:r>
            <a:r>
              <a:rPr lang="en-US" i="1" dirty="0"/>
              <a:t> </a:t>
            </a:r>
            <a:r>
              <a:rPr lang="en-US" i="1" dirty="0" err="1"/>
              <a:t>مدفوعاً</a:t>
            </a:r>
            <a:r>
              <a:rPr lang="en-US" i="1" dirty="0"/>
              <a:t> </a:t>
            </a:r>
            <a:r>
              <a:rPr lang="en-US" i="1" dirty="0" err="1"/>
              <a:t>بشكل</a:t>
            </a:r>
            <a:r>
              <a:rPr lang="en-US" i="1" dirty="0"/>
              <a:t> </a:t>
            </a:r>
            <a:r>
              <a:rPr lang="en-US" i="1" dirty="0" err="1"/>
              <a:t>عام</a:t>
            </a:r>
            <a:r>
              <a:rPr lang="en-US" i="1" dirty="0"/>
              <a:t> </a:t>
            </a:r>
            <a:r>
              <a:rPr lang="en-US" i="1" dirty="0" err="1"/>
              <a:t>بظروف</a:t>
            </a:r>
            <a:r>
              <a:rPr lang="en-US" i="1" dirty="0"/>
              <a:t> </a:t>
            </a:r>
            <a:r>
              <a:rPr lang="en-US" i="1" dirty="0" err="1"/>
              <a:t>صعبة</a:t>
            </a:r>
            <a:r>
              <a:rPr lang="en-US" i="1" dirty="0"/>
              <a:t> </a:t>
            </a:r>
            <a:r>
              <a:rPr lang="en-US" i="1" dirty="0" err="1"/>
              <a:t>مثل</a:t>
            </a:r>
            <a:r>
              <a:rPr lang="en-US" i="1" dirty="0"/>
              <a:t> </a:t>
            </a:r>
            <a:r>
              <a:rPr lang="en-US" i="1" dirty="0" err="1"/>
              <a:t>الأمن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الضعف</a:t>
            </a:r>
            <a:r>
              <a:rPr lang="en-US" i="1" dirty="0"/>
              <a:t> </a:t>
            </a:r>
            <a:r>
              <a:rPr lang="en-US" i="1" dirty="0" err="1"/>
              <a:t>الاجتماعي</a:t>
            </a:r>
            <a:r>
              <a:rPr lang="en-US" i="1" dirty="0"/>
              <a:t> </a:t>
            </a:r>
            <a:r>
              <a:rPr lang="en-US" i="1" dirty="0" err="1"/>
              <a:t>والاقتصادي</a:t>
            </a:r>
            <a:endParaRPr lang="en-US" i="1" dirty="0"/>
          </a:p>
          <a:p>
            <a:pPr lvl="1" algn="r" rtl="1"/>
            <a:r>
              <a:rPr lang="en-US" i="1" dirty="0" err="1"/>
              <a:t>لذلك</a:t>
            </a:r>
            <a:r>
              <a:rPr lang="en-US" i="1" dirty="0"/>
              <a:t> </a:t>
            </a:r>
            <a:r>
              <a:rPr lang="en-US" i="1" dirty="0" err="1"/>
              <a:t>فهي</a:t>
            </a:r>
            <a:r>
              <a:rPr lang="en-US" i="1" dirty="0"/>
              <a:t> </a:t>
            </a:r>
            <a:r>
              <a:rPr lang="en-US" i="1" dirty="0" err="1"/>
              <a:t>ليست</a:t>
            </a:r>
            <a:r>
              <a:rPr lang="en-US" i="1" dirty="0"/>
              <a:t> </a:t>
            </a:r>
            <a:r>
              <a:rPr lang="en-US" i="1" dirty="0" err="1"/>
              <a:t>متعمدة</a:t>
            </a:r>
            <a:r>
              <a:rPr lang="en-US" i="1" dirty="0"/>
              <a:t> </a:t>
            </a:r>
            <a:r>
              <a:rPr lang="en-US" i="1" dirty="0" err="1"/>
              <a:t>حقًا</a:t>
            </a:r>
            <a:r>
              <a:rPr lang="en-US" i="1" dirty="0"/>
              <a:t> </a:t>
            </a:r>
            <a:r>
              <a:rPr lang="en-US" i="1" dirty="0" err="1"/>
              <a:t>ولكنها</a:t>
            </a:r>
            <a:r>
              <a:rPr lang="en-US" i="1" dirty="0"/>
              <a:t> </a:t>
            </a:r>
            <a:r>
              <a:rPr lang="en-US" i="1" dirty="0" err="1"/>
              <a:t>آلية</a:t>
            </a:r>
            <a:r>
              <a:rPr lang="en-US" i="1" dirty="0"/>
              <a:t> </a:t>
            </a:r>
            <a:r>
              <a:rPr lang="en-US" i="1" dirty="0" err="1"/>
              <a:t>تكيف</a:t>
            </a:r>
            <a:r>
              <a:rPr lang="en-US" i="1" dirty="0"/>
              <a:t> "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اختيارية</a:t>
            </a:r>
            <a:r>
              <a:rPr lang="en-US" i="1" dirty="0"/>
              <a:t>"</a:t>
            </a:r>
          </a:p>
          <a:p>
            <a:pPr lvl="1" algn="r" rtl="1"/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يكون</a:t>
            </a:r>
            <a:r>
              <a:rPr lang="en-US" i="1" dirty="0"/>
              <a:t> </a:t>
            </a:r>
            <a:r>
              <a:rPr lang="en-US" i="1" dirty="0" err="1"/>
              <a:t>تعقب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en-US" i="1" dirty="0" err="1"/>
              <a:t>ولم</a:t>
            </a:r>
            <a:r>
              <a:rPr lang="en-US" i="1" dirty="0"/>
              <a:t> </a:t>
            </a:r>
            <a:r>
              <a:rPr lang="en-US" i="1" dirty="0" err="1"/>
              <a:t>شملها</a:t>
            </a:r>
            <a:r>
              <a:rPr lang="en-US" i="1" dirty="0"/>
              <a:t> </a:t>
            </a:r>
            <a:r>
              <a:rPr lang="en-US" i="1" dirty="0" err="1"/>
              <a:t>أكثر</a:t>
            </a:r>
            <a:r>
              <a:rPr lang="en-US" i="1" dirty="0"/>
              <a:t> </a:t>
            </a:r>
            <a:r>
              <a:rPr lang="en-US" i="1" dirty="0" err="1"/>
              <a:t>صعوبة</a:t>
            </a:r>
            <a:r>
              <a:rPr lang="en-US" i="1" dirty="0"/>
              <a:t> </a:t>
            </a:r>
            <a:r>
              <a:rPr lang="en-US" i="1" dirty="0" err="1"/>
              <a:t>وسيتطلب</a:t>
            </a:r>
            <a:r>
              <a:rPr lang="en-US" i="1" dirty="0"/>
              <a:t> </a:t>
            </a:r>
            <a:r>
              <a:rPr lang="en-US" i="1" dirty="0" err="1"/>
              <a:t>استجابة</a:t>
            </a:r>
            <a:r>
              <a:rPr lang="en-US" i="1" dirty="0"/>
              <a:t> </a:t>
            </a:r>
            <a:r>
              <a:rPr lang="en-US" i="1" dirty="0" err="1"/>
              <a:t>طويلة</a:t>
            </a:r>
            <a:r>
              <a:rPr lang="en-US" i="1" dirty="0"/>
              <a:t> </a:t>
            </a:r>
            <a:r>
              <a:rPr lang="en-US" i="1" dirty="0" err="1"/>
              <a:t>المدى</a:t>
            </a:r>
            <a:r>
              <a:rPr lang="en-US" i="1" dirty="0"/>
              <a:t> </a:t>
            </a:r>
            <a:r>
              <a:rPr lang="en-US" i="1" dirty="0" err="1"/>
              <a:t>لمعالجة</a:t>
            </a:r>
            <a:r>
              <a:rPr lang="en-US" i="1" dirty="0"/>
              <a:t> </a:t>
            </a:r>
            <a:r>
              <a:rPr lang="en-US" i="1" dirty="0" err="1"/>
              <a:t>الأسباب</a:t>
            </a:r>
            <a:r>
              <a:rPr lang="en-US" i="1" dirty="0"/>
              <a:t> </a:t>
            </a:r>
            <a:r>
              <a:rPr lang="en-US" i="1" dirty="0" err="1"/>
              <a:t>الجذرية</a:t>
            </a:r>
            <a:r>
              <a:rPr lang="en-US" i="1" dirty="0"/>
              <a:t>.</a:t>
            </a:r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7AA6BC2E-40E5-7E28-EEE3-71DAF2D6491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29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7073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:notes"/>
          <p:cNvSpPr txBox="1">
            <a:spLocks noGrp="1"/>
          </p:cNvSpPr>
          <p:nvPr>
            <p:ph type="body" idx="1"/>
          </p:nvPr>
        </p:nvSpPr>
        <p:spPr>
          <a:xfrm>
            <a:off x="479425" y="460375"/>
            <a:ext cx="6140450" cy="9211335"/>
          </a:xfrm>
          <a:prstGeom prst="rect">
            <a:avLst/>
          </a:prstGeom>
        </p:spPr>
        <p:txBody>
          <a:bodyPr/>
          <a:lstStyle/>
          <a:p>
            <a:pPr algn="r" rtl="1">
              <a:buNone/>
            </a:pPr>
            <a:r>
              <a:rPr lang="ar-SA" b="1" dirty="0"/>
              <a:t>نظرة عامة</a:t>
            </a:r>
            <a:endParaRPr lang="en-US" b="1" dirty="0"/>
          </a:p>
          <a:p>
            <a:pPr algn="r" rtl="1"/>
            <a:r>
              <a:rPr lang="en-US" b="1" dirty="0" err="1"/>
              <a:t>الجمهور</a:t>
            </a:r>
            <a:r>
              <a:rPr lang="en-US" b="1" dirty="0"/>
              <a:t> </a:t>
            </a:r>
            <a:r>
              <a:rPr lang="en-US" b="1" dirty="0" err="1"/>
              <a:t>المستهدف</a:t>
            </a:r>
            <a:r>
              <a:rPr lang="en-US" b="1" dirty="0"/>
              <a:t>:</a:t>
            </a:r>
            <a:r>
              <a:rPr lang="ar-SA" b="1" dirty="0"/>
              <a:t> </a:t>
            </a:r>
            <a:r>
              <a:rPr lang="en-US" dirty="0" err="1"/>
              <a:t>الأخصائيون</a:t>
            </a:r>
            <a:r>
              <a:rPr lang="en-US" dirty="0"/>
              <a:t> </a:t>
            </a:r>
            <a:r>
              <a:rPr lang="en-US" dirty="0" err="1"/>
              <a:t>الاجتماعيون</a:t>
            </a:r>
            <a:r>
              <a:rPr lang="en-US" dirty="0"/>
              <a:t> / </a:t>
            </a:r>
            <a:r>
              <a:rPr lang="ar-SA" dirty="0" err="1"/>
              <a:t>أ</a:t>
            </a:r>
            <a:r>
              <a:rPr lang="en-US" dirty="0" err="1"/>
              <a:t>خصائيي</a:t>
            </a:r>
            <a:r>
              <a:rPr lang="en-US" dirty="0"/>
              <a:t> </a:t>
            </a:r>
            <a:r>
              <a:rPr lang="en-US" dirty="0" err="1"/>
              <a:t>الحال</a:t>
            </a:r>
            <a:r>
              <a:rPr lang="ar-SA" dirty="0" err="1"/>
              <a:t>ة</a:t>
            </a:r>
            <a:r>
              <a:rPr lang="en-US" dirty="0"/>
              <a:t> ، </a:t>
            </a:r>
            <a:r>
              <a:rPr lang="en-US" dirty="0" err="1"/>
              <a:t>مشرفو</a:t>
            </a:r>
            <a:r>
              <a:rPr lang="ar-SA" dirty="0" err="1"/>
              <a:t>أ</a:t>
            </a:r>
            <a:r>
              <a:rPr lang="en-US" dirty="0" err="1"/>
              <a:t>خصائيي</a:t>
            </a:r>
            <a:r>
              <a:rPr lang="en-US" dirty="0"/>
              <a:t> </a:t>
            </a:r>
            <a:r>
              <a:rPr lang="en-US" dirty="0" err="1"/>
              <a:t>الحال</a:t>
            </a:r>
            <a:r>
              <a:rPr lang="ar-SA" dirty="0" err="1"/>
              <a:t>ة</a:t>
            </a:r>
            <a:r>
              <a:rPr lang="en-US" dirty="0"/>
              <a:t> ، </a:t>
            </a:r>
            <a:r>
              <a:rPr lang="en-US" dirty="0" err="1"/>
              <a:t>خدمات</a:t>
            </a:r>
            <a:r>
              <a:rPr lang="en-US" dirty="0"/>
              <a:t> </a:t>
            </a:r>
            <a:r>
              <a:rPr lang="en-US" dirty="0" err="1"/>
              <a:t>حماية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، </a:t>
            </a:r>
            <a:r>
              <a:rPr lang="en-US" dirty="0" err="1"/>
              <a:t>الموظفون</a:t>
            </a:r>
            <a:r>
              <a:rPr lang="en-US" dirty="0"/>
              <a:t> </a:t>
            </a:r>
            <a:r>
              <a:rPr lang="en-US" dirty="0" err="1"/>
              <a:t>الحكوميون</a:t>
            </a:r>
            <a:r>
              <a:rPr lang="en-US" dirty="0"/>
              <a:t>.</a:t>
            </a:r>
          </a:p>
          <a:p>
            <a:pPr algn="r" rtl="1"/>
            <a:r>
              <a:rPr lang="en-US" b="1" dirty="0" err="1"/>
              <a:t>التدريب</a:t>
            </a:r>
            <a:r>
              <a:rPr lang="en-US" b="1" dirty="0"/>
              <a:t> </a:t>
            </a:r>
            <a:r>
              <a:rPr lang="en-US" b="1" dirty="0" err="1"/>
              <a:t>المطلوب</a:t>
            </a:r>
            <a:r>
              <a:rPr lang="en-US" b="1" dirty="0"/>
              <a:t> </a:t>
            </a:r>
            <a:r>
              <a:rPr lang="en-US" b="1" dirty="0" err="1"/>
              <a:t>مسبقًا</a:t>
            </a:r>
            <a:r>
              <a:rPr lang="en-US" b="1" dirty="0"/>
              <a:t>:</a:t>
            </a:r>
            <a:endParaRPr lang="en-US" dirty="0"/>
          </a:p>
          <a:p>
            <a:pPr lvl="1" algn="r" rtl="1"/>
            <a:r>
              <a:rPr lang="en-US" dirty="0" err="1"/>
              <a:t>يعد</a:t>
            </a:r>
            <a:r>
              <a:rPr lang="en-US" dirty="0"/>
              <a:t> </a:t>
            </a:r>
            <a:r>
              <a:rPr lang="en-US" dirty="0" err="1"/>
              <a:t>التدريب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إدارة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المستوى</a:t>
            </a:r>
            <a:r>
              <a:rPr lang="en-US" dirty="0"/>
              <a:t> </a:t>
            </a:r>
            <a:r>
              <a:rPr lang="ar-SA" dirty="0"/>
              <a:t>١</a:t>
            </a:r>
            <a:r>
              <a:rPr lang="en-US" dirty="0"/>
              <a:t> </a:t>
            </a:r>
            <a:r>
              <a:rPr lang="en-US" dirty="0" err="1"/>
              <a:t>شرطًا</a:t>
            </a:r>
            <a:r>
              <a:rPr lang="en-US" dirty="0"/>
              <a:t> </a:t>
            </a:r>
            <a:r>
              <a:rPr lang="en-US" dirty="0" err="1"/>
              <a:t>مسبقًا</a:t>
            </a:r>
            <a:r>
              <a:rPr lang="en-US" dirty="0"/>
              <a:t> </a:t>
            </a:r>
            <a:r>
              <a:rPr lang="en-US" dirty="0" err="1"/>
              <a:t>للمشاركين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تدريب</a:t>
            </a:r>
            <a:r>
              <a:rPr lang="en-US" dirty="0"/>
              <a:t> </a:t>
            </a:r>
            <a:r>
              <a:rPr lang="en-US" dirty="0" err="1"/>
              <a:t>إدارة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حال</a:t>
            </a:r>
            <a:r>
              <a:rPr lang="ar-SA" dirty="0" err="1"/>
              <a:t>ة</a:t>
            </a:r>
            <a:r>
              <a:rPr lang="en-US" dirty="0"/>
              <a:t> </a:t>
            </a:r>
            <a:r>
              <a:rPr lang="ar-SA" dirty="0"/>
              <a:t>ل</a:t>
            </a:r>
            <a:r>
              <a:rPr lang="en-US" dirty="0" err="1"/>
              <a:t>حماية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ar-SA" dirty="0"/>
              <a:t>-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ar-SA" dirty="0"/>
          </a:p>
          <a:p>
            <a:pPr lvl="1" algn="r" rtl="1"/>
            <a:r>
              <a:rPr lang="en-US" dirty="0" err="1"/>
              <a:t>المعلومات</a:t>
            </a:r>
            <a:r>
              <a:rPr lang="en-US" dirty="0"/>
              <a:t> </a:t>
            </a:r>
            <a:r>
              <a:rPr lang="en-US" dirty="0" err="1"/>
              <a:t>الواردة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هذه</a:t>
            </a:r>
            <a:r>
              <a:rPr lang="en-US" dirty="0"/>
              <a:t> </a:t>
            </a:r>
            <a:r>
              <a:rPr lang="en-US" dirty="0" err="1"/>
              <a:t>الوحدات</a:t>
            </a:r>
            <a:r>
              <a:rPr lang="en-US" dirty="0"/>
              <a:t> </a:t>
            </a:r>
            <a:r>
              <a:rPr lang="en-US" dirty="0" err="1"/>
              <a:t>تكميلية</a:t>
            </a:r>
            <a:r>
              <a:rPr lang="en-US" dirty="0"/>
              <a:t> </a:t>
            </a:r>
            <a:r>
              <a:rPr lang="en-US" dirty="0" err="1"/>
              <a:t>لتدريب</a:t>
            </a:r>
            <a:r>
              <a:rPr lang="en-US" dirty="0"/>
              <a:t> </a:t>
            </a:r>
            <a:r>
              <a:rPr lang="en-US" dirty="0" err="1"/>
              <a:t>إدارة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حال</a:t>
            </a:r>
            <a:r>
              <a:rPr lang="ar-SA" dirty="0" err="1"/>
              <a:t>ة</a:t>
            </a:r>
            <a:r>
              <a:rPr lang="en-US" dirty="0"/>
              <a:t> </a:t>
            </a:r>
            <a:r>
              <a:rPr lang="ar-SA" dirty="0"/>
              <a:t>ل</a:t>
            </a:r>
            <a:r>
              <a:rPr lang="en-US" dirty="0" err="1"/>
              <a:t>حماية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</a:t>
            </a:r>
            <a:r>
              <a:rPr lang="en-US" dirty="0" err="1"/>
              <a:t>المستوى</a:t>
            </a:r>
            <a:r>
              <a:rPr lang="en-US" dirty="0"/>
              <a:t> </a:t>
            </a:r>
            <a:r>
              <a:rPr lang="ar-SA" dirty="0"/>
              <a:t>١</a:t>
            </a:r>
            <a:r>
              <a:rPr lang="en-US" dirty="0"/>
              <a:t> </a:t>
            </a:r>
            <a:r>
              <a:rPr lang="en-US" dirty="0" err="1"/>
              <a:t>وهي</a:t>
            </a:r>
            <a:r>
              <a:rPr lang="en-US" dirty="0"/>
              <a:t> </a:t>
            </a:r>
            <a:r>
              <a:rPr lang="en-US" dirty="0" err="1"/>
              <a:t>مصممة</a:t>
            </a:r>
            <a:r>
              <a:rPr lang="en-US" dirty="0"/>
              <a:t> </a:t>
            </a:r>
            <a:r>
              <a:rPr lang="en-US" dirty="0" err="1"/>
              <a:t>ل</a:t>
            </a:r>
            <a:r>
              <a:rPr lang="ar-SA" dirty="0"/>
              <a:t>استك</a:t>
            </a:r>
            <a:r>
              <a:rPr lang="en-US" dirty="0" err="1"/>
              <a:t>م</a:t>
            </a:r>
            <a:r>
              <a:rPr lang="ar-SA" dirty="0"/>
              <a:t>ال</a:t>
            </a:r>
            <a:r>
              <a:rPr lang="en-US" dirty="0"/>
              <a:t> </a:t>
            </a:r>
            <a:r>
              <a:rPr lang="en-US" dirty="0" err="1"/>
              <a:t>معارف</a:t>
            </a:r>
            <a:r>
              <a:rPr lang="en-US" dirty="0"/>
              <a:t> </a:t>
            </a:r>
            <a:r>
              <a:rPr lang="en-US" dirty="0" err="1"/>
              <a:t>ومهارات</a:t>
            </a:r>
            <a:r>
              <a:rPr lang="en-US" dirty="0"/>
              <a:t> </a:t>
            </a:r>
            <a:r>
              <a:rPr lang="en-US" dirty="0" err="1"/>
              <a:t>أخصائيي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عند</a:t>
            </a:r>
            <a:r>
              <a:rPr lang="en-US" dirty="0"/>
              <a:t> </a:t>
            </a:r>
            <a:r>
              <a:rPr lang="en-US" dirty="0" err="1"/>
              <a:t>العمل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إشارة</a:t>
            </a:r>
            <a:r>
              <a:rPr lang="en-US" dirty="0"/>
              <a:t> </a:t>
            </a:r>
            <a:r>
              <a:rPr lang="en-US" dirty="0" err="1"/>
              <a:t>محددة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ت</a:t>
            </a:r>
            <a:r>
              <a:rPr lang="ar-SA" dirty="0"/>
              <a:t>عقب</a:t>
            </a:r>
            <a:r>
              <a:rPr lang="en-US" dirty="0"/>
              <a:t> </a:t>
            </a:r>
            <a:r>
              <a:rPr lang="en-US" dirty="0" err="1"/>
              <a:t>الأسرة</a:t>
            </a:r>
            <a:r>
              <a:rPr lang="en-US" dirty="0"/>
              <a:t> </a:t>
            </a:r>
            <a:r>
              <a:rPr lang="en-US" dirty="0" err="1"/>
              <a:t>ولم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شمل</a:t>
            </a:r>
            <a:r>
              <a:rPr lang="en-US" dirty="0"/>
              <a:t> (FTR) </a:t>
            </a:r>
            <a:r>
              <a:rPr lang="en-US" dirty="0" err="1"/>
              <a:t>والرعاية</a:t>
            </a:r>
            <a:r>
              <a:rPr lang="en-US" dirty="0"/>
              <a:t> </a:t>
            </a:r>
            <a:r>
              <a:rPr lang="en-US" dirty="0" err="1"/>
              <a:t>البديلة</a:t>
            </a:r>
            <a:r>
              <a:rPr lang="en-US" dirty="0"/>
              <a:t>.</a:t>
            </a:r>
          </a:p>
          <a:p>
            <a:pPr algn="r" rtl="1"/>
            <a:r>
              <a:rPr lang="en-US" b="1" dirty="0" err="1"/>
              <a:t>هدف</a:t>
            </a:r>
            <a:r>
              <a:rPr lang="en-US" b="1" dirty="0"/>
              <a:t> </a:t>
            </a:r>
            <a:r>
              <a:rPr lang="en-US" b="1" dirty="0" err="1"/>
              <a:t>التدريب</a:t>
            </a:r>
            <a:r>
              <a:rPr lang="en-US" b="1" dirty="0"/>
              <a:t>:</a:t>
            </a:r>
            <a:r>
              <a:rPr lang="ar-SA" b="1" dirty="0"/>
              <a:t> </a:t>
            </a:r>
            <a:r>
              <a:rPr lang="en-US" dirty="0" err="1"/>
              <a:t>بنهاية</a:t>
            </a:r>
            <a:r>
              <a:rPr lang="en-US" dirty="0"/>
              <a:t> </a:t>
            </a:r>
            <a:r>
              <a:rPr lang="en-US" dirty="0" err="1"/>
              <a:t>هذا</a:t>
            </a:r>
            <a:r>
              <a:rPr lang="en-US" dirty="0"/>
              <a:t> </a:t>
            </a:r>
            <a:r>
              <a:rPr lang="en-US" dirty="0" err="1"/>
              <a:t>التدريب</a:t>
            </a:r>
            <a:r>
              <a:rPr lang="en-US" dirty="0"/>
              <a:t> ، </a:t>
            </a:r>
            <a:r>
              <a:rPr lang="en-US" dirty="0" err="1"/>
              <a:t>سيكون</a:t>
            </a:r>
            <a:r>
              <a:rPr lang="en-US" dirty="0"/>
              <a:t> </a:t>
            </a:r>
            <a:r>
              <a:rPr lang="en-US" dirty="0" err="1"/>
              <a:t>لدى</a:t>
            </a:r>
            <a:r>
              <a:rPr lang="en-US" dirty="0"/>
              <a:t> </a:t>
            </a:r>
            <a:r>
              <a:rPr lang="ar-SA" dirty="0" err="1"/>
              <a:t>أ</a:t>
            </a:r>
            <a:r>
              <a:rPr lang="en-US" dirty="0" err="1"/>
              <a:t>خصائيي</a:t>
            </a:r>
            <a:r>
              <a:rPr lang="ar-SA" dirty="0"/>
              <a:t> إدارة </a:t>
            </a:r>
            <a:r>
              <a:rPr lang="en-US" dirty="0" err="1"/>
              <a:t>الحال</a:t>
            </a:r>
            <a:r>
              <a:rPr lang="ar-SA" dirty="0" err="1"/>
              <a:t>ة</a:t>
            </a:r>
            <a:r>
              <a:rPr lang="en-US" dirty="0"/>
              <a:t> </a:t>
            </a:r>
            <a:r>
              <a:rPr lang="ar-SA" dirty="0"/>
              <a:t>ل</a:t>
            </a:r>
            <a:r>
              <a:rPr lang="en-US" dirty="0" err="1"/>
              <a:t>حماية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</a:t>
            </a:r>
            <a:r>
              <a:rPr lang="en-US" dirty="0" err="1"/>
              <a:t>المعرفة</a:t>
            </a:r>
            <a:r>
              <a:rPr lang="en-US" dirty="0"/>
              <a:t> </a:t>
            </a:r>
            <a:r>
              <a:rPr lang="en-US" dirty="0" err="1"/>
              <a:t>والمهارات</a:t>
            </a:r>
            <a:r>
              <a:rPr lang="en-US" dirty="0"/>
              <a:t> </a:t>
            </a:r>
            <a:r>
              <a:rPr lang="en-US" dirty="0" err="1"/>
              <a:t>اللازمة</a:t>
            </a:r>
            <a:r>
              <a:rPr lang="en-US" dirty="0"/>
              <a:t> </a:t>
            </a:r>
            <a:r>
              <a:rPr lang="en-US" dirty="0" err="1"/>
              <a:t>لمنع</a:t>
            </a:r>
            <a:r>
              <a:rPr lang="en-US" dirty="0"/>
              <a:t> </a:t>
            </a:r>
            <a:r>
              <a:rPr lang="en-US" dirty="0" err="1"/>
              <a:t>ومعالجة</a:t>
            </a:r>
            <a:r>
              <a:rPr lang="en-US" dirty="0"/>
              <a:t> </a:t>
            </a:r>
            <a:r>
              <a:rPr lang="en-US" dirty="0" err="1"/>
              <a:t>مخاوف</a:t>
            </a:r>
            <a:r>
              <a:rPr lang="en-US" dirty="0"/>
              <a:t> </a:t>
            </a:r>
            <a:r>
              <a:rPr lang="en-US" dirty="0" err="1"/>
              <a:t>حماية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</a:t>
            </a:r>
            <a:r>
              <a:rPr lang="en-US" dirty="0" err="1"/>
              <a:t>المتعلقة</a:t>
            </a:r>
            <a:r>
              <a:rPr lang="en-US" dirty="0"/>
              <a:t> </a:t>
            </a:r>
            <a:r>
              <a:rPr lang="en-US" dirty="0" err="1"/>
              <a:t>بالانفصال</a:t>
            </a:r>
            <a:r>
              <a:rPr lang="en-US" dirty="0"/>
              <a:t> </a:t>
            </a:r>
            <a:r>
              <a:rPr lang="en-US" dirty="0" err="1"/>
              <a:t>الأسري</a:t>
            </a:r>
            <a:endParaRPr lang="en-US" dirty="0"/>
          </a:p>
          <a:p>
            <a:pPr algn="r" rtl="1"/>
            <a:r>
              <a:rPr lang="en-US" b="1" dirty="0" err="1"/>
              <a:t>هدف</a:t>
            </a:r>
            <a:r>
              <a:rPr lang="en-US" b="1" dirty="0"/>
              <a:t> </a:t>
            </a:r>
            <a:r>
              <a:rPr lang="en-US" b="1" dirty="0" err="1"/>
              <a:t>الوحدة</a:t>
            </a:r>
            <a:r>
              <a:rPr lang="en-US" b="1" dirty="0"/>
              <a:t>:</a:t>
            </a:r>
            <a:r>
              <a:rPr lang="ar-SA" b="1" dirty="0"/>
              <a:t> </a:t>
            </a:r>
            <a:r>
              <a:rPr lang="en-US" dirty="0" err="1"/>
              <a:t>لتعزيز</a:t>
            </a:r>
            <a:r>
              <a:rPr lang="en-US" dirty="0"/>
              <a:t> </a:t>
            </a:r>
            <a:r>
              <a:rPr lang="en-US" dirty="0" err="1"/>
              <a:t>فهم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لأسباب</a:t>
            </a:r>
            <a:r>
              <a:rPr lang="en-US" dirty="0"/>
              <a:t> </a:t>
            </a:r>
            <a:r>
              <a:rPr lang="en-US" dirty="0" err="1"/>
              <a:t>وتأثير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</a:t>
            </a:r>
            <a:r>
              <a:rPr lang="ar-SA" dirty="0"/>
              <a:t>الأسري</a:t>
            </a:r>
            <a:r>
              <a:rPr lang="en-US" dirty="0"/>
              <a:t> ؛ </a:t>
            </a:r>
            <a:r>
              <a:rPr lang="en-US" dirty="0" err="1"/>
              <a:t>الإطار</a:t>
            </a:r>
            <a:r>
              <a:rPr lang="en-US" dirty="0"/>
              <a:t> </a:t>
            </a:r>
            <a:r>
              <a:rPr lang="en-US" dirty="0" err="1"/>
              <a:t>الاجتماعي</a:t>
            </a:r>
            <a:r>
              <a:rPr lang="en-US" dirty="0"/>
              <a:t> </a:t>
            </a:r>
            <a:r>
              <a:rPr lang="en-US" dirty="0" err="1"/>
              <a:t>والثقافي</a:t>
            </a:r>
            <a:r>
              <a:rPr lang="en-US" dirty="0"/>
              <a:t> </a:t>
            </a:r>
            <a:r>
              <a:rPr lang="en-US" dirty="0" err="1"/>
              <a:t>والقانوني</a:t>
            </a:r>
            <a:r>
              <a:rPr lang="en-US" dirty="0"/>
              <a:t> </a:t>
            </a:r>
            <a:r>
              <a:rPr lang="en-US" dirty="0" err="1"/>
              <a:t>والسياق</a:t>
            </a:r>
            <a:r>
              <a:rPr lang="en-US" dirty="0"/>
              <a:t> </a:t>
            </a:r>
            <a:r>
              <a:rPr lang="en-US" dirty="0" err="1"/>
              <a:t>للاستجابة</a:t>
            </a:r>
            <a:r>
              <a:rPr lang="en-US" dirty="0"/>
              <a:t> </a:t>
            </a:r>
            <a:r>
              <a:rPr lang="en-US" dirty="0" err="1"/>
              <a:t>للأطفال</a:t>
            </a:r>
            <a:r>
              <a:rPr lang="en-US" dirty="0"/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dirty="0"/>
          </a:p>
          <a:p>
            <a:pPr algn="r" rtl="1"/>
            <a:r>
              <a:rPr lang="en-US" b="1" dirty="0" err="1"/>
              <a:t>أهداف</a:t>
            </a:r>
            <a:r>
              <a:rPr lang="en-US" b="1" dirty="0"/>
              <a:t> </a:t>
            </a:r>
            <a:r>
              <a:rPr lang="en-US" b="1" dirty="0" err="1"/>
              <a:t>الوحدة</a:t>
            </a:r>
            <a:r>
              <a:rPr lang="en-US" b="1" dirty="0"/>
              <a:t> </a:t>
            </a:r>
            <a:r>
              <a:rPr lang="en-US" b="1" dirty="0" err="1"/>
              <a:t>التعليمية</a:t>
            </a:r>
            <a:r>
              <a:rPr lang="en-US" b="1" dirty="0"/>
              <a:t>:</a:t>
            </a:r>
            <a:br>
              <a:rPr lang="en-US" b="1" dirty="0"/>
            </a:b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نهاية</a:t>
            </a:r>
            <a:r>
              <a:rPr lang="en-US" dirty="0"/>
              <a:t> </a:t>
            </a:r>
            <a:r>
              <a:rPr lang="en-US" dirty="0" err="1"/>
              <a:t>هذه</a:t>
            </a:r>
            <a:r>
              <a:rPr lang="en-US" dirty="0"/>
              <a:t> </a:t>
            </a:r>
            <a:r>
              <a:rPr lang="en-US" dirty="0" err="1"/>
              <a:t>الجلسات</a:t>
            </a:r>
            <a:r>
              <a:rPr lang="en-US" dirty="0"/>
              <a:t> ، </a:t>
            </a:r>
            <a:r>
              <a:rPr lang="en-US" dirty="0" err="1"/>
              <a:t>سيكون</a:t>
            </a:r>
            <a:r>
              <a:rPr lang="en-US" dirty="0"/>
              <a:t> </a:t>
            </a:r>
            <a:r>
              <a:rPr lang="en-US" dirty="0" err="1"/>
              <a:t>المشارك</a:t>
            </a:r>
            <a:r>
              <a:rPr lang="en-US" dirty="0"/>
              <a:t> </a:t>
            </a:r>
            <a:r>
              <a:rPr lang="en-US" dirty="0" err="1"/>
              <a:t>قادرًا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:</a:t>
            </a:r>
          </a:p>
          <a:p>
            <a:pPr lvl="1" algn="r" rtl="1"/>
            <a:r>
              <a:rPr lang="ar-SA" dirty="0"/>
              <a:t>الم</a:t>
            </a:r>
            <a:r>
              <a:rPr lang="en-US" dirty="0" err="1"/>
              <a:t>قارن</a:t>
            </a:r>
            <a:r>
              <a:rPr lang="ar-SA" dirty="0" err="1"/>
              <a:t>ة</a:t>
            </a:r>
            <a:r>
              <a:rPr lang="en-US" dirty="0"/>
              <a:t> </a:t>
            </a:r>
            <a:r>
              <a:rPr lang="en-US" dirty="0" err="1"/>
              <a:t>و</a:t>
            </a:r>
            <a:r>
              <a:rPr lang="ar-SA" dirty="0"/>
              <a:t>التباين</a:t>
            </a:r>
            <a:r>
              <a:rPr lang="en-US" dirty="0"/>
              <a:t> </a:t>
            </a:r>
            <a:r>
              <a:rPr lang="ar-SA" dirty="0"/>
              <a:t>ل</a:t>
            </a:r>
            <a:r>
              <a:rPr lang="en-US" dirty="0" err="1"/>
              <a:t>تعريفات</a:t>
            </a:r>
            <a:r>
              <a:rPr lang="ar-SA" dirty="0"/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ar-SA" dirty="0"/>
          </a:p>
          <a:p>
            <a:pPr lvl="1" algn="r" rtl="1"/>
            <a:r>
              <a:rPr lang="ar-SA" dirty="0" err="1"/>
              <a:t>ت</a:t>
            </a:r>
            <a:r>
              <a:rPr lang="en-US" dirty="0" err="1"/>
              <a:t>حل</a:t>
            </a:r>
            <a:r>
              <a:rPr lang="ar-SA" dirty="0" err="1"/>
              <a:t>ي</a:t>
            </a:r>
            <a:r>
              <a:rPr lang="en-US" dirty="0" err="1"/>
              <a:t>ل</a:t>
            </a:r>
            <a:r>
              <a:rPr lang="en-US" dirty="0"/>
              <a:t> </a:t>
            </a:r>
            <a:r>
              <a:rPr lang="en-US" dirty="0" err="1"/>
              <a:t>كيف</a:t>
            </a:r>
            <a:r>
              <a:rPr lang="en-US" dirty="0"/>
              <a:t> </a:t>
            </a:r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أن</a:t>
            </a:r>
            <a:r>
              <a:rPr lang="en-US" dirty="0"/>
              <a:t> </a:t>
            </a:r>
            <a:r>
              <a:rPr lang="en-US" dirty="0" err="1"/>
              <a:t>يؤثر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</a:t>
            </a:r>
            <a:r>
              <a:rPr lang="en-US" dirty="0" err="1"/>
              <a:t>الأسري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، </a:t>
            </a:r>
            <a:r>
              <a:rPr lang="en-US" dirty="0" err="1"/>
              <a:t>وشرح</a:t>
            </a:r>
            <a:r>
              <a:rPr lang="en-US" dirty="0"/>
              <a:t> </a:t>
            </a:r>
            <a:r>
              <a:rPr lang="en-US" dirty="0" err="1"/>
              <a:t>التدابير</a:t>
            </a:r>
            <a:r>
              <a:rPr lang="en-US" dirty="0"/>
              <a:t> </a:t>
            </a:r>
            <a:r>
              <a:rPr lang="en-US" dirty="0" err="1"/>
              <a:t>اللازمة</a:t>
            </a:r>
            <a:r>
              <a:rPr lang="en-US" dirty="0"/>
              <a:t> </a:t>
            </a:r>
            <a:r>
              <a:rPr lang="en-US" dirty="0" err="1"/>
              <a:t>لمنع</a:t>
            </a:r>
            <a:r>
              <a:rPr lang="en-US" dirty="0"/>
              <a:t> </a:t>
            </a:r>
            <a:r>
              <a:rPr lang="en-US" dirty="0" err="1"/>
              <a:t>انفصال</a:t>
            </a:r>
            <a:r>
              <a:rPr lang="en-US" dirty="0"/>
              <a:t> </a:t>
            </a:r>
            <a:r>
              <a:rPr lang="en-US" dirty="0" err="1"/>
              <a:t>الأسرة</a:t>
            </a:r>
            <a:endParaRPr lang="en-US" dirty="0"/>
          </a:p>
          <a:p>
            <a:pPr lvl="1" algn="r" rtl="1"/>
            <a:r>
              <a:rPr lang="en-US" dirty="0" err="1"/>
              <a:t>وصف</a:t>
            </a:r>
            <a:r>
              <a:rPr lang="en-US" dirty="0"/>
              <a:t> </a:t>
            </a:r>
            <a:r>
              <a:rPr lang="en-US" dirty="0" err="1"/>
              <a:t>المعايير</a:t>
            </a:r>
            <a:r>
              <a:rPr lang="en-US" dirty="0"/>
              <a:t> </a:t>
            </a:r>
            <a:r>
              <a:rPr lang="en-US" dirty="0" err="1"/>
              <a:t>والممارسات</a:t>
            </a:r>
            <a:r>
              <a:rPr lang="en-US" dirty="0"/>
              <a:t> </a:t>
            </a:r>
            <a:r>
              <a:rPr lang="en-US" dirty="0" err="1"/>
              <a:t>القانونية</a:t>
            </a:r>
            <a:r>
              <a:rPr lang="en-US" dirty="0"/>
              <a:t> </a:t>
            </a:r>
            <a:r>
              <a:rPr lang="en-US" dirty="0" err="1"/>
              <a:t>والثقافية</a:t>
            </a:r>
            <a:r>
              <a:rPr lang="en-US" dirty="0"/>
              <a:t> </a:t>
            </a:r>
            <a:r>
              <a:rPr lang="en-US" dirty="0" err="1"/>
              <a:t>والسياقية</a:t>
            </a:r>
            <a:r>
              <a:rPr lang="en-US" dirty="0"/>
              <a:t> </a:t>
            </a:r>
            <a:r>
              <a:rPr lang="en-US" dirty="0" err="1"/>
              <a:t>المتعلقة</a:t>
            </a:r>
            <a:r>
              <a:rPr lang="en-US" dirty="0"/>
              <a:t> </a:t>
            </a:r>
            <a:r>
              <a:rPr lang="en-US" dirty="0" err="1"/>
              <a:t>بالعمل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ar-SA" dirty="0"/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endParaRPr lang="ar-SA" dirty="0"/>
          </a:p>
          <a:p>
            <a:pPr lvl="1" algn="r" rtl="1"/>
            <a:r>
              <a:rPr lang="en-US" b="1" dirty="0" err="1"/>
              <a:t>الجلسات</a:t>
            </a:r>
            <a:r>
              <a:rPr lang="en-US" b="1" dirty="0"/>
              <a:t>:</a:t>
            </a:r>
          </a:p>
          <a:p>
            <a:pPr lvl="1" algn="r" rtl="1"/>
            <a:r>
              <a:rPr lang="ar-SA" dirty="0"/>
              <a:t>ال</a:t>
            </a:r>
            <a:r>
              <a:rPr lang="en-US" dirty="0" err="1"/>
              <a:t>ترحيب</a:t>
            </a:r>
            <a:r>
              <a:rPr lang="en-US" dirty="0"/>
              <a:t> </a:t>
            </a:r>
            <a:r>
              <a:rPr lang="en-US" dirty="0" err="1"/>
              <a:t>ومقدمات</a:t>
            </a:r>
            <a:r>
              <a:rPr lang="en-US" dirty="0"/>
              <a:t> </a:t>
            </a:r>
            <a:r>
              <a:rPr lang="en-US" dirty="0" err="1"/>
              <a:t>و</a:t>
            </a:r>
            <a:r>
              <a:rPr lang="ar-SA" dirty="0"/>
              <a:t>ال</a:t>
            </a:r>
            <a:r>
              <a:rPr lang="en-US" dirty="0" err="1"/>
              <a:t>اختبار</a:t>
            </a:r>
            <a:r>
              <a:rPr lang="en-US" dirty="0"/>
              <a:t> </a:t>
            </a:r>
            <a:r>
              <a:rPr lang="ar-SA" dirty="0"/>
              <a:t>القبلي (٤٠ دقيقة)</a:t>
            </a:r>
            <a:endParaRPr lang="en-US" dirty="0"/>
          </a:p>
          <a:p>
            <a:pPr lvl="1" algn="r" rtl="1"/>
            <a:r>
              <a:rPr lang="en-US" dirty="0" err="1"/>
              <a:t>مقدمة</a:t>
            </a:r>
            <a:r>
              <a:rPr lang="en-US" dirty="0"/>
              <a:t> </a:t>
            </a:r>
            <a:r>
              <a:rPr lang="en-US" dirty="0" err="1"/>
              <a:t>وتعريفات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ar-SA" dirty="0"/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endParaRPr lang="ar-SA" dirty="0"/>
          </a:p>
          <a:p>
            <a:pPr lvl="1" algn="r" rtl="1"/>
            <a:r>
              <a:rPr lang="en-US" dirty="0" err="1"/>
              <a:t>أسباب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</a:t>
            </a:r>
            <a:r>
              <a:rPr lang="en-US" dirty="0" err="1"/>
              <a:t>الأسري</a:t>
            </a:r>
            <a:r>
              <a:rPr lang="en-US" dirty="0"/>
              <a:t> </a:t>
            </a:r>
            <a:r>
              <a:rPr lang="en-US" dirty="0" err="1"/>
              <a:t>وتأثيره</a:t>
            </a:r>
            <a:endParaRPr lang="en-US" dirty="0"/>
          </a:p>
          <a:p>
            <a:pPr lvl="1" algn="r" rtl="1"/>
            <a:r>
              <a:rPr lang="en-US" dirty="0" err="1"/>
              <a:t>فهم</a:t>
            </a:r>
            <a:r>
              <a:rPr lang="en-US" dirty="0"/>
              <a:t> </a:t>
            </a:r>
            <a:r>
              <a:rPr lang="en-US" dirty="0" err="1"/>
              <a:t>ال</a:t>
            </a:r>
            <a:r>
              <a:rPr lang="ar-SA" dirty="0"/>
              <a:t>أعراف</a:t>
            </a:r>
            <a:r>
              <a:rPr lang="en-US" dirty="0"/>
              <a:t> </a:t>
            </a:r>
            <a:r>
              <a:rPr lang="en-US" dirty="0" err="1"/>
              <a:t>والممارسات</a:t>
            </a:r>
            <a:r>
              <a:rPr lang="en-US" dirty="0"/>
              <a:t> </a:t>
            </a:r>
            <a:r>
              <a:rPr lang="en-US" dirty="0" err="1"/>
              <a:t>المتعلقة</a:t>
            </a:r>
            <a:r>
              <a:rPr lang="en-US" dirty="0"/>
              <a:t> </a:t>
            </a:r>
            <a:r>
              <a:rPr lang="ar-SA" dirty="0"/>
              <a:t>ب</a:t>
            </a:r>
            <a:r>
              <a:rPr lang="en-US" dirty="0" err="1"/>
              <a:t>الأطفال</a:t>
            </a:r>
            <a:r>
              <a:rPr lang="ar-SA" dirty="0"/>
              <a:t> </a:t>
            </a:r>
            <a:r>
              <a:rPr lang="en-US" dirty="0"/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endParaRPr lang="ar-SA" dirty="0"/>
          </a:p>
          <a:p>
            <a:pPr lvl="1" algn="r" rtl="1"/>
            <a:r>
              <a:rPr lang="en-US" dirty="0" err="1"/>
              <a:t>فهم</a:t>
            </a:r>
            <a:r>
              <a:rPr lang="en-US" dirty="0"/>
              <a:t> </a:t>
            </a:r>
            <a:r>
              <a:rPr lang="en-US" dirty="0" err="1"/>
              <a:t>السياسات</a:t>
            </a:r>
            <a:r>
              <a:rPr lang="en-US" dirty="0"/>
              <a:t> </a:t>
            </a:r>
            <a:r>
              <a:rPr lang="en-US" dirty="0" err="1"/>
              <a:t>والممارسات</a:t>
            </a:r>
            <a:r>
              <a:rPr lang="en-US" dirty="0"/>
              <a:t> </a:t>
            </a:r>
            <a:r>
              <a:rPr lang="en-US" dirty="0" err="1"/>
              <a:t>المتعلقة</a:t>
            </a:r>
            <a:r>
              <a:rPr lang="en-US" dirty="0"/>
              <a:t> </a:t>
            </a:r>
            <a:r>
              <a:rPr lang="en-US" dirty="0" err="1"/>
              <a:t>ب</a:t>
            </a:r>
            <a:r>
              <a:rPr lang="ar-SA" dirty="0"/>
              <a:t>ال</a:t>
            </a:r>
            <a:r>
              <a:rPr lang="en-US" dirty="0" err="1"/>
              <a:t>بر</a:t>
            </a:r>
            <a:r>
              <a:rPr lang="ar-SA" dirty="0" err="1"/>
              <a:t>ا</a:t>
            </a:r>
            <a:r>
              <a:rPr lang="en-US" dirty="0" err="1"/>
              <a:t>مج</a:t>
            </a:r>
            <a:r>
              <a:rPr lang="en-US" dirty="0"/>
              <a:t> </a:t>
            </a:r>
            <a:r>
              <a:rPr lang="en-US" dirty="0" err="1"/>
              <a:t>و</a:t>
            </a:r>
            <a:r>
              <a:rPr lang="ar-SA" dirty="0"/>
              <a:t>ال</a:t>
            </a:r>
            <a:r>
              <a:rPr lang="en-US" dirty="0" err="1"/>
              <a:t>تنسيق</a:t>
            </a:r>
            <a:r>
              <a:rPr lang="ar-SA" dirty="0"/>
              <a:t> الخاص</a:t>
            </a:r>
            <a:r>
              <a:rPr lang="en-US" dirty="0"/>
              <a:t> </a:t>
            </a:r>
            <a:r>
              <a:rPr lang="ar-SA" dirty="0"/>
              <a:t>ب</a:t>
            </a:r>
            <a:r>
              <a:rPr lang="en-US" dirty="0" err="1"/>
              <a:t>الأطفال</a:t>
            </a:r>
            <a:r>
              <a:rPr lang="ar-SA" dirty="0"/>
              <a:t> </a:t>
            </a:r>
            <a:r>
              <a:rPr lang="en-US" sz="1200" b="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en-US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200" b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endParaRPr lang="ar-SA" dirty="0"/>
          </a:p>
          <a:p>
            <a:pPr marL="560388" lvl="1" indent="-285750" algn="r" rtl="1"/>
            <a:r>
              <a:rPr lang="en-US" dirty="0" err="1"/>
              <a:t>م</a:t>
            </a:r>
            <a:r>
              <a:rPr lang="ar-SA" dirty="0"/>
              <a:t>راجعة</a:t>
            </a:r>
            <a:r>
              <a:rPr lang="en-US" dirty="0"/>
              <a:t> </a:t>
            </a:r>
            <a:r>
              <a:rPr lang="en-US" dirty="0" err="1"/>
              <a:t>الوحدة</a:t>
            </a:r>
            <a:r>
              <a:rPr lang="en-US" dirty="0"/>
              <a:t> </a:t>
            </a:r>
            <a:r>
              <a:rPr lang="en-US" dirty="0" err="1"/>
              <a:t>وإغلاقها</a:t>
            </a:r>
            <a:endParaRPr lang="en-US" dirty="0"/>
          </a:p>
          <a:p>
            <a:pPr algn="r" rtl="1"/>
            <a:r>
              <a:rPr lang="ar-SA" b="1" dirty="0"/>
              <a:t>ال</a:t>
            </a:r>
            <a:r>
              <a:rPr lang="en-US" b="1" dirty="0" err="1"/>
              <a:t>مدة</a:t>
            </a:r>
            <a:r>
              <a:rPr lang="en-US" b="1" dirty="0"/>
              <a:t>:</a:t>
            </a:r>
            <a:r>
              <a:rPr lang="ar-SA" b="1" dirty="0"/>
              <a:t> </a:t>
            </a:r>
            <a:r>
              <a:rPr lang="ar-SA" b="0" dirty="0" err="1"/>
              <a:t>ت</a:t>
            </a:r>
            <a:r>
              <a:rPr lang="en-US" b="0" dirty="0" err="1"/>
              <a:t>حدد</a:t>
            </a:r>
            <a:r>
              <a:rPr lang="en-US" b="0" dirty="0"/>
              <a:t> </a:t>
            </a:r>
            <a:r>
              <a:rPr lang="en-US" dirty="0" err="1"/>
              <a:t>لاحقًا</a:t>
            </a:r>
            <a:endParaRPr lang="en-US" dirty="0"/>
          </a:p>
          <a:p>
            <a:pPr algn="r" rtl="1"/>
            <a:r>
              <a:rPr lang="en-US" b="1" dirty="0" err="1"/>
              <a:t>المعايير</a:t>
            </a:r>
            <a:r>
              <a:rPr lang="en-US" b="1" dirty="0"/>
              <a:t> </a:t>
            </a:r>
            <a:r>
              <a:rPr lang="en-US" b="1" dirty="0" err="1"/>
              <a:t>الدنيا</a:t>
            </a:r>
            <a:r>
              <a:rPr lang="en-US" b="1" dirty="0"/>
              <a:t> </a:t>
            </a:r>
            <a:r>
              <a:rPr lang="en-US" b="1" dirty="0" err="1"/>
              <a:t>لحماية</a:t>
            </a:r>
            <a:r>
              <a:rPr lang="en-US" b="1" dirty="0"/>
              <a:t> </a:t>
            </a:r>
            <a:r>
              <a:rPr lang="en-US" b="1" dirty="0" err="1"/>
              <a:t>الطفل</a:t>
            </a:r>
            <a:r>
              <a:rPr lang="en-US" b="1" dirty="0"/>
              <a:t>:</a:t>
            </a:r>
          </a:p>
          <a:p>
            <a:pPr lvl="1" algn="r" rtl="1"/>
            <a:r>
              <a:rPr lang="en-US" dirty="0" err="1"/>
              <a:t>المعيار</a:t>
            </a:r>
            <a:r>
              <a:rPr lang="en-US" dirty="0"/>
              <a:t> </a:t>
            </a:r>
            <a:r>
              <a:rPr lang="ar-SA" dirty="0"/>
              <a:t>١٩</a:t>
            </a:r>
            <a:r>
              <a:rPr lang="en-US" dirty="0"/>
              <a:t>: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البديلة</a:t>
            </a:r>
            <a:endParaRPr lang="en-US" dirty="0"/>
          </a:p>
          <a:p>
            <a:pPr lvl="1" algn="r" rtl="1"/>
            <a:r>
              <a:rPr lang="en-US" dirty="0" err="1"/>
              <a:t>المعيار</a:t>
            </a:r>
            <a:r>
              <a:rPr lang="en-US" dirty="0"/>
              <a:t> </a:t>
            </a:r>
            <a:r>
              <a:rPr lang="ar-SA" dirty="0"/>
              <a:t>١٣</a:t>
            </a:r>
            <a:r>
              <a:rPr lang="en-US" dirty="0"/>
              <a:t>: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r>
              <a:rPr lang="en-US" dirty="0" err="1"/>
              <a:t>والمنفصلين</a:t>
            </a:r>
            <a:r>
              <a:rPr lang="en-US" dirty="0"/>
              <a:t> </a:t>
            </a:r>
            <a:endParaRPr lang="ar-SA" dirty="0"/>
          </a:p>
          <a:p>
            <a:pPr lvl="1" algn="r" rtl="1"/>
            <a:r>
              <a:rPr lang="en-US" dirty="0" err="1"/>
              <a:t>المعيار</a:t>
            </a:r>
            <a:r>
              <a:rPr lang="en-US" dirty="0"/>
              <a:t> </a:t>
            </a:r>
            <a:r>
              <a:rPr lang="ar-SA" dirty="0"/>
              <a:t>١٦</a:t>
            </a:r>
            <a:r>
              <a:rPr lang="en-US" dirty="0"/>
              <a:t>: </a:t>
            </a:r>
            <a:r>
              <a:rPr lang="en-US" dirty="0" err="1"/>
              <a:t>تقوية</a:t>
            </a:r>
            <a:r>
              <a:rPr lang="en-US" dirty="0"/>
              <a:t> </a:t>
            </a:r>
            <a:r>
              <a:rPr lang="en-US" dirty="0" err="1"/>
              <a:t>الأسرة</a:t>
            </a:r>
            <a:r>
              <a:rPr lang="en-US" dirty="0"/>
              <a:t> </a:t>
            </a:r>
            <a:r>
              <a:rPr lang="en-US" dirty="0" err="1"/>
              <a:t>وبيئات</a:t>
            </a:r>
            <a:r>
              <a:rPr lang="en-US" dirty="0"/>
              <a:t> </a:t>
            </a:r>
            <a:r>
              <a:rPr lang="en-US" dirty="0" err="1"/>
              <a:t>تقديم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المعيار</a:t>
            </a:r>
            <a:r>
              <a:rPr lang="en-US" dirty="0"/>
              <a:t> </a:t>
            </a:r>
            <a:r>
              <a:rPr lang="ar-SA" dirty="0"/>
              <a:t>١٨</a:t>
            </a:r>
            <a:r>
              <a:rPr lang="en-US" dirty="0"/>
              <a:t>: </a:t>
            </a:r>
            <a:r>
              <a:rPr lang="en-US" dirty="0" err="1"/>
              <a:t>إدارة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endParaRPr lang="en-US" dirty="0"/>
          </a:p>
          <a:p>
            <a:pPr marL="174625" marR="0" indent="-17462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8" name="Google Shape;725;p48:notes">
            <a:extLst>
              <a:ext uri="{FF2B5EF4-FFF2-40B4-BE49-F238E27FC236}">
                <a16:creationId xmlns:a16="http://schemas.microsoft.com/office/drawing/2014/main" id="{1F464BDE-B4D0-7CB0-D8A3-9916B58C01BA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3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406806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26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US" b="1" dirty="0"/>
          </a:p>
          <a:p>
            <a:pPr algn="r" rtl="1"/>
            <a:r>
              <a:rPr lang="en-US" i="1" dirty="0" err="1"/>
              <a:t>تظهر</a:t>
            </a:r>
            <a:r>
              <a:rPr lang="en-US" i="1" dirty="0"/>
              <a:t> </a:t>
            </a:r>
            <a:r>
              <a:rPr lang="en-US" i="1" dirty="0" err="1"/>
              <a:t>التجربة</a:t>
            </a:r>
            <a:r>
              <a:rPr lang="en-US" i="1" dirty="0"/>
              <a:t> </a:t>
            </a:r>
            <a:r>
              <a:rPr lang="ar-SA" i="1" dirty="0"/>
              <a:t>أنه 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حالات</a:t>
            </a:r>
            <a:r>
              <a:rPr lang="en-US" i="1" dirty="0"/>
              <a:t> </a:t>
            </a:r>
            <a:r>
              <a:rPr lang="en-US" i="1" dirty="0" err="1"/>
              <a:t>الطوارئ</a:t>
            </a:r>
            <a:endParaRPr lang="en-US" i="1" dirty="0"/>
          </a:p>
          <a:p>
            <a:pPr lvl="1" algn="r" rtl="1"/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يواجه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المنفصل</a:t>
            </a:r>
            <a:r>
              <a:rPr lang="ar-SA" i="1" dirty="0" err="1"/>
              <a:t>ي</a:t>
            </a:r>
            <a:r>
              <a:rPr lang="en-US" i="1" dirty="0" err="1"/>
              <a:t>ن</a:t>
            </a:r>
            <a:r>
              <a:rPr lang="en-US" i="1" dirty="0"/>
              <a:t> </a:t>
            </a:r>
            <a:r>
              <a:rPr lang="en-US" i="1" dirty="0" err="1"/>
              <a:t>عن</a:t>
            </a:r>
            <a:r>
              <a:rPr lang="en-US" i="1" dirty="0"/>
              <a:t> </a:t>
            </a:r>
            <a:r>
              <a:rPr lang="en-US" i="1" dirty="0" err="1"/>
              <a:t>عائلاتهم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مقدمي</a:t>
            </a:r>
            <a:r>
              <a:rPr lang="en-US" i="1" dirty="0"/>
              <a:t> </a:t>
            </a:r>
            <a:r>
              <a:rPr lang="en-US" i="1" dirty="0" err="1"/>
              <a:t>الرعاية</a:t>
            </a:r>
            <a:r>
              <a:rPr lang="en-US" i="1" dirty="0"/>
              <a:t> </a:t>
            </a:r>
            <a:r>
              <a:rPr lang="en-US" i="1" dirty="0" err="1"/>
              <a:t>السابقين</a:t>
            </a:r>
            <a:r>
              <a:rPr lang="en-US" i="1" dirty="0"/>
              <a:t> </a:t>
            </a:r>
            <a:r>
              <a:rPr lang="en-US" i="1" dirty="0" err="1"/>
              <a:t>مخاطر</a:t>
            </a:r>
            <a:r>
              <a:rPr lang="en-US" i="1" dirty="0"/>
              <a:t> </a:t>
            </a:r>
            <a:r>
              <a:rPr lang="en-US" i="1" dirty="0" err="1"/>
              <a:t>أكبر</a:t>
            </a:r>
            <a:r>
              <a:rPr lang="en-US" i="1" dirty="0"/>
              <a:t> </a:t>
            </a:r>
            <a:r>
              <a:rPr lang="en-US" i="1" dirty="0" err="1"/>
              <a:t>لتهديدات</a:t>
            </a:r>
            <a:r>
              <a:rPr lang="en-US" i="1" dirty="0"/>
              <a:t> </a:t>
            </a:r>
            <a:r>
              <a:rPr lang="en-US" i="1" dirty="0" err="1"/>
              <a:t>معينة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الآخرين</a:t>
            </a:r>
            <a:r>
              <a:rPr lang="en-US" i="1" dirty="0"/>
              <a:t>.</a:t>
            </a:r>
          </a:p>
          <a:p>
            <a:pPr lvl="1" algn="r" rtl="1"/>
            <a:r>
              <a:rPr lang="en-US" i="1" dirty="0" err="1"/>
              <a:t>يعتمد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الصغار</a:t>
            </a:r>
            <a:r>
              <a:rPr lang="en-US" i="1" dirty="0"/>
              <a:t> </a:t>
            </a:r>
            <a:r>
              <a:rPr lang="en-US" i="1" dirty="0" err="1"/>
              <a:t>جدًا</a:t>
            </a:r>
            <a:r>
              <a:rPr lang="en-US" i="1" dirty="0"/>
              <a:t> </a:t>
            </a:r>
            <a:r>
              <a:rPr lang="en-US" i="1" dirty="0" err="1"/>
              <a:t>وغيرهم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ذوي</a:t>
            </a:r>
            <a:r>
              <a:rPr lang="en-US" i="1" dirty="0"/>
              <a:t> </a:t>
            </a:r>
            <a:r>
              <a:rPr lang="en-US" i="1" dirty="0" err="1"/>
              <a:t>الاحتياجات</a:t>
            </a:r>
            <a:r>
              <a:rPr lang="en-US" i="1" dirty="0"/>
              <a:t> </a:t>
            </a:r>
            <a:r>
              <a:rPr lang="en-US" i="1" dirty="0" err="1"/>
              <a:t>الخاصة</a:t>
            </a:r>
            <a:r>
              <a:rPr lang="en-US" i="1" dirty="0"/>
              <a:t> </a:t>
            </a:r>
            <a:r>
              <a:rPr lang="en-US" i="1" dirty="0" err="1"/>
              <a:t>بشكل</a:t>
            </a:r>
            <a:r>
              <a:rPr lang="en-US" i="1" dirty="0"/>
              <a:t> </a:t>
            </a:r>
            <a:r>
              <a:rPr lang="en-US" i="1" dirty="0" err="1"/>
              <a:t>خاص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البالغين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الأكبر</a:t>
            </a:r>
            <a:r>
              <a:rPr lang="en-US" i="1" dirty="0"/>
              <a:t> </a:t>
            </a:r>
            <a:r>
              <a:rPr lang="en-US" i="1" dirty="0" err="1"/>
              <a:t>سنًا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أجل</a:t>
            </a:r>
            <a:r>
              <a:rPr lang="en-US" i="1" dirty="0"/>
              <a:t> </a:t>
            </a:r>
            <a:r>
              <a:rPr lang="en-US" i="1" dirty="0" err="1"/>
              <a:t>بقائهم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قيد</a:t>
            </a:r>
            <a:r>
              <a:rPr lang="en-US" i="1" dirty="0"/>
              <a:t> </a:t>
            </a:r>
            <a:r>
              <a:rPr lang="en-US" i="1" dirty="0" err="1"/>
              <a:t>الحياة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الرغم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يمكن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يكون</a:t>
            </a:r>
            <a:r>
              <a:rPr lang="en-US" i="1" dirty="0"/>
              <a:t> </a:t>
            </a:r>
            <a:r>
              <a:rPr lang="en-US" i="1" dirty="0" err="1"/>
              <a:t>له</a:t>
            </a:r>
            <a:r>
              <a:rPr lang="en-US" i="1" dirty="0"/>
              <a:t> </a:t>
            </a:r>
            <a:r>
              <a:rPr lang="en-US" i="1" dirty="0" err="1"/>
              <a:t>تأثير</a:t>
            </a:r>
            <a:r>
              <a:rPr lang="en-US" i="1" dirty="0"/>
              <a:t> </a:t>
            </a:r>
            <a:r>
              <a:rPr lang="en-US" i="1" dirty="0" err="1"/>
              <a:t>مدمر</a:t>
            </a:r>
            <a:r>
              <a:rPr lang="en-US" i="1" dirty="0"/>
              <a:t> </a:t>
            </a:r>
            <a:r>
              <a:rPr lang="en-US" i="1" dirty="0" err="1"/>
              <a:t>إلا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كل</a:t>
            </a:r>
            <a:r>
              <a:rPr lang="en-US" i="1" dirty="0"/>
              <a:t> </a:t>
            </a:r>
            <a:r>
              <a:rPr lang="en-US" i="1" dirty="0" err="1"/>
              <a:t>طفل</a:t>
            </a:r>
            <a:r>
              <a:rPr lang="en-US" i="1" dirty="0"/>
              <a:t> </a:t>
            </a:r>
            <a:r>
              <a:rPr lang="ar-SA" i="1" dirty="0"/>
              <a:t>له طبيعة خاصة</a:t>
            </a:r>
            <a:endParaRPr lang="en-US" i="1" dirty="0"/>
          </a:p>
          <a:p>
            <a:pPr lvl="1" algn="r" rtl="1"/>
            <a:r>
              <a:rPr lang="en-US" i="1" dirty="0" err="1"/>
              <a:t>حتى</a:t>
            </a:r>
            <a:r>
              <a:rPr lang="en-US" i="1" dirty="0"/>
              <a:t> </a:t>
            </a:r>
            <a:r>
              <a:rPr lang="en-US" i="1" dirty="0" err="1"/>
              <a:t>بين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المنفصل</a:t>
            </a:r>
            <a:r>
              <a:rPr lang="ar-SA" i="1" dirty="0" err="1"/>
              <a:t>ي</a:t>
            </a:r>
            <a:r>
              <a:rPr lang="en-US" i="1" dirty="0" err="1"/>
              <a:t>ن</a:t>
            </a:r>
            <a:r>
              <a:rPr lang="en-US" i="1" dirty="0"/>
              <a:t> </a:t>
            </a:r>
            <a:r>
              <a:rPr lang="ar-SA" i="1" dirty="0"/>
              <a:t>و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المصحوبين</a:t>
            </a:r>
            <a:r>
              <a:rPr lang="en-US" i="1" dirty="0"/>
              <a:t> </a:t>
            </a:r>
            <a:r>
              <a:rPr lang="en-US" i="1" dirty="0" err="1"/>
              <a:t>سيكون</a:t>
            </a:r>
            <a:r>
              <a:rPr lang="en-US" i="1" dirty="0"/>
              <a:t> </a:t>
            </a:r>
            <a:r>
              <a:rPr lang="en-US" i="1" dirty="0" err="1"/>
              <a:t>هناك</a:t>
            </a:r>
            <a:r>
              <a:rPr lang="en-US" i="1" dirty="0"/>
              <a:t> </a:t>
            </a:r>
            <a:r>
              <a:rPr lang="en-US" i="1" dirty="0" err="1"/>
              <a:t>مجموعة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عوامل</a:t>
            </a:r>
            <a:r>
              <a:rPr lang="en-US" i="1" dirty="0"/>
              <a:t> </a:t>
            </a:r>
            <a:r>
              <a:rPr lang="en-US" i="1" dirty="0" err="1"/>
              <a:t>الخطر</a:t>
            </a:r>
            <a:r>
              <a:rPr lang="en-US" i="1" dirty="0"/>
              <a:t> </a:t>
            </a:r>
            <a:r>
              <a:rPr lang="en-US" i="1" dirty="0" err="1"/>
              <a:t>والحماية</a:t>
            </a:r>
            <a:r>
              <a:rPr lang="en-US" i="1" dirty="0"/>
              <a:t> </a:t>
            </a:r>
            <a:r>
              <a:rPr lang="ar-SA" i="1" dirty="0"/>
              <a:t>(قم بمراجعة أساسيات إدارة الحالة لحماية الطفل)</a:t>
            </a:r>
            <a:endParaRPr lang="en-US" i="1" dirty="0"/>
          </a:p>
          <a:p>
            <a:pPr lvl="1" algn="r" rtl="1"/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المهم</a:t>
            </a:r>
            <a:r>
              <a:rPr lang="en-US" i="1" dirty="0"/>
              <a:t> </a:t>
            </a:r>
            <a:r>
              <a:rPr lang="en-US" i="1" dirty="0" err="1"/>
              <a:t>أيضًا</a:t>
            </a:r>
            <a:r>
              <a:rPr lang="en-US" i="1" dirty="0"/>
              <a:t> </a:t>
            </a:r>
            <a:r>
              <a:rPr lang="en-US" i="1" dirty="0" err="1"/>
              <a:t>مراعاة</a:t>
            </a:r>
            <a:r>
              <a:rPr lang="en-US" i="1" dirty="0"/>
              <a:t> </a:t>
            </a:r>
            <a:r>
              <a:rPr lang="en-US" i="1" dirty="0" err="1"/>
              <a:t>المخاطر</a:t>
            </a:r>
            <a:r>
              <a:rPr lang="en-US" i="1" dirty="0"/>
              <a:t> </a:t>
            </a:r>
            <a:r>
              <a:rPr lang="en-US" i="1" dirty="0" err="1"/>
              <a:t>المختلفة</a:t>
            </a:r>
            <a:r>
              <a:rPr lang="en-US" i="1" dirty="0"/>
              <a:t> </a:t>
            </a:r>
            <a:r>
              <a:rPr lang="en-US" i="1" dirty="0" err="1"/>
              <a:t>التي</a:t>
            </a:r>
            <a:r>
              <a:rPr lang="en-US" i="1" dirty="0"/>
              <a:t> </a:t>
            </a:r>
            <a:r>
              <a:rPr lang="en-US" i="1" dirty="0" err="1"/>
              <a:t>تواجه</a:t>
            </a:r>
            <a:r>
              <a:rPr lang="en-US" i="1" dirty="0"/>
              <a:t> </a:t>
            </a:r>
            <a:r>
              <a:rPr lang="en-US" i="1" dirty="0" err="1"/>
              <a:t>الفتيات</a:t>
            </a:r>
            <a:r>
              <a:rPr lang="en-US" i="1" dirty="0"/>
              <a:t> </a:t>
            </a:r>
            <a:r>
              <a:rPr lang="en-US" i="1" dirty="0" err="1"/>
              <a:t>والفتيان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يمكن</a:t>
            </a:r>
            <a:r>
              <a:rPr lang="en-US" i="1" dirty="0"/>
              <a:t> </a:t>
            </a:r>
            <a:r>
              <a:rPr lang="en-US" i="1" dirty="0" err="1"/>
              <a:t>لأخصائيي</a:t>
            </a:r>
            <a:r>
              <a:rPr lang="en-US" i="1" dirty="0"/>
              <a:t> </a:t>
            </a:r>
            <a:r>
              <a:rPr lang="en-US" i="1" dirty="0" err="1"/>
              <a:t>الحالة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يلعبوا</a:t>
            </a:r>
            <a:r>
              <a:rPr lang="en-US" i="1" dirty="0"/>
              <a:t> </a:t>
            </a:r>
            <a:r>
              <a:rPr lang="en-US" i="1" dirty="0" err="1"/>
              <a:t>دورًا</a:t>
            </a:r>
            <a:r>
              <a:rPr lang="en-US" i="1" dirty="0"/>
              <a:t> </a:t>
            </a:r>
            <a:r>
              <a:rPr lang="en-US" i="1" dirty="0" err="1"/>
              <a:t>حاسمًا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منع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الأسري</a:t>
            </a:r>
            <a:r>
              <a:rPr lang="en-US" i="1" dirty="0"/>
              <a:t> </a:t>
            </a:r>
            <a:r>
              <a:rPr lang="en-US" i="1" dirty="0" err="1"/>
              <a:t>ولا</a:t>
            </a:r>
            <a:r>
              <a:rPr lang="en-US" i="1" dirty="0"/>
              <a:t> </a:t>
            </a:r>
            <a:r>
              <a:rPr lang="en-US" i="1" dirty="0" err="1"/>
              <a:t>سيما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"</a:t>
            </a:r>
            <a:r>
              <a:rPr lang="en-US" i="1" dirty="0" err="1"/>
              <a:t>المتعمد</a:t>
            </a:r>
            <a:r>
              <a:rPr lang="en-US" i="1" dirty="0"/>
              <a:t>".</a:t>
            </a:r>
          </a:p>
          <a:p>
            <a:pPr lvl="1" algn="r" rtl="1"/>
            <a:r>
              <a:rPr lang="en-US" i="1" dirty="0" err="1"/>
              <a:t>عندما</a:t>
            </a:r>
            <a:r>
              <a:rPr lang="en-US" i="1" dirty="0"/>
              <a:t> </a:t>
            </a:r>
            <a:r>
              <a:rPr lang="en-US" i="1" dirty="0" err="1"/>
              <a:t>يحدد</a:t>
            </a:r>
            <a:r>
              <a:rPr lang="en-US" i="1" dirty="0"/>
              <a:t> </a:t>
            </a:r>
            <a:r>
              <a:rPr lang="en-US" i="1" dirty="0" err="1"/>
              <a:t>أخصائي</a:t>
            </a:r>
            <a:r>
              <a:rPr lang="ar-SA" i="1" dirty="0"/>
              <a:t>و</a:t>
            </a:r>
            <a:r>
              <a:rPr lang="en-US" i="1" dirty="0"/>
              <a:t> </a:t>
            </a:r>
            <a:r>
              <a:rPr lang="en-US" i="1" dirty="0" err="1"/>
              <a:t>الحالة</a:t>
            </a:r>
            <a:r>
              <a:rPr lang="en-US" i="1" dirty="0"/>
              <a:t> </a:t>
            </a:r>
            <a:r>
              <a:rPr lang="en-US" i="1" dirty="0" err="1"/>
              <a:t>العائلات</a:t>
            </a:r>
            <a:r>
              <a:rPr lang="en-US" i="1" dirty="0"/>
              <a:t> </a:t>
            </a:r>
            <a:r>
              <a:rPr lang="en-US" i="1" dirty="0" err="1"/>
              <a:t>والأطفال</a:t>
            </a:r>
            <a:r>
              <a:rPr lang="en-US" i="1" dirty="0"/>
              <a:t> </a:t>
            </a:r>
            <a:r>
              <a:rPr lang="en-US" i="1" dirty="0" err="1"/>
              <a:t>المعرضين</a:t>
            </a:r>
            <a:r>
              <a:rPr lang="en-US" i="1" dirty="0"/>
              <a:t> </a:t>
            </a:r>
            <a:r>
              <a:rPr lang="en-US" i="1" dirty="0" err="1"/>
              <a:t>لخطر</a:t>
            </a:r>
            <a:r>
              <a:rPr lang="en-US" i="1" dirty="0"/>
              <a:t> </a:t>
            </a:r>
            <a:r>
              <a:rPr lang="en-US" i="1" dirty="0" err="1"/>
              <a:t>التفكك</a:t>
            </a:r>
            <a:r>
              <a:rPr lang="en-US" i="1" dirty="0"/>
              <a:t> </a:t>
            </a:r>
            <a:r>
              <a:rPr lang="en-US" i="1" dirty="0" err="1"/>
              <a:t>والانفصال</a:t>
            </a:r>
            <a:r>
              <a:rPr lang="en-US" i="1" dirty="0"/>
              <a:t>  </a:t>
            </a:r>
            <a:r>
              <a:rPr lang="en-US" i="1" dirty="0" err="1"/>
              <a:t>الأسري</a:t>
            </a:r>
            <a:r>
              <a:rPr lang="en-US" i="1" dirty="0"/>
              <a:t> </a:t>
            </a:r>
            <a:r>
              <a:rPr lang="en-US" i="1" dirty="0" err="1"/>
              <a:t>بما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ذلك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الثانوي</a:t>
            </a:r>
            <a:r>
              <a:rPr lang="ar-SA" i="1" dirty="0"/>
              <a:t>، </a:t>
            </a:r>
            <a:r>
              <a:rPr lang="en-US" i="1" dirty="0" err="1"/>
              <a:t>يجب</a:t>
            </a:r>
            <a:r>
              <a:rPr lang="en-US" i="1" dirty="0"/>
              <a:t> </a:t>
            </a:r>
            <a:r>
              <a:rPr lang="en-US" i="1" dirty="0" err="1"/>
              <a:t>عليهم</a:t>
            </a:r>
            <a:r>
              <a:rPr lang="en-US" i="1" dirty="0"/>
              <a:t> </a:t>
            </a:r>
            <a:r>
              <a:rPr lang="en-US" i="1" dirty="0" err="1"/>
              <a:t>اتخاذ</a:t>
            </a:r>
            <a:r>
              <a:rPr lang="en-US" i="1" dirty="0"/>
              <a:t> </a:t>
            </a:r>
            <a:r>
              <a:rPr lang="en-US" i="1" dirty="0" err="1"/>
              <a:t>تدابير</a:t>
            </a:r>
            <a:r>
              <a:rPr lang="en-US" i="1" dirty="0"/>
              <a:t> </a:t>
            </a:r>
            <a:r>
              <a:rPr lang="en-US" i="1" dirty="0" err="1"/>
              <a:t>وتخطيط</a:t>
            </a:r>
            <a:r>
              <a:rPr lang="en-US" i="1" dirty="0"/>
              <a:t> </a:t>
            </a:r>
            <a:r>
              <a:rPr lang="en-US" i="1" dirty="0" err="1"/>
              <a:t>تدخلات</a:t>
            </a:r>
            <a:r>
              <a:rPr lang="en-US" i="1" dirty="0"/>
              <a:t> </a:t>
            </a:r>
            <a:r>
              <a:rPr lang="en-US" i="1" dirty="0" err="1"/>
              <a:t>محددة</a:t>
            </a:r>
            <a:r>
              <a:rPr lang="en-US" i="1" dirty="0"/>
              <a:t> </a:t>
            </a:r>
            <a:r>
              <a:rPr lang="en-US" i="1" dirty="0" err="1"/>
              <a:t>لمنع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الأسري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جميع</a:t>
            </a:r>
            <a:r>
              <a:rPr lang="en-US" i="1" dirty="0"/>
              <a:t> </a:t>
            </a:r>
            <a:r>
              <a:rPr lang="en-US" i="1" dirty="0" err="1"/>
              <a:t>مراحل</a:t>
            </a:r>
            <a:r>
              <a:rPr lang="en-US" i="1" dirty="0"/>
              <a:t> </a:t>
            </a:r>
            <a:r>
              <a:rPr lang="en-US" i="1" dirty="0" err="1"/>
              <a:t>دورة</a:t>
            </a:r>
            <a:r>
              <a:rPr lang="en-US" i="1" dirty="0"/>
              <a:t> </a:t>
            </a:r>
            <a:r>
              <a:rPr lang="en-US" i="1" dirty="0" err="1"/>
              <a:t>إدارة</a:t>
            </a:r>
            <a:r>
              <a:rPr lang="en-US" i="1" dirty="0"/>
              <a:t> </a:t>
            </a:r>
            <a:r>
              <a:rPr lang="en-US" i="1" dirty="0" err="1"/>
              <a:t>الحالة</a:t>
            </a:r>
            <a:r>
              <a:rPr lang="en-US" i="1" dirty="0"/>
              <a:t>.</a:t>
            </a:r>
          </a:p>
          <a:p>
            <a:pPr marL="174625" marR="0" lvl="0" indent="-174625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 err="1"/>
              <a:t>يمكن</a:t>
            </a:r>
            <a:r>
              <a:rPr lang="en-US" b="0" dirty="0"/>
              <a:t> </a:t>
            </a:r>
            <a:r>
              <a:rPr lang="en-US" b="0" dirty="0" err="1"/>
              <a:t>للمشاركين</a:t>
            </a:r>
            <a:r>
              <a:rPr lang="en-US" b="0" dirty="0"/>
              <a:t> </a:t>
            </a:r>
            <a:r>
              <a:rPr lang="en-US" b="0" dirty="0" err="1"/>
              <a:t>تدوين</a:t>
            </a:r>
            <a:r>
              <a:rPr lang="en-US" b="0" dirty="0"/>
              <a:t> </a:t>
            </a:r>
            <a:r>
              <a:rPr lang="en-US" b="0" dirty="0" err="1"/>
              <a:t>الملاحظات</a:t>
            </a:r>
            <a:r>
              <a:rPr lang="ar-SA" b="0" dirty="0"/>
              <a:t> في </a:t>
            </a:r>
            <a:r>
              <a:rPr lang="ar-SA" b="1" dirty="0"/>
              <a:t>دليل</a:t>
            </a:r>
            <a:r>
              <a:rPr lang="en-US" b="1" dirty="0"/>
              <a:t> </a:t>
            </a:r>
            <a:r>
              <a:rPr lang="en-US" b="1" dirty="0" err="1"/>
              <a:t>التدريب</a:t>
            </a:r>
            <a:r>
              <a:rPr lang="en-US" b="1" dirty="0"/>
              <a:t> </a:t>
            </a:r>
            <a:r>
              <a:rPr lang="ar-SA" b="1" dirty="0"/>
              <a:t>ال</a:t>
            </a:r>
            <a:r>
              <a:rPr lang="en-US" b="1" dirty="0" err="1"/>
              <a:t>صفحة</a:t>
            </a:r>
            <a:r>
              <a:rPr lang="en-US" b="1" dirty="0"/>
              <a:t> </a:t>
            </a:r>
            <a:r>
              <a:rPr lang="ar-SA" b="1" dirty="0"/>
              <a:t>١١: </a:t>
            </a:r>
            <a:r>
              <a:rPr lang="ar-SA" b="1" dirty="0" err="1"/>
              <a:t>ت</a:t>
            </a:r>
            <a:r>
              <a:rPr lang="en-US" b="1" dirty="0" err="1"/>
              <a:t>أثير</a:t>
            </a:r>
            <a:r>
              <a:rPr lang="en-US" b="1" dirty="0"/>
              <a:t> </a:t>
            </a:r>
            <a:r>
              <a:rPr lang="en-US" b="1" dirty="0" err="1"/>
              <a:t>ومخاطر</a:t>
            </a:r>
            <a:r>
              <a:rPr lang="en-US" b="1" dirty="0"/>
              <a:t> </a:t>
            </a:r>
            <a:r>
              <a:rPr lang="en-US" b="1" dirty="0" err="1"/>
              <a:t>الانفصال</a:t>
            </a:r>
            <a:endParaRPr lang="en-US" b="1" dirty="0"/>
          </a:p>
          <a:p>
            <a:pPr marL="174625" marR="0" lvl="0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1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2CF947A0-F377-CD78-DB58-2BF9387DD9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A38F2E6E-2A4A-F134-69CA-2E8971F504D3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30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4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مناقشة</a:t>
            </a:r>
            <a:r>
              <a:rPr lang="en-US" b="1" dirty="0"/>
              <a:t> </a:t>
            </a:r>
            <a:r>
              <a:rPr lang="en-US" b="1" dirty="0" err="1"/>
              <a:t>عامة</a:t>
            </a:r>
            <a:endParaRPr lang="en-US" b="1" dirty="0"/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يمكنك</a:t>
            </a:r>
            <a:r>
              <a:rPr lang="en-US" i="1" dirty="0"/>
              <a:t> </a:t>
            </a:r>
            <a:r>
              <a:rPr lang="en-US" i="1" dirty="0" err="1"/>
              <a:t>إعطاء</a:t>
            </a:r>
            <a:r>
              <a:rPr lang="en-US" i="1" dirty="0"/>
              <a:t> </a:t>
            </a:r>
            <a:r>
              <a:rPr lang="en-US" i="1" dirty="0" err="1"/>
              <a:t>مثال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شرح</a:t>
            </a:r>
            <a:r>
              <a:rPr lang="en-US" i="1" dirty="0"/>
              <a:t> </a:t>
            </a:r>
            <a:r>
              <a:rPr lang="en-US" i="1" dirty="0" err="1"/>
              <a:t>ما</a:t>
            </a:r>
            <a:r>
              <a:rPr lang="en-US" i="1" dirty="0"/>
              <a:t> </a:t>
            </a:r>
            <a:r>
              <a:rPr lang="en-US" b="0" i="1" dirty="0" err="1"/>
              <a:t>هو</a:t>
            </a:r>
            <a:r>
              <a:rPr lang="en-US" b="0" i="1" dirty="0"/>
              <a:t> </a:t>
            </a:r>
            <a:r>
              <a:rPr lang="en-US" b="0" i="1" dirty="0" err="1"/>
              <a:t>المقصود</a:t>
            </a:r>
            <a:r>
              <a:rPr lang="en-US" b="0" i="1" dirty="0"/>
              <a:t> </a:t>
            </a:r>
            <a:r>
              <a:rPr lang="en-US" sz="12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بال</a:t>
            </a:r>
            <a:r>
              <a:rPr lang="ar-SA" sz="12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ان</a:t>
            </a:r>
            <a:r>
              <a:rPr lang="ar-SA" sz="1200" b="0" dirty="0">
                <a:latin typeface="Calibri" panose="020F0502020204030204" pitchFamily="34" charset="0"/>
                <a:cs typeface="Calibri" panose="020F0502020204030204" pitchFamily="34" charset="0"/>
              </a:rPr>
              <a:t>ف</a:t>
            </a:r>
            <a:r>
              <a:rPr lang="en-US" sz="12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ص</a:t>
            </a:r>
            <a:r>
              <a:rPr lang="ar-SA" sz="12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</a:t>
            </a:r>
            <a:r>
              <a:rPr lang="en-US" sz="12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</a:t>
            </a:r>
            <a:r>
              <a:rPr lang="en-US" sz="12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2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الثانوي</a:t>
            </a:r>
            <a:r>
              <a:rPr lang="en-US" b="0" i="1" dirty="0"/>
              <a:t>؟</a:t>
            </a:r>
          </a:p>
          <a:p>
            <a:pPr algn="r" rtl="1"/>
            <a:r>
              <a:rPr lang="en-US" i="1" dirty="0" err="1"/>
              <a:t>يشير</a:t>
            </a:r>
            <a:r>
              <a:rPr lang="en-US" i="1" dirty="0"/>
              <a:t> </a:t>
            </a:r>
            <a:r>
              <a:rPr lang="ar-SA" i="1" dirty="0"/>
              <a:t>ال</a:t>
            </a:r>
            <a:r>
              <a:rPr lang="ar-SA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ان</a:t>
            </a:r>
            <a:r>
              <a:rPr lang="ar-SA" sz="1200" b="0" i="1" dirty="0">
                <a:latin typeface="Calibri" panose="020F0502020204030204" pitchFamily="34" charset="0"/>
                <a:cs typeface="Calibri" panose="020F0502020204030204" pitchFamily="34" charset="0"/>
              </a:rPr>
              <a:t>ف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ص</a:t>
            </a:r>
            <a:r>
              <a:rPr lang="ar-SA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</a:t>
            </a:r>
            <a:r>
              <a:rPr lang="en-US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الثانوي</a:t>
            </a:r>
            <a:r>
              <a:rPr lang="ar-SA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i="1" dirty="0" err="1"/>
              <a:t>إلى</a:t>
            </a:r>
            <a:r>
              <a:rPr lang="en-US" i="1" dirty="0"/>
              <a:t> </a:t>
            </a:r>
            <a:r>
              <a:rPr lang="en-US" i="1" dirty="0" err="1"/>
              <a:t>فصل</a:t>
            </a:r>
            <a:r>
              <a:rPr lang="en-US" i="1" dirty="0"/>
              <a:t> </a:t>
            </a:r>
            <a:r>
              <a:rPr lang="en-US" i="1" dirty="0" err="1"/>
              <a:t>ثانٍ</a:t>
            </a:r>
            <a:r>
              <a:rPr lang="en-US" i="1" dirty="0"/>
              <a:t> </a:t>
            </a:r>
            <a:r>
              <a:rPr lang="ar-SA" i="1" dirty="0"/>
              <a:t>ل</a:t>
            </a:r>
            <a:r>
              <a:rPr lang="en-US" i="1" dirty="0" err="1"/>
              <a:t>لأطفال</a:t>
            </a:r>
            <a:r>
              <a:rPr lang="ar-SA" i="1" dirty="0"/>
              <a:t> المنفصلين و</a:t>
            </a:r>
            <a:r>
              <a:rPr lang="en-US" i="1" dirty="0"/>
              <a:t>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المصحوبين</a:t>
            </a:r>
            <a:r>
              <a:rPr lang="en-US" i="1" dirty="0"/>
              <a:t> </a:t>
            </a:r>
            <a:r>
              <a:rPr lang="en-US" i="1" dirty="0" err="1"/>
              <a:t>بعد</a:t>
            </a:r>
            <a:r>
              <a:rPr lang="en-US" i="1" dirty="0"/>
              <a:t> </a:t>
            </a:r>
            <a:r>
              <a:rPr lang="en-US" i="1" dirty="0" err="1"/>
              <a:t>وضعه</a:t>
            </a:r>
            <a:r>
              <a:rPr lang="ar-SA" i="1" dirty="0" err="1"/>
              <a:t>م</a:t>
            </a:r>
            <a:r>
              <a:rPr lang="en-US" i="1" dirty="0"/>
              <a:t> </a:t>
            </a:r>
            <a:r>
              <a:rPr lang="ar-SA" i="1" dirty="0"/>
              <a:t>ضمن</a:t>
            </a:r>
            <a:r>
              <a:rPr lang="en-US" i="1" dirty="0"/>
              <a:t> </a:t>
            </a:r>
            <a:r>
              <a:rPr lang="en-US" i="1" dirty="0" err="1"/>
              <a:t>ترتيب</a:t>
            </a:r>
            <a:r>
              <a:rPr lang="ar-SA" i="1" dirty="0"/>
              <a:t>ات</a:t>
            </a:r>
            <a:r>
              <a:rPr lang="en-US" i="1" dirty="0"/>
              <a:t> </a:t>
            </a:r>
            <a:r>
              <a:rPr lang="ar-SA" i="1" dirty="0"/>
              <a:t>ال</a:t>
            </a:r>
            <a:r>
              <a:rPr lang="en-US" i="1" dirty="0" err="1"/>
              <a:t>رعاية</a:t>
            </a:r>
            <a:r>
              <a:rPr lang="ar-SA" i="1" dirty="0"/>
              <a:t>،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سبيل</a:t>
            </a:r>
            <a:r>
              <a:rPr lang="en-US" i="1" dirty="0"/>
              <a:t> </a:t>
            </a:r>
            <a:r>
              <a:rPr lang="en-US" i="1" dirty="0" err="1"/>
              <a:t>المثال</a:t>
            </a:r>
            <a:r>
              <a:rPr lang="ar-SA" i="1" dirty="0"/>
              <a:t> </a:t>
            </a:r>
            <a:r>
              <a:rPr lang="en-US" i="1" dirty="0" err="1"/>
              <a:t>انهيار</a:t>
            </a:r>
            <a:r>
              <a:rPr lang="en-US" i="1" dirty="0"/>
              <a:t> </a:t>
            </a:r>
            <a:r>
              <a:rPr lang="en-US" i="1" dirty="0" err="1"/>
              <a:t>ترتيب</a:t>
            </a:r>
            <a:r>
              <a:rPr lang="en-US" i="1" dirty="0"/>
              <a:t> </a:t>
            </a:r>
            <a:r>
              <a:rPr lang="en-US" i="1" dirty="0" err="1"/>
              <a:t>الرعاية</a:t>
            </a:r>
            <a:r>
              <a:rPr lang="en-US" i="1" dirty="0"/>
              <a:t> </a:t>
            </a:r>
            <a:r>
              <a:rPr lang="en-US" i="1" dirty="0" err="1"/>
              <a:t>بسبب</a:t>
            </a:r>
            <a:r>
              <a:rPr lang="en-US" i="1" dirty="0"/>
              <a:t> </a:t>
            </a:r>
            <a:r>
              <a:rPr lang="en-US" i="1" dirty="0" err="1"/>
              <a:t>الصعوبات</a:t>
            </a:r>
            <a:r>
              <a:rPr lang="en-US" i="1" dirty="0"/>
              <a:t> </a:t>
            </a:r>
            <a:r>
              <a:rPr lang="en-US" i="1" dirty="0" err="1"/>
              <a:t>الاقتصادية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المحتمل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يكون</a:t>
            </a:r>
            <a:r>
              <a:rPr lang="en-US" i="1" dirty="0"/>
              <a:t> </a:t>
            </a:r>
            <a:r>
              <a:rPr lang="en-US" i="1" dirty="0" err="1"/>
              <a:t>ال</a:t>
            </a:r>
            <a:r>
              <a:rPr lang="ar-SA" i="1" dirty="0"/>
              <a:t>انفصال</a:t>
            </a:r>
            <a:r>
              <a:rPr lang="en-US" i="1" dirty="0"/>
              <a:t> </a:t>
            </a:r>
            <a:r>
              <a:rPr lang="en-US" i="1" dirty="0" err="1"/>
              <a:t>الثانوي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المزيد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الانهيار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ترتيبات</a:t>
            </a:r>
            <a:r>
              <a:rPr lang="en-US" i="1" dirty="0"/>
              <a:t> </a:t>
            </a:r>
            <a:r>
              <a:rPr lang="en-US" i="1" dirty="0" err="1"/>
              <a:t>الرعاية</a:t>
            </a:r>
            <a:r>
              <a:rPr lang="en-US" i="1" dirty="0"/>
              <a:t> </a:t>
            </a:r>
            <a:r>
              <a:rPr lang="en-US" i="1" dirty="0" err="1"/>
              <a:t>مدمرًا</a:t>
            </a:r>
            <a:r>
              <a:rPr lang="en-US" i="1" dirty="0"/>
              <a:t> </a:t>
            </a:r>
            <a:r>
              <a:rPr lang="en-US" i="1" dirty="0" err="1"/>
              <a:t>لكل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en-US" i="1" dirty="0"/>
              <a:t> </a:t>
            </a:r>
            <a:r>
              <a:rPr lang="en-US" i="1" dirty="0" err="1"/>
              <a:t>ومقدمي</a:t>
            </a:r>
            <a:r>
              <a:rPr lang="en-US" i="1" dirty="0"/>
              <a:t> </a:t>
            </a:r>
            <a:r>
              <a:rPr lang="en-US" i="1" dirty="0" err="1"/>
              <a:t>الرعاية</a:t>
            </a:r>
            <a:r>
              <a:rPr lang="en-US" i="1" dirty="0"/>
              <a:t> </a:t>
            </a:r>
            <a:r>
              <a:rPr lang="en-US" i="1" dirty="0" err="1"/>
              <a:t>ويمكن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يجعل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en-US" i="1" dirty="0"/>
              <a:t> /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أكثر</a:t>
            </a:r>
            <a:r>
              <a:rPr lang="en-US" i="1" dirty="0"/>
              <a:t> </a:t>
            </a:r>
            <a:r>
              <a:rPr lang="en-US" i="1" dirty="0" err="1"/>
              <a:t>ضعفًا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ذي</a:t>
            </a:r>
            <a:r>
              <a:rPr lang="en-US" i="1" dirty="0"/>
              <a:t> </a:t>
            </a:r>
            <a:r>
              <a:rPr lang="en-US" i="1" dirty="0" err="1"/>
              <a:t>قبل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يمكن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يحدث</a:t>
            </a:r>
            <a:r>
              <a:rPr lang="en-US" i="1" dirty="0"/>
              <a:t> </a:t>
            </a:r>
            <a:r>
              <a:rPr lang="en-US" i="1" dirty="0" err="1"/>
              <a:t>هذا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كل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الحالات</a:t>
            </a:r>
            <a:r>
              <a:rPr lang="en-US" i="1" dirty="0"/>
              <a:t> </a:t>
            </a:r>
            <a:r>
              <a:rPr lang="en-US" i="1" dirty="0" err="1"/>
              <a:t>الإنسانية</a:t>
            </a:r>
            <a:r>
              <a:rPr lang="en-US" i="1" dirty="0"/>
              <a:t> </a:t>
            </a:r>
            <a:r>
              <a:rPr lang="en-US" i="1" dirty="0" err="1"/>
              <a:t>والحالات</a:t>
            </a:r>
            <a:r>
              <a:rPr lang="en-US" i="1" dirty="0"/>
              <a:t>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الطارئة</a:t>
            </a:r>
            <a:r>
              <a:rPr lang="en-US" i="1" dirty="0"/>
              <a:t> </a:t>
            </a:r>
            <a:r>
              <a:rPr lang="en-US" i="1" dirty="0" err="1"/>
              <a:t>الموجودة</a:t>
            </a:r>
            <a:r>
              <a:rPr lang="en-US" i="1" dirty="0"/>
              <a:t> </a:t>
            </a:r>
            <a:r>
              <a:rPr lang="en-US" i="1" dirty="0" err="1"/>
              <a:t>مسبقًا</a:t>
            </a:r>
            <a:r>
              <a:rPr lang="en-US" i="1" dirty="0"/>
              <a:t>.</a:t>
            </a:r>
          </a:p>
          <a:p>
            <a:pPr lvl="1" algn="r" rtl="1"/>
            <a:r>
              <a:rPr lang="en-US" i="1" dirty="0" err="1"/>
              <a:t>ومع</a:t>
            </a:r>
            <a:r>
              <a:rPr lang="en-US" i="1" dirty="0"/>
              <a:t> </a:t>
            </a:r>
            <a:r>
              <a:rPr lang="en-US" i="1" dirty="0" err="1"/>
              <a:t>ذلك</a:t>
            </a:r>
            <a:r>
              <a:rPr lang="ar-SA" i="1" dirty="0"/>
              <a:t>، </a:t>
            </a:r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يتفاقم</a:t>
            </a:r>
            <a:r>
              <a:rPr lang="en-US" i="1" dirty="0"/>
              <a:t> </a:t>
            </a:r>
            <a:r>
              <a:rPr lang="en-US" i="1" dirty="0" err="1"/>
              <a:t>خطر</a:t>
            </a:r>
            <a:r>
              <a:rPr lang="en-US" i="1" dirty="0"/>
              <a:t> </a:t>
            </a:r>
            <a:r>
              <a:rPr lang="en-US" i="1" dirty="0" err="1"/>
              <a:t>حدوثه</a:t>
            </a:r>
            <a:r>
              <a:rPr lang="en-US" i="1" dirty="0"/>
              <a:t> </a:t>
            </a:r>
            <a:r>
              <a:rPr lang="en-US" i="1" dirty="0" err="1"/>
              <a:t>خلال</a:t>
            </a:r>
            <a:r>
              <a:rPr lang="en-US" i="1" dirty="0"/>
              <a:t> </a:t>
            </a:r>
            <a:r>
              <a:rPr lang="en-US" i="1" dirty="0" err="1"/>
              <a:t>الأزمات</a:t>
            </a:r>
            <a:r>
              <a:rPr lang="en-US" i="1" dirty="0"/>
              <a:t> </a:t>
            </a:r>
            <a:r>
              <a:rPr lang="en-US" i="1" dirty="0" err="1"/>
              <a:t>الإنسانية</a:t>
            </a:r>
            <a:r>
              <a:rPr lang="en-US" i="1" dirty="0"/>
              <a:t>.</a:t>
            </a:r>
          </a:p>
          <a:p>
            <a:pPr lvl="1" algn="r" rtl="1"/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سبيل</a:t>
            </a:r>
            <a:r>
              <a:rPr lang="en-US" i="1" dirty="0"/>
              <a:t> </a:t>
            </a:r>
            <a:r>
              <a:rPr lang="en-US" i="1" dirty="0" err="1"/>
              <a:t>المثال</a:t>
            </a:r>
            <a:r>
              <a:rPr lang="ar-SA" i="1" dirty="0"/>
              <a:t>، </a:t>
            </a:r>
            <a:r>
              <a:rPr lang="en-US" i="1" dirty="0" err="1"/>
              <a:t>لأن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ت</a:t>
            </a:r>
            <a:r>
              <a:rPr lang="ar-SA" i="1" dirty="0"/>
              <a:t>عاني</a:t>
            </a:r>
            <a:r>
              <a:rPr lang="en-US" i="1" dirty="0"/>
              <a:t> </a:t>
            </a:r>
            <a:r>
              <a:rPr lang="en-US" i="1" dirty="0" err="1"/>
              <a:t>أكثر</a:t>
            </a:r>
            <a:r>
              <a:rPr lang="en-US" i="1" dirty="0"/>
              <a:t> </a:t>
            </a:r>
            <a:r>
              <a:rPr lang="en-US" i="1" dirty="0" err="1"/>
              <a:t>للتعامل</a:t>
            </a:r>
            <a:r>
              <a:rPr lang="en-US" i="1" dirty="0"/>
              <a:t> </a:t>
            </a:r>
            <a:r>
              <a:rPr lang="en-US" i="1" dirty="0" err="1"/>
              <a:t>مع</a:t>
            </a:r>
            <a:r>
              <a:rPr lang="en-US" i="1" dirty="0"/>
              <a:t> </a:t>
            </a:r>
            <a:r>
              <a:rPr lang="en-US" i="1" dirty="0" err="1"/>
              <a:t>رعاية</a:t>
            </a:r>
            <a:r>
              <a:rPr lang="en-US" i="1" dirty="0"/>
              <a:t> </a:t>
            </a:r>
            <a:r>
              <a:rPr lang="en-US" i="1" dirty="0" err="1"/>
              <a:t>طفل</a:t>
            </a:r>
            <a:r>
              <a:rPr lang="en-US" i="1" dirty="0"/>
              <a:t> </a:t>
            </a:r>
            <a:r>
              <a:rPr lang="en-US" i="1" dirty="0" err="1"/>
              <a:t>إضافي</a:t>
            </a:r>
            <a:r>
              <a:rPr lang="en-US" i="1" dirty="0"/>
              <a:t> </a:t>
            </a:r>
            <a:r>
              <a:rPr lang="en-US" i="1" dirty="0" err="1"/>
              <a:t>أثناء</a:t>
            </a:r>
            <a:r>
              <a:rPr lang="en-US" i="1" dirty="0"/>
              <a:t> </a:t>
            </a:r>
            <a:r>
              <a:rPr lang="en-US" i="1" dirty="0" err="1"/>
              <a:t>حالة</a:t>
            </a:r>
            <a:r>
              <a:rPr lang="en-US" i="1" dirty="0"/>
              <a:t> </a:t>
            </a:r>
            <a:r>
              <a:rPr lang="en-US" i="1" dirty="0" err="1"/>
              <a:t>الطوارئ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الوحدة</a:t>
            </a:r>
            <a:r>
              <a:rPr lang="en-US" i="1" dirty="0"/>
              <a:t> </a:t>
            </a:r>
            <a:r>
              <a:rPr lang="ar-SA" i="1" dirty="0"/>
              <a:t>٢، </a:t>
            </a:r>
            <a:r>
              <a:rPr lang="en-US" i="1" dirty="0" err="1"/>
              <a:t>سننظر</a:t>
            </a:r>
            <a:r>
              <a:rPr lang="en-US" i="1" dirty="0"/>
              <a:t> </a:t>
            </a:r>
            <a:r>
              <a:rPr lang="en-US" i="1" dirty="0" err="1"/>
              <a:t>بمزيد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التفصيل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الخطوات</a:t>
            </a:r>
            <a:r>
              <a:rPr lang="en-US" i="1" dirty="0"/>
              <a:t> </a:t>
            </a:r>
            <a:r>
              <a:rPr lang="en-US" i="1" dirty="0" err="1"/>
              <a:t>التي</a:t>
            </a:r>
            <a:r>
              <a:rPr lang="en-US" i="1" dirty="0"/>
              <a:t> </a:t>
            </a:r>
            <a:r>
              <a:rPr lang="en-US" i="1" dirty="0" err="1"/>
              <a:t>يمكن</a:t>
            </a:r>
            <a:r>
              <a:rPr lang="en-US" i="1" dirty="0"/>
              <a:t> </a:t>
            </a:r>
            <a:r>
              <a:rPr lang="en-US" i="1" dirty="0" err="1"/>
              <a:t>لأخصائيي</a:t>
            </a:r>
            <a:r>
              <a:rPr lang="en-US" i="1" dirty="0"/>
              <a:t> </a:t>
            </a:r>
            <a:r>
              <a:rPr lang="en-US" i="1" dirty="0" err="1"/>
              <a:t>الحالة</a:t>
            </a:r>
            <a:r>
              <a:rPr lang="en-US" i="1" dirty="0"/>
              <a:t> </a:t>
            </a:r>
            <a:r>
              <a:rPr lang="en-US" i="1" dirty="0" err="1"/>
              <a:t>اتخاذها</a:t>
            </a:r>
            <a:r>
              <a:rPr lang="en-US" i="1" dirty="0"/>
              <a:t> </a:t>
            </a:r>
            <a:r>
              <a:rPr lang="en-US" i="1" dirty="0" err="1"/>
              <a:t>لمنع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الأسري</a:t>
            </a:r>
            <a:r>
              <a:rPr lang="en-US" i="1" dirty="0"/>
              <a:t> </a:t>
            </a:r>
            <a:r>
              <a:rPr lang="en-US" i="1" dirty="0" err="1"/>
              <a:t>بما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ذلك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الثانوي</a:t>
            </a:r>
            <a:r>
              <a:rPr lang="en-US" i="1" dirty="0"/>
              <a:t>.</a:t>
            </a: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4F764D47-44DA-8B65-F5CF-CF1B483329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18FE4F5B-2B1B-E478-6AC1-7387F35AFB16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31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9375A4F1-0725-5E70-22A7-0ECE7533C2D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32</a:t>
            </a:fld>
            <a:endParaRPr lang="en-US" sz="1200" dirty="0">
              <a:latin typeface="+mn-lt"/>
            </a:endParaRPr>
          </a:p>
        </p:txBody>
      </p:sp>
      <p:sp>
        <p:nvSpPr>
          <p:cNvPr id="5" name="Slide Image Placeholder 4">
            <a:extLst>
              <a:ext uri="{FF2B5EF4-FFF2-40B4-BE49-F238E27FC236}">
                <a16:creationId xmlns:a16="http://schemas.microsoft.com/office/drawing/2014/main" id="{18093EA3-4DD9-30F4-A6C4-D8151F4CBB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6" name="Notes Placeholder 5">
            <a:extLst>
              <a:ext uri="{FF2B5EF4-FFF2-40B4-BE49-F238E27FC236}">
                <a16:creationId xmlns:a16="http://schemas.microsoft.com/office/drawing/2014/main" id="{F2876BFB-8CDB-BF97-5B80-23EECB229C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عمل</a:t>
            </a:r>
            <a:r>
              <a:rPr lang="ar-SA" b="1" dirty="0"/>
              <a:t> </a:t>
            </a:r>
            <a:r>
              <a:rPr lang="ar-SA" b="1" dirty="0" err="1"/>
              <a:t>محموعات</a:t>
            </a:r>
            <a:r>
              <a:rPr lang="ar-SA" b="1" dirty="0"/>
              <a:t> </a:t>
            </a:r>
            <a:endParaRPr lang="en-US" b="1" dirty="0"/>
          </a:p>
          <a:p>
            <a:pPr algn="r" rtl="1"/>
            <a:r>
              <a:rPr lang="en-US" i="1" dirty="0" err="1"/>
              <a:t>سنستخدم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هذا</a:t>
            </a:r>
            <a:r>
              <a:rPr lang="en-US" i="1" dirty="0"/>
              <a:t> </a:t>
            </a:r>
            <a:r>
              <a:rPr lang="en-US" i="1" dirty="0" err="1"/>
              <a:t>التمرين</a:t>
            </a:r>
            <a:r>
              <a:rPr lang="en-US" i="1" dirty="0"/>
              <a:t> </a:t>
            </a:r>
            <a:r>
              <a:rPr lang="en-US" i="1" dirty="0" err="1"/>
              <a:t>سيناريوهات</a:t>
            </a:r>
            <a:r>
              <a:rPr lang="en-US" i="1" dirty="0"/>
              <a:t> </a:t>
            </a:r>
            <a:r>
              <a:rPr lang="en-US" i="1" dirty="0" err="1"/>
              <a:t>الحالة</a:t>
            </a:r>
            <a:r>
              <a:rPr lang="en-US" i="1" dirty="0"/>
              <a:t> </a:t>
            </a:r>
            <a:r>
              <a:rPr lang="en-US" i="1" dirty="0" err="1"/>
              <a:t>لفهم</a:t>
            </a:r>
            <a:r>
              <a:rPr lang="en-US" i="1" dirty="0"/>
              <a:t> </a:t>
            </a:r>
            <a:r>
              <a:rPr lang="en-US" i="1" dirty="0" err="1"/>
              <a:t>أسباب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endParaRPr lang="en-US" i="1" dirty="0"/>
          </a:p>
          <a:p>
            <a:pPr algn="r" rtl="1"/>
            <a:r>
              <a:rPr lang="en-US" dirty="0" err="1"/>
              <a:t>توجيه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ar-SA" dirty="0"/>
              <a:t> </a:t>
            </a:r>
            <a:r>
              <a:rPr lang="ar-SA" b="1" dirty="0"/>
              <a:t>ال</a:t>
            </a:r>
            <a:r>
              <a:rPr lang="en-US" b="1" dirty="0" err="1"/>
              <a:t>صفحة</a:t>
            </a:r>
            <a:r>
              <a:rPr lang="en-US" b="1" dirty="0"/>
              <a:t> </a:t>
            </a:r>
            <a:r>
              <a:rPr lang="ar-SA" b="1" dirty="0"/>
              <a:t>١٢ من دليل التدريب</a:t>
            </a:r>
            <a:r>
              <a:rPr lang="en-US" b="1" dirty="0"/>
              <a:t>: </a:t>
            </a:r>
            <a:r>
              <a:rPr lang="en-US" b="1" dirty="0" err="1"/>
              <a:t>أسباب</a:t>
            </a:r>
            <a:r>
              <a:rPr lang="en-US" b="1" dirty="0"/>
              <a:t> </a:t>
            </a:r>
            <a:r>
              <a:rPr lang="en-US" b="1" dirty="0" err="1"/>
              <a:t>الانفصال</a:t>
            </a:r>
            <a:endParaRPr lang="en-US" b="1" dirty="0"/>
          </a:p>
          <a:p>
            <a:pPr algn="r" rtl="1"/>
            <a:r>
              <a:rPr lang="en-US" dirty="0" err="1"/>
              <a:t>خصص</a:t>
            </a:r>
            <a:r>
              <a:rPr lang="en-US" dirty="0"/>
              <a:t> </a:t>
            </a:r>
            <a:r>
              <a:rPr lang="en-US" dirty="0" err="1"/>
              <a:t>لكل</a:t>
            </a:r>
            <a:r>
              <a:rPr lang="en-US" dirty="0"/>
              <a:t> </a:t>
            </a:r>
            <a:r>
              <a:rPr lang="en-US" dirty="0" err="1"/>
              <a:t>مجموعة</a:t>
            </a:r>
            <a:r>
              <a:rPr lang="en-US" dirty="0"/>
              <a:t> </a:t>
            </a:r>
            <a:r>
              <a:rPr lang="en-US" dirty="0" err="1"/>
              <a:t>سيناريوهين</a:t>
            </a:r>
            <a:endParaRPr lang="en-US" dirty="0"/>
          </a:p>
          <a:p>
            <a:pPr lvl="1" algn="r" rtl="1"/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أن</a:t>
            </a:r>
            <a:r>
              <a:rPr lang="en-US" dirty="0"/>
              <a:t> </a:t>
            </a:r>
            <a:r>
              <a:rPr lang="en-US" dirty="0" err="1"/>
              <a:t>يكون</a:t>
            </a:r>
            <a:r>
              <a:rPr lang="en-US" dirty="0"/>
              <a:t> </a:t>
            </a:r>
            <a:r>
              <a:rPr lang="en-US" dirty="0" err="1"/>
              <a:t>هناك</a:t>
            </a:r>
            <a:r>
              <a:rPr lang="en-US" dirty="0"/>
              <a:t> </a:t>
            </a:r>
            <a:r>
              <a:rPr lang="en-US" dirty="0" err="1"/>
              <a:t>تداخل</a:t>
            </a:r>
            <a:r>
              <a:rPr lang="en-US" dirty="0"/>
              <a:t> </a:t>
            </a:r>
            <a:r>
              <a:rPr lang="en-US" dirty="0" err="1"/>
              <a:t>بين</a:t>
            </a:r>
            <a:r>
              <a:rPr lang="en-US" dirty="0"/>
              <a:t> </a:t>
            </a:r>
            <a:r>
              <a:rPr lang="en-US" dirty="0" err="1"/>
              <a:t>المجموعات</a:t>
            </a:r>
            <a:r>
              <a:rPr lang="en-US" dirty="0"/>
              <a:t> </a:t>
            </a:r>
            <a:r>
              <a:rPr lang="en-US" dirty="0" err="1"/>
              <a:t>إذا</a:t>
            </a:r>
            <a:r>
              <a:rPr lang="en-US" dirty="0"/>
              <a:t> </a:t>
            </a:r>
            <a:r>
              <a:rPr lang="en-US" dirty="0" err="1"/>
              <a:t>لزم</a:t>
            </a:r>
            <a:r>
              <a:rPr lang="en-US" dirty="0"/>
              <a:t> </a:t>
            </a:r>
            <a:r>
              <a:rPr lang="en-US" dirty="0" err="1"/>
              <a:t>الأمر</a:t>
            </a:r>
            <a:endParaRPr lang="en-US" dirty="0"/>
          </a:p>
          <a:p>
            <a:pPr lvl="1" algn="r" rtl="1"/>
            <a:r>
              <a:rPr lang="en-US" dirty="0" err="1"/>
              <a:t>استخدم</a:t>
            </a:r>
            <a:r>
              <a:rPr lang="en-US" dirty="0"/>
              <a:t> </a:t>
            </a:r>
            <a:r>
              <a:rPr lang="en-US" dirty="0" err="1"/>
              <a:t>دراسات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التي</a:t>
            </a:r>
            <a:r>
              <a:rPr lang="en-US" dirty="0"/>
              <a:t> </a:t>
            </a:r>
            <a:r>
              <a:rPr lang="en-US" dirty="0" err="1"/>
              <a:t>تمت</a:t>
            </a:r>
            <a:r>
              <a:rPr lang="en-US" dirty="0"/>
              <a:t> </a:t>
            </a:r>
            <a:r>
              <a:rPr lang="en-US" dirty="0" err="1"/>
              <a:t>مشاركتها</a:t>
            </a:r>
            <a:r>
              <a:rPr lang="en-US" dirty="0"/>
              <a:t> </a:t>
            </a:r>
            <a:r>
              <a:rPr lang="en-US" dirty="0" err="1"/>
              <a:t>سابقًا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الوحدة</a:t>
            </a:r>
            <a:endParaRPr lang="en-US" dirty="0"/>
          </a:p>
          <a:p>
            <a:pPr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مجموعتك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حدد</a:t>
            </a:r>
            <a:endParaRPr lang="en-US" i="1" dirty="0"/>
          </a:p>
          <a:p>
            <a:pPr lvl="1" algn="r" rtl="1"/>
            <a:r>
              <a:rPr lang="en-US" i="1" dirty="0" err="1"/>
              <a:t>إذا</a:t>
            </a:r>
            <a:r>
              <a:rPr lang="en-US" i="1" dirty="0"/>
              <a:t> </a:t>
            </a:r>
            <a:r>
              <a:rPr lang="en-US" i="1" dirty="0" err="1"/>
              <a:t>كان</a:t>
            </a:r>
            <a:r>
              <a:rPr lang="en-US" i="1" dirty="0"/>
              <a:t> </a:t>
            </a:r>
            <a:r>
              <a:rPr lang="en-US" i="1" dirty="0" err="1"/>
              <a:t>سبب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عرضيًا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متعمدًا</a:t>
            </a:r>
            <a:endParaRPr lang="en-US" i="1" dirty="0"/>
          </a:p>
          <a:p>
            <a:pPr lvl="1" algn="r" rtl="1"/>
            <a:r>
              <a:rPr lang="en-US" i="1" dirty="0" err="1"/>
              <a:t>إذا</a:t>
            </a:r>
            <a:r>
              <a:rPr lang="en-US" i="1" dirty="0"/>
              <a:t> </a:t>
            </a:r>
            <a:r>
              <a:rPr lang="en-US" i="1" dirty="0" err="1"/>
              <a:t>كان</a:t>
            </a:r>
            <a:r>
              <a:rPr lang="en-US" i="1" dirty="0"/>
              <a:t> </a:t>
            </a:r>
            <a:r>
              <a:rPr lang="en-US" i="1" dirty="0" err="1"/>
              <a:t>سبب</a:t>
            </a:r>
            <a:r>
              <a:rPr lang="en-US" i="1" dirty="0"/>
              <a:t> </a:t>
            </a:r>
            <a:r>
              <a:rPr lang="en-US" i="1" dirty="0" err="1"/>
              <a:t>الانفصال</a:t>
            </a:r>
            <a:r>
              <a:rPr lang="en-US" i="1" dirty="0"/>
              <a:t> </a:t>
            </a:r>
            <a:r>
              <a:rPr lang="en-US" i="1" dirty="0" err="1"/>
              <a:t>بسبب</a:t>
            </a:r>
            <a:r>
              <a:rPr lang="en-US" i="1" dirty="0"/>
              <a:t> </a:t>
            </a:r>
            <a:r>
              <a:rPr lang="en-US" i="1" dirty="0" err="1"/>
              <a:t>أسباب</a:t>
            </a:r>
            <a:r>
              <a:rPr lang="en-US" i="1" dirty="0"/>
              <a:t> </a:t>
            </a:r>
            <a:r>
              <a:rPr lang="en-US" i="1" dirty="0" err="1"/>
              <a:t>موجودة</a:t>
            </a:r>
            <a:r>
              <a:rPr lang="en-US" i="1" dirty="0"/>
              <a:t> </a:t>
            </a:r>
            <a:r>
              <a:rPr lang="en-US" i="1" dirty="0" err="1"/>
              <a:t>مسبقًا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نتيجة</a:t>
            </a:r>
            <a:r>
              <a:rPr lang="en-US" i="1" dirty="0"/>
              <a:t> </a:t>
            </a:r>
            <a:r>
              <a:rPr lang="en-US" i="1" dirty="0" err="1"/>
              <a:t>مباشرة</a:t>
            </a:r>
            <a:r>
              <a:rPr lang="en-US" i="1" dirty="0"/>
              <a:t> </a:t>
            </a:r>
            <a:r>
              <a:rPr lang="en-US" i="1" dirty="0" err="1"/>
              <a:t>للأزمة</a:t>
            </a:r>
            <a:r>
              <a:rPr lang="en-US" i="1" dirty="0"/>
              <a:t>.</a:t>
            </a:r>
          </a:p>
          <a:p>
            <a:pPr lvl="1" algn="r" rtl="1"/>
            <a:r>
              <a:rPr lang="en-US" i="1" dirty="0" err="1"/>
              <a:t>التأثير</a:t>
            </a:r>
            <a:r>
              <a:rPr lang="en-US" i="1" dirty="0"/>
              <a:t> </a:t>
            </a:r>
            <a:r>
              <a:rPr lang="en-US" i="1" dirty="0" err="1"/>
              <a:t>المحتمل</a:t>
            </a:r>
            <a:r>
              <a:rPr lang="en-US" i="1" dirty="0"/>
              <a:t> </a:t>
            </a:r>
            <a:r>
              <a:rPr lang="en-US" i="1" dirty="0" err="1"/>
              <a:t>للانفصال</a:t>
            </a:r>
            <a:endParaRPr lang="en-US" i="1" dirty="0"/>
          </a:p>
          <a:p>
            <a:pPr marL="0" indent="0" algn="r" rtl="1">
              <a:buNone/>
            </a:pPr>
            <a:endParaRPr lang="en-US" b="1" dirty="0"/>
          </a:p>
          <a:p>
            <a:pPr marL="0" indent="0" algn="r" rtl="1">
              <a:buNone/>
            </a:pPr>
            <a:r>
              <a:rPr lang="en-US" b="1" dirty="0" err="1"/>
              <a:t>مناقشة</a:t>
            </a:r>
            <a:r>
              <a:rPr lang="en-US" b="1" dirty="0"/>
              <a:t> </a:t>
            </a:r>
            <a:r>
              <a:rPr lang="en-US" b="1" dirty="0" err="1"/>
              <a:t>عامة</a:t>
            </a:r>
            <a:endParaRPr lang="en-US" b="1" dirty="0"/>
          </a:p>
          <a:p>
            <a:pPr algn="r" rtl="1"/>
            <a:r>
              <a:rPr lang="en-US" dirty="0" err="1"/>
              <a:t>اقرأ</a:t>
            </a:r>
            <a:r>
              <a:rPr lang="en-US" dirty="0"/>
              <a:t> </a:t>
            </a:r>
            <a:r>
              <a:rPr lang="en-US" dirty="0" err="1"/>
              <a:t>السيناريوهات</a:t>
            </a:r>
            <a:r>
              <a:rPr lang="en-US" dirty="0"/>
              <a:t> </a:t>
            </a:r>
            <a:r>
              <a:rPr lang="en-US" dirty="0" err="1"/>
              <a:t>بصوت</a:t>
            </a:r>
            <a:r>
              <a:rPr lang="en-US" dirty="0"/>
              <a:t> </a:t>
            </a:r>
            <a:r>
              <a:rPr lang="en-US" dirty="0" err="1"/>
              <a:t>مرتفع</a:t>
            </a:r>
            <a:r>
              <a:rPr lang="en-US" dirty="0"/>
              <a:t> </a:t>
            </a:r>
            <a:r>
              <a:rPr lang="en-US" dirty="0" err="1"/>
              <a:t>وناقش</a:t>
            </a:r>
            <a:r>
              <a:rPr lang="en-US" dirty="0"/>
              <a:t> </a:t>
            </a:r>
            <a:r>
              <a:rPr lang="en-US" dirty="0" err="1"/>
              <a:t>الإجابات</a:t>
            </a:r>
            <a:endParaRPr lang="en-US" dirty="0"/>
          </a:p>
          <a:p>
            <a:pPr algn="r" rtl="1"/>
            <a:r>
              <a:rPr lang="en-US" dirty="0" err="1"/>
              <a:t>حاول</a:t>
            </a:r>
            <a:r>
              <a:rPr lang="en-US" dirty="0"/>
              <a:t> </a:t>
            </a:r>
            <a:r>
              <a:rPr lang="en-US" dirty="0" err="1"/>
              <a:t>تغطية</a:t>
            </a:r>
            <a:r>
              <a:rPr lang="en-US" dirty="0"/>
              <a:t> </a:t>
            </a:r>
            <a:r>
              <a:rPr lang="en-US" dirty="0" err="1"/>
              <a:t>جميع</a:t>
            </a:r>
            <a:r>
              <a:rPr lang="en-US" dirty="0"/>
              <a:t> </a:t>
            </a:r>
            <a:r>
              <a:rPr lang="en-US" dirty="0" err="1"/>
              <a:t>السيناريوهات</a:t>
            </a:r>
            <a:r>
              <a:rPr lang="en-US" dirty="0"/>
              <a:t>.</a:t>
            </a:r>
          </a:p>
          <a:p>
            <a:pPr algn="r" rtl="1"/>
            <a:r>
              <a:rPr lang="en-US" dirty="0" err="1"/>
              <a:t>استكمل</a:t>
            </a:r>
            <a:r>
              <a:rPr lang="en-US" dirty="0"/>
              <a:t> </a:t>
            </a:r>
            <a:r>
              <a:rPr lang="en-US" dirty="0" err="1"/>
              <a:t>بالإجابات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الصفحات</a:t>
            </a:r>
            <a:r>
              <a:rPr lang="en-US" dirty="0"/>
              <a:t> </a:t>
            </a:r>
            <a:r>
              <a:rPr lang="en-US" dirty="0" err="1"/>
              <a:t>التالية</a:t>
            </a:r>
            <a:endParaRPr lang="en-US" dirty="0"/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dirty="0"/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ar-SA" b="1" dirty="0"/>
              <a:t>يتبع</a:t>
            </a:r>
            <a:r>
              <a:rPr lang="en-US" b="1" dirty="0">
                <a:sym typeface="Wingdings" panose="05000000000000000000" pitchFamily="2" charset="2"/>
              </a:rPr>
              <a:t></a:t>
            </a:r>
            <a:endParaRPr lang="en-US" b="1" dirty="0"/>
          </a:p>
          <a:p>
            <a:pPr marL="174625" marR="0" indent="-17462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CA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5:notes"/>
          <p:cNvSpPr txBox="1">
            <a:spLocks noGrp="1"/>
          </p:cNvSpPr>
          <p:nvPr>
            <p:ph type="body" idx="1"/>
          </p:nvPr>
        </p:nvSpPr>
        <p:spPr>
          <a:xfrm>
            <a:off x="479425" y="460375"/>
            <a:ext cx="6140450" cy="9211335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الإجابات</a:t>
            </a:r>
            <a:endParaRPr lang="en-US" b="1" dirty="0"/>
          </a:p>
          <a:p>
            <a:pPr marL="0" indent="0" algn="r" rtl="1">
              <a:buNone/>
            </a:pPr>
            <a:r>
              <a:rPr lang="en-US" b="1" dirty="0" err="1"/>
              <a:t>السيناريو</a:t>
            </a:r>
            <a:r>
              <a:rPr lang="ar-SA" b="1" dirty="0"/>
              <a:t>١</a:t>
            </a:r>
            <a:endParaRPr lang="en-US" b="1" dirty="0"/>
          </a:p>
          <a:p>
            <a:pPr algn="r" rtl="1"/>
            <a:r>
              <a:rPr lang="en-US" b="1" dirty="0" err="1"/>
              <a:t>الأسباب</a:t>
            </a:r>
            <a:r>
              <a:rPr lang="en-US" b="1" dirty="0"/>
              <a:t> </a:t>
            </a:r>
            <a:r>
              <a:rPr lang="en-US" b="1" dirty="0" err="1"/>
              <a:t>الموجودة</a:t>
            </a:r>
            <a:r>
              <a:rPr lang="en-US" b="1" dirty="0"/>
              <a:t> </a:t>
            </a:r>
            <a:r>
              <a:rPr lang="en-US" b="1" dirty="0" err="1"/>
              <a:t>مسبقًا</a:t>
            </a:r>
            <a:r>
              <a:rPr lang="en-US" b="1" dirty="0"/>
              <a:t>:</a:t>
            </a:r>
          </a:p>
          <a:p>
            <a:pPr lvl="1" algn="r" rtl="1"/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الأرجح</a:t>
            </a:r>
            <a:r>
              <a:rPr lang="en-US" dirty="0"/>
              <a:t>: </a:t>
            </a:r>
            <a:r>
              <a:rPr lang="en-US" dirty="0" err="1"/>
              <a:t>منطقة</a:t>
            </a:r>
            <a:r>
              <a:rPr lang="en-US" dirty="0"/>
              <a:t> </a:t>
            </a:r>
            <a:r>
              <a:rPr lang="en-US" dirty="0" err="1"/>
              <a:t>مهمشة</a:t>
            </a:r>
            <a:r>
              <a:rPr lang="en-US" dirty="0"/>
              <a:t> </a:t>
            </a:r>
            <a:r>
              <a:rPr lang="en-US" dirty="0" err="1"/>
              <a:t>اجتماعية</a:t>
            </a:r>
            <a:r>
              <a:rPr lang="en-US" dirty="0"/>
              <a:t> </a:t>
            </a:r>
            <a:r>
              <a:rPr lang="en-US" dirty="0" err="1"/>
              <a:t>واقتصادية</a:t>
            </a:r>
            <a:r>
              <a:rPr lang="en-US" dirty="0"/>
              <a:t> </a:t>
            </a:r>
            <a:r>
              <a:rPr lang="en-US" dirty="0" err="1"/>
              <a:t>تؤدي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آليات</a:t>
            </a:r>
            <a:r>
              <a:rPr lang="en-US" dirty="0"/>
              <a:t> </a:t>
            </a:r>
            <a:r>
              <a:rPr lang="en-US" dirty="0" err="1"/>
              <a:t>تكيف</a:t>
            </a:r>
            <a:r>
              <a:rPr lang="en-US" dirty="0"/>
              <a:t> </a:t>
            </a:r>
            <a:r>
              <a:rPr lang="en-US" dirty="0" err="1"/>
              <a:t>سلبية</a:t>
            </a:r>
            <a:r>
              <a:rPr lang="en-US" dirty="0"/>
              <a:t> </a:t>
            </a:r>
            <a:r>
              <a:rPr lang="en-US" dirty="0" err="1"/>
              <a:t>مثل</a:t>
            </a:r>
            <a:r>
              <a:rPr lang="en-US" dirty="0"/>
              <a:t> </a:t>
            </a:r>
            <a:r>
              <a:rPr lang="en-US" dirty="0" err="1"/>
              <a:t>انتشار</a:t>
            </a:r>
            <a:r>
              <a:rPr lang="en-US" dirty="0"/>
              <a:t> </a:t>
            </a:r>
            <a:r>
              <a:rPr lang="en-US" dirty="0" err="1"/>
              <a:t>عمالة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en-US" dirty="0"/>
              <a:t> / </a:t>
            </a:r>
            <a:r>
              <a:rPr lang="en-US" dirty="0" err="1"/>
              <a:t>إرسال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مكان</a:t>
            </a:r>
            <a:r>
              <a:rPr lang="en-US" dirty="0"/>
              <a:t> </a:t>
            </a:r>
            <a:r>
              <a:rPr lang="en-US" dirty="0" err="1"/>
              <a:t>آخر</a:t>
            </a:r>
            <a:r>
              <a:rPr lang="en-US" dirty="0"/>
              <a:t> </a:t>
            </a:r>
            <a:r>
              <a:rPr lang="en-US" dirty="0" err="1"/>
              <a:t>لأغراض</a:t>
            </a:r>
            <a:r>
              <a:rPr lang="en-US" dirty="0"/>
              <a:t> </a:t>
            </a:r>
            <a:r>
              <a:rPr lang="en-US" dirty="0" err="1"/>
              <a:t>العمل</a:t>
            </a:r>
            <a:r>
              <a:rPr lang="en-US" dirty="0"/>
              <a:t> </a:t>
            </a:r>
            <a:r>
              <a:rPr lang="en-US" dirty="0" err="1"/>
              <a:t>وتوليد</a:t>
            </a:r>
            <a:r>
              <a:rPr lang="en-US" dirty="0"/>
              <a:t> </a:t>
            </a:r>
            <a:r>
              <a:rPr lang="en-US" dirty="0" err="1"/>
              <a:t>دخل</a:t>
            </a:r>
            <a:r>
              <a:rPr lang="en-US" dirty="0"/>
              <a:t> </a:t>
            </a:r>
            <a:r>
              <a:rPr lang="en-US" dirty="0" err="1"/>
              <a:t>للأسرة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ربما</a:t>
            </a:r>
            <a:r>
              <a:rPr lang="en-US" dirty="0"/>
              <a:t> </a:t>
            </a:r>
            <a:r>
              <a:rPr lang="en-US" dirty="0" err="1"/>
              <a:t>ساءت</a:t>
            </a:r>
            <a:r>
              <a:rPr lang="en-US" dirty="0"/>
              <a:t> </a:t>
            </a:r>
            <a:r>
              <a:rPr lang="en-US" dirty="0" err="1"/>
              <a:t>هذه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نتيجة</a:t>
            </a:r>
            <a:r>
              <a:rPr lang="en-US" dirty="0"/>
              <a:t> </a:t>
            </a:r>
            <a:r>
              <a:rPr lang="en-US" dirty="0" err="1"/>
              <a:t>للصراع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كان</a:t>
            </a:r>
            <a:r>
              <a:rPr lang="en-US" dirty="0"/>
              <a:t> </a:t>
            </a:r>
            <a:r>
              <a:rPr lang="en-US" dirty="0" err="1"/>
              <a:t>هذا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</a:t>
            </a:r>
            <a:r>
              <a:rPr lang="en-US" dirty="0" err="1"/>
              <a:t>الأسري</a:t>
            </a:r>
            <a:r>
              <a:rPr lang="en-US" dirty="0"/>
              <a:t> "</a:t>
            </a:r>
            <a:r>
              <a:rPr lang="en-US" dirty="0" err="1"/>
              <a:t>طوعيًا</a:t>
            </a:r>
            <a:r>
              <a:rPr lang="en-US" dirty="0"/>
              <a:t>" ، </a:t>
            </a:r>
            <a:r>
              <a:rPr lang="en-US" dirty="0" err="1"/>
              <a:t>قرر</a:t>
            </a:r>
            <a:r>
              <a:rPr lang="en-US" dirty="0"/>
              <a:t> </a:t>
            </a:r>
            <a:r>
              <a:rPr lang="en-US" dirty="0" err="1"/>
              <a:t>والدا</a:t>
            </a:r>
            <a:r>
              <a:rPr lang="en-US" dirty="0"/>
              <a:t> </a:t>
            </a:r>
            <a:r>
              <a:rPr lang="en-US" dirty="0" err="1"/>
              <a:t>ال</a:t>
            </a:r>
            <a:r>
              <a:rPr lang="ar-SA" dirty="0"/>
              <a:t>فتى</a:t>
            </a:r>
            <a:r>
              <a:rPr lang="en-US" dirty="0"/>
              <a:t> </a:t>
            </a:r>
            <a:r>
              <a:rPr lang="en-US" dirty="0" err="1"/>
              <a:t>إرساله</a:t>
            </a:r>
            <a:r>
              <a:rPr lang="en-US" dirty="0"/>
              <a:t> </a:t>
            </a:r>
            <a:r>
              <a:rPr lang="en-US" dirty="0" err="1"/>
              <a:t>للعمل</a:t>
            </a:r>
            <a:r>
              <a:rPr lang="en-US" dirty="0"/>
              <a:t> ، </a:t>
            </a:r>
            <a:r>
              <a:rPr lang="en-US" dirty="0" err="1"/>
              <a:t>حيث</a:t>
            </a:r>
            <a:r>
              <a:rPr lang="en-US" dirty="0"/>
              <a:t> </a:t>
            </a:r>
            <a:r>
              <a:rPr lang="en-US" dirty="0" err="1"/>
              <a:t>قد</a:t>
            </a:r>
            <a:r>
              <a:rPr lang="en-US" dirty="0"/>
              <a:t> </a:t>
            </a:r>
            <a:r>
              <a:rPr lang="en-US" dirty="0" err="1"/>
              <a:t>يعتقدان</a:t>
            </a:r>
            <a:r>
              <a:rPr lang="en-US" dirty="0"/>
              <a:t> </a:t>
            </a:r>
            <a:r>
              <a:rPr lang="en-US" dirty="0" err="1"/>
              <a:t>أنه</a:t>
            </a:r>
            <a:r>
              <a:rPr lang="en-US" dirty="0"/>
              <a:t> </a:t>
            </a:r>
            <a:r>
              <a:rPr lang="en-US" dirty="0" err="1"/>
              <a:t>قادر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إعالة</a:t>
            </a:r>
            <a:r>
              <a:rPr lang="en-US" dirty="0"/>
              <a:t> </a:t>
            </a:r>
            <a:r>
              <a:rPr lang="en-US" dirty="0" err="1"/>
              <a:t>الأسرة</a:t>
            </a:r>
            <a:r>
              <a:rPr lang="en-US" dirty="0"/>
              <a:t> </a:t>
            </a:r>
            <a:r>
              <a:rPr lang="en-US" dirty="0" err="1"/>
              <a:t>للبقاء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قيد</a:t>
            </a:r>
            <a:r>
              <a:rPr lang="en-US" dirty="0"/>
              <a:t> </a:t>
            </a:r>
            <a:r>
              <a:rPr lang="en-US" dirty="0" err="1"/>
              <a:t>الحياة</a:t>
            </a:r>
            <a:r>
              <a:rPr lang="en-US" dirty="0"/>
              <a:t> </a:t>
            </a:r>
            <a:r>
              <a:rPr lang="en-US" dirty="0" err="1"/>
              <a:t>والحصول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دخل</a:t>
            </a:r>
            <a:r>
              <a:rPr lang="en-US" dirty="0"/>
              <a:t> </a:t>
            </a:r>
            <a:r>
              <a:rPr lang="en-US" dirty="0" err="1"/>
              <a:t>أكثر</a:t>
            </a:r>
            <a:r>
              <a:rPr lang="en-US" dirty="0"/>
              <a:t> </a:t>
            </a:r>
            <a:r>
              <a:rPr lang="en-US" dirty="0" err="1"/>
              <a:t>استقرارًا</a:t>
            </a:r>
            <a:r>
              <a:rPr lang="en-US" dirty="0"/>
              <a:t> </a:t>
            </a:r>
            <a:r>
              <a:rPr lang="en-US" dirty="0" err="1"/>
              <a:t>للأسرة</a:t>
            </a:r>
            <a:r>
              <a:rPr lang="en-US" dirty="0"/>
              <a:t>.</a:t>
            </a:r>
          </a:p>
          <a:p>
            <a:pPr algn="r" rtl="1"/>
            <a:r>
              <a:rPr lang="en-US" b="1" dirty="0" err="1"/>
              <a:t>التأثير</a:t>
            </a:r>
            <a:r>
              <a:rPr lang="en-US" b="1" dirty="0"/>
              <a:t> </a:t>
            </a:r>
            <a:r>
              <a:rPr lang="en-US" b="1" dirty="0" err="1"/>
              <a:t>المحتمل</a:t>
            </a:r>
            <a:r>
              <a:rPr lang="en-US" b="1" dirty="0"/>
              <a:t>:</a:t>
            </a:r>
          </a:p>
          <a:p>
            <a:pPr lvl="1" algn="r" rtl="1"/>
            <a:r>
              <a:rPr lang="ar-SA" dirty="0"/>
              <a:t>ال</a:t>
            </a:r>
            <a:r>
              <a:rPr lang="en-US" dirty="0" err="1"/>
              <a:t>ض</a:t>
            </a:r>
            <a:r>
              <a:rPr lang="ar-SA" dirty="0"/>
              <a:t>غط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نفسي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اجتماعي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ناجم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</a:t>
            </a:r>
            <a:r>
              <a:rPr lang="en-US" dirty="0" err="1"/>
              <a:t>والعنف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بلد</a:t>
            </a:r>
            <a:r>
              <a:rPr lang="en-US" dirty="0"/>
              <a:t> </a:t>
            </a:r>
            <a:r>
              <a:rPr lang="en-US" dirty="0" err="1"/>
              <a:t>ال</a:t>
            </a:r>
            <a:r>
              <a:rPr lang="ar-SA" dirty="0"/>
              <a:t>أصلي</a:t>
            </a:r>
            <a:r>
              <a:rPr lang="en-US" dirty="0"/>
              <a:t> / </a:t>
            </a:r>
            <a:r>
              <a:rPr lang="en-US" dirty="0" err="1"/>
              <a:t>حالة</a:t>
            </a:r>
            <a:r>
              <a:rPr lang="en-US" dirty="0"/>
              <a:t> </a:t>
            </a:r>
            <a:r>
              <a:rPr lang="en-US" dirty="0" err="1"/>
              <a:t>النزوح</a:t>
            </a:r>
            <a:r>
              <a:rPr lang="en-US" dirty="0"/>
              <a:t> </a:t>
            </a:r>
            <a:r>
              <a:rPr lang="en-US" dirty="0" err="1"/>
              <a:t>والضغط</a:t>
            </a:r>
            <a:r>
              <a:rPr lang="en-US" dirty="0"/>
              <a:t> </a:t>
            </a:r>
            <a:r>
              <a:rPr lang="en-US" dirty="0" err="1"/>
              <a:t>لت</a:t>
            </a:r>
            <a:r>
              <a:rPr lang="ar-SA" dirty="0"/>
              <a:t>وفير</a:t>
            </a:r>
            <a:r>
              <a:rPr lang="en-US" dirty="0"/>
              <a:t> </a:t>
            </a:r>
            <a:r>
              <a:rPr lang="en-US" dirty="0" err="1"/>
              <a:t>المال</a:t>
            </a:r>
            <a:endParaRPr lang="en-US" dirty="0"/>
          </a:p>
          <a:p>
            <a:pPr lvl="1" algn="r" rtl="1"/>
            <a:r>
              <a:rPr lang="en-US" dirty="0" err="1"/>
              <a:t>نقص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والاتصال</a:t>
            </a:r>
            <a:r>
              <a:rPr lang="en-US" dirty="0"/>
              <a:t> </a:t>
            </a:r>
            <a:r>
              <a:rPr lang="en-US" dirty="0" err="1"/>
              <a:t>بمقدم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الأساسي</a:t>
            </a:r>
            <a:r>
              <a:rPr lang="en-US" dirty="0"/>
              <a:t> / </a:t>
            </a:r>
            <a:r>
              <a:rPr lang="en-US" dirty="0" err="1"/>
              <a:t>الأشقاء</a:t>
            </a:r>
            <a:endParaRPr lang="en-US" dirty="0"/>
          </a:p>
          <a:p>
            <a:pPr lvl="1" algn="r" rtl="1"/>
            <a:r>
              <a:rPr lang="en-US" dirty="0" err="1"/>
              <a:t>مخاطر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</a:t>
            </a:r>
            <a:r>
              <a:rPr lang="en-US" dirty="0" err="1"/>
              <a:t>طويل</a:t>
            </a:r>
            <a:r>
              <a:rPr lang="en-US" dirty="0"/>
              <a:t> </a:t>
            </a:r>
            <a:r>
              <a:rPr lang="en-US" dirty="0" err="1"/>
              <a:t>الأمد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الدائم</a:t>
            </a:r>
            <a:endParaRPr lang="en-US" dirty="0"/>
          </a:p>
          <a:p>
            <a:pPr lvl="1" algn="r" rtl="1"/>
            <a:r>
              <a:rPr lang="en-US" dirty="0" err="1"/>
              <a:t>مخاطر</a:t>
            </a:r>
            <a:r>
              <a:rPr lang="en-US" dirty="0"/>
              <a:t> </a:t>
            </a:r>
            <a:r>
              <a:rPr lang="en-US" dirty="0" err="1"/>
              <a:t>سوء</a:t>
            </a:r>
            <a:r>
              <a:rPr lang="en-US" dirty="0"/>
              <a:t> </a:t>
            </a:r>
            <a:r>
              <a:rPr lang="en-US" dirty="0" err="1"/>
              <a:t>المعاملة</a:t>
            </a:r>
            <a:r>
              <a:rPr lang="en-US" dirty="0"/>
              <a:t> </a:t>
            </a:r>
            <a:r>
              <a:rPr lang="en-US" dirty="0" err="1"/>
              <a:t>والعنف</a:t>
            </a:r>
            <a:r>
              <a:rPr lang="en-US" dirty="0"/>
              <a:t> </a:t>
            </a:r>
            <a:r>
              <a:rPr lang="en-US" dirty="0" err="1"/>
              <a:t>والاستغلال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قبل</a:t>
            </a:r>
            <a:r>
              <a:rPr lang="en-US" dirty="0"/>
              <a:t> </a:t>
            </a:r>
            <a:r>
              <a:rPr lang="en-US" dirty="0" err="1"/>
              <a:t>صاحب</a:t>
            </a:r>
            <a:r>
              <a:rPr lang="en-US" dirty="0"/>
              <a:t> </a:t>
            </a:r>
            <a:r>
              <a:rPr lang="en-US" dirty="0" err="1"/>
              <a:t>العمل</a:t>
            </a:r>
            <a:r>
              <a:rPr lang="en-US" dirty="0"/>
              <a:t> </a:t>
            </a:r>
            <a:r>
              <a:rPr lang="en-US" dirty="0" err="1"/>
              <a:t>و</a:t>
            </a:r>
            <a:r>
              <a:rPr lang="en-US" dirty="0"/>
              <a:t> /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العم</a:t>
            </a:r>
            <a:r>
              <a:rPr lang="en-US" dirty="0"/>
              <a:t> </a:t>
            </a:r>
            <a:r>
              <a:rPr lang="en-US" dirty="0" err="1"/>
              <a:t>وأسرته</a:t>
            </a:r>
            <a:endParaRPr lang="en-US" dirty="0"/>
          </a:p>
          <a:p>
            <a:pPr lvl="1" algn="r" rtl="1"/>
            <a:r>
              <a:rPr lang="en-US" dirty="0" err="1"/>
              <a:t>عدم</a:t>
            </a:r>
            <a:r>
              <a:rPr lang="en-US" dirty="0"/>
              <a:t> </a:t>
            </a:r>
            <a:r>
              <a:rPr lang="en-US" dirty="0" err="1"/>
              <a:t>الوصول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التعليم</a:t>
            </a:r>
            <a:r>
              <a:rPr lang="en-US" dirty="0"/>
              <a:t> </a:t>
            </a:r>
            <a:r>
              <a:rPr lang="en-US" dirty="0" err="1"/>
              <a:t>والخدمات</a:t>
            </a:r>
            <a:r>
              <a:rPr lang="en-US" dirty="0"/>
              <a:t> </a:t>
            </a:r>
            <a:r>
              <a:rPr lang="en-US" dirty="0" err="1"/>
              <a:t>الأساسية</a:t>
            </a:r>
            <a:r>
              <a:rPr lang="en-US" dirty="0"/>
              <a:t> </a:t>
            </a:r>
            <a:r>
              <a:rPr lang="en-US" dirty="0" err="1"/>
              <a:t>الأخرى</a:t>
            </a:r>
            <a:r>
              <a:rPr lang="en-US" dirty="0"/>
              <a:t>.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en-US" b="1" dirty="0" err="1"/>
              <a:t>السيناريو</a:t>
            </a:r>
            <a:r>
              <a:rPr lang="en-US" b="1" dirty="0"/>
              <a:t> </a:t>
            </a:r>
            <a:r>
              <a:rPr lang="ar-SA" b="1" dirty="0"/>
              <a:t>٢</a:t>
            </a:r>
            <a:endParaRPr lang="en-US" b="1" dirty="0"/>
          </a:p>
          <a:p>
            <a:pPr algn="r" rtl="1"/>
            <a:r>
              <a:rPr lang="en-US" b="1" dirty="0" err="1"/>
              <a:t>الأسباب</a:t>
            </a:r>
            <a:r>
              <a:rPr lang="en-US" b="1" dirty="0"/>
              <a:t> </a:t>
            </a:r>
            <a:r>
              <a:rPr lang="en-US" b="1" dirty="0" err="1"/>
              <a:t>الموجودة</a:t>
            </a:r>
            <a:r>
              <a:rPr lang="en-US" b="1" dirty="0"/>
              <a:t> </a:t>
            </a:r>
            <a:r>
              <a:rPr lang="en-US" b="1" dirty="0" err="1"/>
              <a:t>مسبقًا</a:t>
            </a:r>
            <a:r>
              <a:rPr lang="en-US" b="1" dirty="0"/>
              <a:t>:</a:t>
            </a:r>
          </a:p>
          <a:p>
            <a:pPr lvl="1" algn="r" rtl="1"/>
            <a:r>
              <a:rPr lang="en-US" dirty="0" err="1"/>
              <a:t>الأعراف</a:t>
            </a:r>
            <a:r>
              <a:rPr lang="en-US" dirty="0"/>
              <a:t> </a:t>
            </a:r>
            <a:r>
              <a:rPr lang="en-US" dirty="0" err="1"/>
              <a:t>الاجتماعية</a:t>
            </a:r>
            <a:r>
              <a:rPr lang="en-US" dirty="0"/>
              <a:t> </a:t>
            </a:r>
            <a:r>
              <a:rPr lang="en-US" dirty="0" err="1"/>
              <a:t>و</a:t>
            </a:r>
            <a:r>
              <a:rPr lang="en-US" dirty="0"/>
              <a:t> /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التقليدية</a:t>
            </a:r>
            <a:r>
              <a:rPr lang="en-US" dirty="0"/>
              <a:t> </a:t>
            </a:r>
            <a:r>
              <a:rPr lang="en-US" dirty="0" err="1"/>
              <a:t>و</a:t>
            </a:r>
            <a:r>
              <a:rPr lang="en-US" dirty="0"/>
              <a:t> /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الدينية</a:t>
            </a:r>
            <a:r>
              <a:rPr lang="en-US" dirty="0"/>
              <a:t> </a:t>
            </a:r>
            <a:r>
              <a:rPr lang="en-US" dirty="0" err="1"/>
              <a:t>التي</a:t>
            </a:r>
            <a:r>
              <a:rPr lang="en-US" dirty="0"/>
              <a:t> </a:t>
            </a:r>
            <a:r>
              <a:rPr lang="en-US" dirty="0" err="1"/>
              <a:t>تؤدي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الوالدين</a:t>
            </a:r>
            <a:r>
              <a:rPr lang="en-US" dirty="0"/>
              <a:t> </a:t>
            </a:r>
            <a:r>
              <a:rPr lang="en-US" dirty="0" err="1"/>
              <a:t>و</a:t>
            </a:r>
            <a:r>
              <a:rPr lang="en-US" dirty="0"/>
              <a:t> "</a:t>
            </a:r>
            <a:r>
              <a:rPr lang="en-US" dirty="0" err="1"/>
              <a:t>تسليم</a:t>
            </a:r>
            <a:r>
              <a:rPr lang="en-US" dirty="0"/>
              <a:t>"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الأجداد</a:t>
            </a:r>
            <a:r>
              <a:rPr lang="en-US" dirty="0"/>
              <a:t> / </a:t>
            </a:r>
            <a:r>
              <a:rPr lang="en-US" dirty="0" err="1"/>
              <a:t>أفراد</a:t>
            </a:r>
            <a:r>
              <a:rPr lang="en-US" dirty="0"/>
              <a:t> </a:t>
            </a:r>
            <a:r>
              <a:rPr lang="en-US" dirty="0" err="1"/>
              <a:t>الأسرة</a:t>
            </a:r>
            <a:r>
              <a:rPr lang="en-US" dirty="0"/>
              <a:t> </a:t>
            </a:r>
            <a:r>
              <a:rPr lang="en-US" dirty="0" err="1"/>
              <a:t>الآخرين</a:t>
            </a:r>
            <a:r>
              <a:rPr lang="en-US" dirty="0"/>
              <a:t> ، </a:t>
            </a:r>
            <a:r>
              <a:rPr lang="en-US" dirty="0" err="1"/>
              <a:t>بعد</a:t>
            </a:r>
            <a:r>
              <a:rPr lang="en-US" dirty="0"/>
              <a:t> </a:t>
            </a:r>
            <a:r>
              <a:rPr lang="en-US" dirty="0" err="1"/>
              <a:t>الطلاق</a:t>
            </a:r>
            <a:r>
              <a:rPr lang="en-US" dirty="0"/>
              <a:t> / </a:t>
            </a:r>
            <a:r>
              <a:rPr lang="en-US" dirty="0" err="1"/>
              <a:t>إعادة</a:t>
            </a:r>
            <a:r>
              <a:rPr lang="en-US" dirty="0"/>
              <a:t> </a:t>
            </a:r>
            <a:r>
              <a:rPr lang="en-US" dirty="0" err="1"/>
              <a:t>الزواج</a:t>
            </a:r>
            <a:r>
              <a:rPr lang="en-US" dirty="0"/>
              <a:t>.</a:t>
            </a:r>
          </a:p>
          <a:p>
            <a:pPr algn="r" rtl="1"/>
            <a:r>
              <a:rPr lang="en-US" b="1" dirty="0" err="1"/>
              <a:t>أسباب</a:t>
            </a:r>
            <a:r>
              <a:rPr lang="en-US" b="1" dirty="0"/>
              <a:t> </a:t>
            </a:r>
            <a:r>
              <a:rPr lang="ar-SA" b="1" dirty="0"/>
              <a:t>ك</a:t>
            </a:r>
            <a:r>
              <a:rPr lang="en-US" b="1" dirty="0" err="1"/>
              <a:t>نتيجة</a:t>
            </a:r>
            <a:r>
              <a:rPr lang="en-US" b="1" dirty="0"/>
              <a:t> </a:t>
            </a:r>
            <a:r>
              <a:rPr lang="ar-SA" b="1" dirty="0" err="1"/>
              <a:t>لل</a:t>
            </a:r>
            <a:r>
              <a:rPr lang="en-US" b="1" dirty="0" err="1"/>
              <a:t>أزمة</a:t>
            </a:r>
            <a:r>
              <a:rPr lang="en-US" b="1" dirty="0"/>
              <a:t>:</a:t>
            </a:r>
          </a:p>
          <a:p>
            <a:pPr lvl="1" algn="r" rtl="1"/>
            <a:r>
              <a:rPr lang="en-US" dirty="0" err="1"/>
              <a:t>النزوح</a:t>
            </a:r>
            <a:r>
              <a:rPr lang="en-US" dirty="0"/>
              <a:t> / </a:t>
            </a:r>
            <a:r>
              <a:rPr lang="en-US" dirty="0" err="1"/>
              <a:t>الهروب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بلد</a:t>
            </a:r>
            <a:r>
              <a:rPr lang="en-US" dirty="0"/>
              <a:t> </a:t>
            </a:r>
            <a:r>
              <a:rPr lang="en-US" dirty="0" err="1"/>
              <a:t>ال</a:t>
            </a:r>
            <a:r>
              <a:rPr lang="ar-SA" dirty="0"/>
              <a:t>أصلي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بلد</a:t>
            </a:r>
            <a:r>
              <a:rPr lang="en-US" dirty="0"/>
              <a:t> </a:t>
            </a:r>
            <a:r>
              <a:rPr lang="en-US" dirty="0" err="1"/>
              <a:t>اللجوء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كان</a:t>
            </a:r>
            <a:r>
              <a:rPr lang="en-US" dirty="0"/>
              <a:t> </a:t>
            </a:r>
            <a:r>
              <a:rPr lang="en-US" dirty="0" err="1"/>
              <a:t>هذا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</a:t>
            </a:r>
            <a:r>
              <a:rPr lang="en-US" dirty="0" err="1"/>
              <a:t>الأسري</a:t>
            </a:r>
            <a:r>
              <a:rPr lang="en-US" dirty="0"/>
              <a:t> "</a:t>
            </a:r>
            <a:r>
              <a:rPr lang="en-US" dirty="0" err="1"/>
              <a:t>طوعيًا</a:t>
            </a:r>
            <a:r>
              <a:rPr lang="en-US" dirty="0"/>
              <a:t>" ، </a:t>
            </a:r>
            <a:r>
              <a:rPr lang="en-US" dirty="0" err="1"/>
              <a:t>حيث</a:t>
            </a:r>
            <a:r>
              <a:rPr lang="en-US" dirty="0"/>
              <a:t> </a:t>
            </a:r>
            <a:r>
              <a:rPr lang="en-US" dirty="0" err="1"/>
              <a:t>قررت</a:t>
            </a:r>
            <a:r>
              <a:rPr lang="en-US" dirty="0"/>
              <a:t> </a:t>
            </a:r>
            <a:r>
              <a:rPr lang="en-US" dirty="0" err="1"/>
              <a:t>الأم</a:t>
            </a:r>
            <a:r>
              <a:rPr lang="en-US" dirty="0"/>
              <a:t> </a:t>
            </a:r>
            <a:r>
              <a:rPr lang="en-US" dirty="0" err="1"/>
              <a:t>البقاء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بلدها</a:t>
            </a:r>
            <a:r>
              <a:rPr lang="en-US" dirty="0"/>
              <a:t> </a:t>
            </a:r>
            <a:r>
              <a:rPr lang="en-US" dirty="0" err="1"/>
              <a:t>الأصلي</a:t>
            </a:r>
            <a:r>
              <a:rPr lang="en-US" dirty="0"/>
              <a:t> </a:t>
            </a:r>
            <a:r>
              <a:rPr lang="en-US" dirty="0" err="1"/>
              <a:t>والزواج</a:t>
            </a:r>
            <a:r>
              <a:rPr lang="en-US" dirty="0"/>
              <a:t> </a:t>
            </a:r>
            <a:r>
              <a:rPr lang="en-US" dirty="0" err="1"/>
              <a:t>مرة</a:t>
            </a:r>
            <a:r>
              <a:rPr lang="en-US" dirty="0"/>
              <a:t> </a:t>
            </a:r>
            <a:r>
              <a:rPr lang="en-US" dirty="0" err="1"/>
              <a:t>أخرى</a:t>
            </a:r>
            <a:r>
              <a:rPr lang="en-US" dirty="0"/>
              <a:t> ، </a:t>
            </a:r>
            <a:r>
              <a:rPr lang="en-US" dirty="0" err="1"/>
              <a:t>حيث</a:t>
            </a:r>
            <a:r>
              <a:rPr lang="en-US" dirty="0"/>
              <a:t> </a:t>
            </a:r>
            <a:r>
              <a:rPr lang="en-US" dirty="0" err="1"/>
              <a:t>قد</a:t>
            </a:r>
            <a:r>
              <a:rPr lang="en-US" dirty="0"/>
              <a:t> </a:t>
            </a:r>
            <a:r>
              <a:rPr lang="en-US" dirty="0" err="1"/>
              <a:t>يكون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الصعب</a:t>
            </a:r>
            <a:r>
              <a:rPr lang="en-US" dirty="0"/>
              <a:t> </a:t>
            </a:r>
            <a:r>
              <a:rPr lang="en-US" dirty="0" err="1"/>
              <a:t>البقاء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قيد</a:t>
            </a:r>
            <a:r>
              <a:rPr lang="en-US" dirty="0"/>
              <a:t> </a:t>
            </a:r>
            <a:r>
              <a:rPr lang="en-US" dirty="0" err="1"/>
              <a:t>الحياة</a:t>
            </a:r>
            <a:r>
              <a:rPr lang="en-US" dirty="0"/>
              <a:t> "</a:t>
            </a:r>
            <a:r>
              <a:rPr lang="en-US" dirty="0" err="1"/>
              <a:t>كأم</a:t>
            </a:r>
            <a:r>
              <a:rPr lang="en-US" dirty="0"/>
              <a:t> </a:t>
            </a:r>
            <a:r>
              <a:rPr lang="en-US" dirty="0" err="1"/>
              <a:t>عزباء</a:t>
            </a:r>
            <a:r>
              <a:rPr lang="en-US" dirty="0"/>
              <a:t>".</a:t>
            </a:r>
          </a:p>
          <a:p>
            <a:pPr algn="r" rtl="1"/>
            <a:r>
              <a:rPr lang="en-US" b="1" dirty="0" err="1"/>
              <a:t>التأثير</a:t>
            </a:r>
            <a:r>
              <a:rPr lang="en-US" b="1" dirty="0"/>
              <a:t> </a:t>
            </a:r>
            <a:r>
              <a:rPr lang="en-US" b="1" dirty="0" err="1"/>
              <a:t>المحتمل</a:t>
            </a:r>
            <a:r>
              <a:rPr lang="en-US" b="1" dirty="0"/>
              <a:t>:</a:t>
            </a:r>
          </a:p>
          <a:p>
            <a:pPr lvl="1" algn="r" rtl="1"/>
            <a:r>
              <a:rPr lang="ar-SA" dirty="0"/>
              <a:t>ال</a:t>
            </a:r>
            <a:r>
              <a:rPr lang="en-US" dirty="0" err="1"/>
              <a:t>ض</a:t>
            </a:r>
            <a:r>
              <a:rPr lang="ar-SA" dirty="0"/>
              <a:t>غط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نفسي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اجتماعي</a:t>
            </a:r>
            <a:r>
              <a:rPr lang="en-US" dirty="0"/>
              <a:t> </a:t>
            </a:r>
            <a:r>
              <a:rPr lang="en-US" dirty="0" err="1"/>
              <a:t>نتيجة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endParaRPr lang="en-US" dirty="0"/>
          </a:p>
          <a:p>
            <a:pPr lvl="1" algn="r" rtl="1"/>
            <a:r>
              <a:rPr lang="en-US" dirty="0" err="1"/>
              <a:t>العنف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البلد</a:t>
            </a:r>
            <a:r>
              <a:rPr lang="en-US" dirty="0"/>
              <a:t> </a:t>
            </a:r>
            <a:r>
              <a:rPr lang="en-US" dirty="0" err="1"/>
              <a:t>الأصلي</a:t>
            </a:r>
            <a:r>
              <a:rPr lang="en-US" dirty="0"/>
              <a:t> / </a:t>
            </a:r>
            <a:r>
              <a:rPr lang="en-US" dirty="0" err="1"/>
              <a:t>حالة</a:t>
            </a:r>
            <a:r>
              <a:rPr lang="en-US" dirty="0"/>
              <a:t> </a:t>
            </a:r>
            <a:r>
              <a:rPr lang="en-US" dirty="0" err="1"/>
              <a:t>النزوح</a:t>
            </a:r>
            <a:r>
              <a:rPr lang="en-US" dirty="0"/>
              <a:t> / </a:t>
            </a:r>
            <a:r>
              <a:rPr lang="en-US" dirty="0" err="1"/>
              <a:t>تفيد</a:t>
            </a:r>
            <a:r>
              <a:rPr lang="en-US" dirty="0"/>
              <a:t> </a:t>
            </a:r>
            <a:r>
              <a:rPr lang="en-US" dirty="0" err="1"/>
              <a:t>التقارير</a:t>
            </a:r>
            <a:r>
              <a:rPr lang="en-US" dirty="0"/>
              <a:t> </a:t>
            </a:r>
            <a:r>
              <a:rPr lang="en-US" dirty="0" err="1"/>
              <a:t>بمقتل</a:t>
            </a:r>
            <a:r>
              <a:rPr lang="en-US" dirty="0"/>
              <a:t> </a:t>
            </a:r>
            <a:r>
              <a:rPr lang="en-US" dirty="0" err="1"/>
              <a:t>الأب</a:t>
            </a:r>
            <a:endParaRPr lang="en-US" dirty="0"/>
          </a:p>
          <a:p>
            <a:pPr lvl="1" algn="r" rtl="1"/>
            <a:r>
              <a:rPr lang="en-US" dirty="0" err="1"/>
              <a:t>عدم</a:t>
            </a:r>
            <a:r>
              <a:rPr lang="en-US" dirty="0"/>
              <a:t> </a:t>
            </a:r>
            <a:r>
              <a:rPr lang="en-US" dirty="0" err="1"/>
              <a:t>الاتصال</a:t>
            </a:r>
            <a:r>
              <a:rPr lang="en-US" dirty="0"/>
              <a:t> </a:t>
            </a:r>
            <a:r>
              <a:rPr lang="en-US" dirty="0" err="1"/>
              <a:t>بالعائلة</a:t>
            </a:r>
            <a:r>
              <a:rPr lang="en-US" dirty="0"/>
              <a:t> / </a:t>
            </a:r>
            <a:r>
              <a:rPr lang="en-US" dirty="0" err="1"/>
              <a:t>والدة</a:t>
            </a:r>
            <a:r>
              <a:rPr lang="en-US" dirty="0"/>
              <a:t> </a:t>
            </a:r>
            <a:r>
              <a:rPr lang="en-US" dirty="0" err="1"/>
              <a:t>بي</a:t>
            </a:r>
            <a:r>
              <a:rPr lang="ar-SA" dirty="0"/>
              <a:t>سان</a:t>
            </a:r>
            <a:r>
              <a:rPr lang="en-US" dirty="0"/>
              <a:t> </a:t>
            </a:r>
            <a:r>
              <a:rPr lang="en-US" dirty="0" err="1"/>
              <a:t>وأفراد</a:t>
            </a:r>
            <a:r>
              <a:rPr lang="en-US" dirty="0"/>
              <a:t> </a:t>
            </a:r>
            <a:r>
              <a:rPr lang="en-US" dirty="0" err="1"/>
              <a:t>الأسرة</a:t>
            </a:r>
            <a:r>
              <a:rPr lang="en-US" dirty="0"/>
              <a:t> </a:t>
            </a:r>
            <a:r>
              <a:rPr lang="en-US" dirty="0" err="1"/>
              <a:t>الآخرين</a:t>
            </a:r>
            <a:endParaRPr lang="en-US" dirty="0"/>
          </a:p>
          <a:p>
            <a:pPr lvl="1" algn="r" rtl="1"/>
            <a:r>
              <a:rPr lang="en-US" dirty="0" err="1"/>
              <a:t>انفصال</a:t>
            </a:r>
            <a:r>
              <a:rPr lang="en-US" dirty="0"/>
              <a:t> </a:t>
            </a:r>
            <a:r>
              <a:rPr lang="en-US" dirty="0" err="1"/>
              <a:t>دائم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طويل</a:t>
            </a:r>
            <a:r>
              <a:rPr lang="en-US" dirty="0"/>
              <a:t> </a:t>
            </a:r>
            <a:r>
              <a:rPr lang="en-US" dirty="0" err="1"/>
              <a:t>الأمد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الوالدين</a:t>
            </a:r>
            <a:endParaRPr lang="en-US" dirty="0"/>
          </a:p>
          <a:p>
            <a:pPr lvl="1" algn="r" rtl="1"/>
            <a:r>
              <a:rPr lang="en-US" dirty="0" err="1"/>
              <a:t>عدم</a:t>
            </a:r>
            <a:r>
              <a:rPr lang="en-US" dirty="0"/>
              <a:t> </a:t>
            </a:r>
            <a:r>
              <a:rPr lang="en-US" dirty="0" err="1"/>
              <a:t>وجود</a:t>
            </a:r>
            <a:r>
              <a:rPr lang="en-US" dirty="0"/>
              <a:t> </a:t>
            </a:r>
            <a:r>
              <a:rPr lang="en-US" dirty="0" err="1"/>
              <a:t>شبكات</a:t>
            </a:r>
            <a:r>
              <a:rPr lang="en-US" dirty="0"/>
              <a:t> </a:t>
            </a:r>
            <a:r>
              <a:rPr lang="en-US" dirty="0" err="1"/>
              <a:t>مجتمعية</a:t>
            </a:r>
            <a:r>
              <a:rPr lang="en-US" dirty="0"/>
              <a:t>.</a:t>
            </a:r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en-US" b="1" dirty="0" err="1"/>
              <a:t>السيناريو</a:t>
            </a:r>
            <a:r>
              <a:rPr lang="en-US" b="1" dirty="0"/>
              <a:t> </a:t>
            </a:r>
            <a:r>
              <a:rPr lang="ar-SA" b="1" dirty="0"/>
              <a:t>٣</a:t>
            </a:r>
            <a:endParaRPr lang="en-US" b="1" dirty="0"/>
          </a:p>
          <a:p>
            <a:pPr algn="r" rtl="1"/>
            <a:r>
              <a:rPr lang="en-US" b="1" dirty="0" err="1"/>
              <a:t>الأسباب</a:t>
            </a:r>
            <a:r>
              <a:rPr lang="en-US" b="1" dirty="0"/>
              <a:t> </a:t>
            </a:r>
            <a:r>
              <a:rPr lang="en-US" b="1" dirty="0" err="1"/>
              <a:t>الموجودة</a:t>
            </a:r>
            <a:r>
              <a:rPr lang="en-US" b="1" dirty="0"/>
              <a:t> </a:t>
            </a:r>
            <a:r>
              <a:rPr lang="en-US" b="1" dirty="0" err="1"/>
              <a:t>مسبقًا</a:t>
            </a:r>
            <a:r>
              <a:rPr lang="en-US" b="1" dirty="0"/>
              <a:t>:</a:t>
            </a:r>
            <a:r>
              <a:rPr lang="en-US" dirty="0"/>
              <a:t> </a:t>
            </a:r>
          </a:p>
          <a:p>
            <a:pPr lvl="1" algn="r" rtl="1"/>
            <a:r>
              <a:rPr lang="en-US" dirty="0" err="1"/>
              <a:t>التهميش</a:t>
            </a:r>
            <a:r>
              <a:rPr lang="en-US" dirty="0"/>
              <a:t> </a:t>
            </a:r>
            <a:r>
              <a:rPr lang="en-US" dirty="0" err="1"/>
              <a:t>الاجتماعي</a:t>
            </a:r>
            <a:r>
              <a:rPr lang="en-US" dirty="0"/>
              <a:t> </a:t>
            </a:r>
            <a:r>
              <a:rPr lang="en-US" dirty="0" err="1"/>
              <a:t>والاقتصادي</a:t>
            </a:r>
            <a:endParaRPr lang="en-US" dirty="0"/>
          </a:p>
          <a:p>
            <a:pPr algn="r" rtl="1"/>
            <a:r>
              <a:rPr lang="ar-SA" b="1" dirty="0"/>
              <a:t>ك</a:t>
            </a:r>
            <a:r>
              <a:rPr lang="en-US" b="1" dirty="0" err="1"/>
              <a:t>نتيجة</a:t>
            </a:r>
            <a:r>
              <a:rPr lang="en-US" b="1" dirty="0"/>
              <a:t> </a:t>
            </a:r>
            <a:r>
              <a:rPr lang="ar-SA" b="1" dirty="0" err="1"/>
              <a:t>لل</a:t>
            </a:r>
            <a:r>
              <a:rPr lang="en-US" b="1" dirty="0" err="1"/>
              <a:t>أزمة</a:t>
            </a:r>
            <a:r>
              <a:rPr lang="en-US" b="1" dirty="0"/>
              <a:t>:</a:t>
            </a:r>
          </a:p>
          <a:p>
            <a:pPr lvl="1" algn="r" rtl="1"/>
            <a:r>
              <a:rPr lang="en-US" dirty="0" err="1"/>
              <a:t>فقد</a:t>
            </a:r>
            <a:r>
              <a:rPr lang="en-US" dirty="0"/>
              <a:t> </a:t>
            </a:r>
            <a:r>
              <a:rPr lang="ar-SA" dirty="0"/>
              <a:t>جدي</a:t>
            </a:r>
            <a:r>
              <a:rPr lang="en-US" dirty="0"/>
              <a:t> </a:t>
            </a:r>
            <a:r>
              <a:rPr lang="en-US" dirty="0" err="1"/>
              <a:t>الفتاة</a:t>
            </a:r>
            <a:r>
              <a:rPr lang="en-US" dirty="0"/>
              <a:t> ، </a:t>
            </a:r>
            <a:r>
              <a:rPr lang="en-US" dirty="0" err="1"/>
              <a:t>القائمين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رعايتها</a:t>
            </a:r>
            <a:r>
              <a:rPr lang="en-US" dirty="0"/>
              <a:t> </a:t>
            </a:r>
            <a:r>
              <a:rPr lang="en-US" dirty="0" err="1"/>
              <a:t>الرئيسيين</a:t>
            </a:r>
            <a:r>
              <a:rPr lang="en-US" dirty="0"/>
              <a:t> ، </a:t>
            </a:r>
            <a:r>
              <a:rPr lang="en-US" dirty="0" err="1"/>
              <a:t>وظيفتهم</a:t>
            </a:r>
            <a:r>
              <a:rPr lang="en-US" dirty="0"/>
              <a:t> / </a:t>
            </a:r>
            <a:r>
              <a:rPr lang="en-US" dirty="0" err="1"/>
              <a:t>دخلهم</a:t>
            </a:r>
            <a:r>
              <a:rPr lang="en-US" dirty="0"/>
              <a:t> </a:t>
            </a:r>
            <a:r>
              <a:rPr lang="en-US" dirty="0" err="1"/>
              <a:t>نتيجة</a:t>
            </a:r>
            <a:r>
              <a:rPr lang="en-US" dirty="0"/>
              <a:t> </a:t>
            </a:r>
            <a:r>
              <a:rPr lang="en-US" dirty="0" err="1"/>
              <a:t>لانتشار</a:t>
            </a:r>
            <a:r>
              <a:rPr lang="en-US" dirty="0"/>
              <a:t> </a:t>
            </a:r>
            <a:r>
              <a:rPr lang="en-US" dirty="0" err="1"/>
              <a:t>مرض</a:t>
            </a:r>
            <a:r>
              <a:rPr lang="en-US" dirty="0"/>
              <a:t> </a:t>
            </a:r>
            <a:r>
              <a:rPr lang="en-US" dirty="0" err="1"/>
              <a:t>معد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البلاد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كان</a:t>
            </a:r>
            <a:r>
              <a:rPr lang="en-US" dirty="0"/>
              <a:t> </a:t>
            </a:r>
            <a:r>
              <a:rPr lang="en-US" dirty="0" err="1"/>
              <a:t>هذا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</a:t>
            </a:r>
            <a:r>
              <a:rPr lang="en-US" dirty="0" err="1"/>
              <a:t>الأسري</a:t>
            </a:r>
            <a:r>
              <a:rPr lang="en-US" dirty="0"/>
              <a:t> "</a:t>
            </a:r>
            <a:r>
              <a:rPr lang="en-US" dirty="0" err="1"/>
              <a:t>طوعيًا</a:t>
            </a:r>
            <a:r>
              <a:rPr lang="en-US" dirty="0"/>
              <a:t>".</a:t>
            </a:r>
          </a:p>
          <a:p>
            <a:pPr algn="r" rtl="1"/>
            <a:r>
              <a:rPr lang="en-US" b="1" dirty="0" err="1"/>
              <a:t>التأثير</a:t>
            </a:r>
            <a:r>
              <a:rPr lang="en-US" b="1" dirty="0"/>
              <a:t> </a:t>
            </a:r>
            <a:r>
              <a:rPr lang="en-US" b="1" dirty="0" err="1"/>
              <a:t>المحتمل</a:t>
            </a:r>
            <a:r>
              <a:rPr lang="en-US" b="1" dirty="0"/>
              <a:t>:</a:t>
            </a:r>
          </a:p>
          <a:p>
            <a:pPr lvl="1" algn="r" rtl="1"/>
            <a:r>
              <a:rPr lang="ar-SA" dirty="0"/>
              <a:t>الإجهاد ال</a:t>
            </a:r>
            <a:r>
              <a:rPr lang="en-US" dirty="0" err="1"/>
              <a:t>نفسي</a:t>
            </a:r>
            <a:r>
              <a:rPr lang="en-US" dirty="0"/>
              <a:t> </a:t>
            </a:r>
            <a:r>
              <a:rPr lang="en-US" dirty="0" err="1"/>
              <a:t>نتيجة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endParaRPr lang="en-US" dirty="0"/>
          </a:p>
          <a:p>
            <a:pPr lvl="1" algn="r" rtl="1"/>
            <a:r>
              <a:rPr lang="en-US" dirty="0" err="1"/>
              <a:t>حالة</a:t>
            </a:r>
            <a:r>
              <a:rPr lang="en-US" dirty="0"/>
              <a:t> </a:t>
            </a:r>
            <a:r>
              <a:rPr lang="en-US" dirty="0" err="1"/>
              <a:t>الفرار</a:t>
            </a:r>
            <a:r>
              <a:rPr lang="en-US" dirty="0"/>
              <a:t> </a:t>
            </a:r>
            <a:r>
              <a:rPr lang="en-US" dirty="0" err="1"/>
              <a:t>والنزوح</a:t>
            </a:r>
            <a:r>
              <a:rPr lang="en-US" dirty="0"/>
              <a:t> </a:t>
            </a:r>
            <a:r>
              <a:rPr lang="en-US" dirty="0" err="1"/>
              <a:t>والضغط</a:t>
            </a:r>
            <a:r>
              <a:rPr lang="en-US" dirty="0"/>
              <a:t> </a:t>
            </a:r>
            <a:r>
              <a:rPr lang="en-US" dirty="0" err="1"/>
              <a:t>لكسب</a:t>
            </a:r>
            <a:r>
              <a:rPr lang="en-US" dirty="0"/>
              <a:t> </a:t>
            </a:r>
            <a:r>
              <a:rPr lang="en-US" dirty="0" err="1"/>
              <a:t>المال</a:t>
            </a:r>
            <a:r>
              <a:rPr lang="en-US" dirty="0"/>
              <a:t> / </a:t>
            </a:r>
            <a:r>
              <a:rPr lang="en-US" dirty="0" err="1"/>
              <a:t>البحث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عمل</a:t>
            </a:r>
            <a:endParaRPr lang="en-US" dirty="0"/>
          </a:p>
          <a:p>
            <a:pPr lvl="1" algn="r" rtl="1"/>
            <a:r>
              <a:rPr lang="en-US" dirty="0" err="1"/>
              <a:t>نقص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والحماية</a:t>
            </a:r>
            <a:r>
              <a:rPr lang="en-US" dirty="0"/>
              <a:t> ؛</a:t>
            </a:r>
          </a:p>
          <a:p>
            <a:pPr lvl="1" algn="r" rtl="1"/>
            <a:r>
              <a:rPr lang="en-US" dirty="0" err="1"/>
              <a:t>خطر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</a:t>
            </a:r>
            <a:r>
              <a:rPr lang="en-US" dirty="0" err="1"/>
              <a:t>طويل</a:t>
            </a:r>
            <a:r>
              <a:rPr lang="en-US" dirty="0"/>
              <a:t> </a:t>
            </a:r>
            <a:r>
              <a:rPr lang="en-US" dirty="0" err="1"/>
              <a:t>الأمد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الدائم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الوالدين</a:t>
            </a:r>
            <a:endParaRPr lang="en-US" dirty="0"/>
          </a:p>
          <a:p>
            <a:pPr lvl="1" algn="r" rtl="1"/>
            <a:r>
              <a:rPr lang="en-US" dirty="0" err="1"/>
              <a:t>خطر</a:t>
            </a:r>
            <a:r>
              <a:rPr lang="en-US" dirty="0"/>
              <a:t> </a:t>
            </a:r>
            <a:r>
              <a:rPr lang="en-US" dirty="0" err="1"/>
              <a:t>التعرض</a:t>
            </a:r>
            <a:r>
              <a:rPr lang="en-US" dirty="0"/>
              <a:t> </a:t>
            </a:r>
            <a:r>
              <a:rPr lang="en-US" dirty="0" err="1"/>
              <a:t>لسوء</a:t>
            </a:r>
            <a:r>
              <a:rPr lang="en-US" dirty="0"/>
              <a:t> </a:t>
            </a:r>
            <a:r>
              <a:rPr lang="en-US" dirty="0" err="1"/>
              <a:t>المعاملة</a:t>
            </a:r>
            <a:r>
              <a:rPr lang="en-US" dirty="0"/>
              <a:t> </a:t>
            </a:r>
            <a:r>
              <a:rPr lang="en-US" dirty="0" err="1"/>
              <a:t>والإهمال</a:t>
            </a:r>
            <a:r>
              <a:rPr lang="en-US" dirty="0"/>
              <a:t> </a:t>
            </a:r>
            <a:r>
              <a:rPr lang="en-US" dirty="0" err="1"/>
              <a:t>والعنف</a:t>
            </a:r>
            <a:r>
              <a:rPr lang="en-US" dirty="0"/>
              <a:t> </a:t>
            </a:r>
            <a:r>
              <a:rPr lang="en-US" dirty="0" err="1"/>
              <a:t>والاستغلال</a:t>
            </a:r>
            <a:r>
              <a:rPr lang="en-US" dirty="0"/>
              <a:t> ، </a:t>
            </a:r>
            <a:r>
              <a:rPr lang="en-US" dirty="0" err="1"/>
              <a:t>بما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ذلك</a:t>
            </a:r>
            <a:r>
              <a:rPr lang="en-US" dirty="0"/>
              <a:t> </a:t>
            </a:r>
            <a:r>
              <a:rPr lang="en-US" dirty="0" err="1"/>
              <a:t>العنف</a:t>
            </a:r>
            <a:r>
              <a:rPr lang="en-US" dirty="0"/>
              <a:t> </a:t>
            </a:r>
            <a:r>
              <a:rPr lang="en-US" dirty="0" err="1"/>
              <a:t>القائم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النوع</a:t>
            </a:r>
            <a:r>
              <a:rPr lang="en-US" dirty="0"/>
              <a:t> </a:t>
            </a:r>
            <a:r>
              <a:rPr lang="en-US" dirty="0" err="1"/>
              <a:t>الاجتماعي</a:t>
            </a:r>
            <a:endParaRPr lang="en-US" dirty="0"/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ar-SA" b="1" dirty="0"/>
              <a:t>يتبع</a:t>
            </a:r>
            <a:r>
              <a:rPr lang="en-US" b="1" dirty="0">
                <a:sym typeface="Wingdings" panose="05000000000000000000" pitchFamily="2" charset="2"/>
              </a:rPr>
              <a:t></a:t>
            </a:r>
            <a:endParaRPr lang="en-US" b="1" dirty="0"/>
          </a:p>
          <a:p>
            <a:pPr marL="174625" marR="0" indent="-17462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9375A4F1-0725-5E70-22A7-0ECE7533C2D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33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233906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5:notes"/>
          <p:cNvSpPr txBox="1">
            <a:spLocks noGrp="1"/>
          </p:cNvSpPr>
          <p:nvPr>
            <p:ph type="body" idx="1"/>
          </p:nvPr>
        </p:nvSpPr>
        <p:spPr>
          <a:xfrm>
            <a:off x="479425" y="460375"/>
            <a:ext cx="6140450" cy="9211335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لسيناريو</a:t>
            </a:r>
            <a:r>
              <a:rPr lang="en-US" b="1" dirty="0"/>
              <a:t> </a:t>
            </a:r>
            <a:r>
              <a:rPr lang="ar-SA" b="1" dirty="0"/>
              <a:t>٤</a:t>
            </a:r>
            <a:endParaRPr lang="en-US" b="1" dirty="0"/>
          </a:p>
          <a:p>
            <a:pPr algn="r" rtl="1"/>
            <a:r>
              <a:rPr lang="ar-SA" b="1" dirty="0"/>
              <a:t>ك</a:t>
            </a:r>
            <a:r>
              <a:rPr lang="en-US" b="1" dirty="0" err="1"/>
              <a:t>نتيجة</a:t>
            </a:r>
            <a:r>
              <a:rPr lang="en-US" b="1" dirty="0"/>
              <a:t> </a:t>
            </a:r>
            <a:r>
              <a:rPr lang="ar-SA" b="1" dirty="0" err="1"/>
              <a:t>للأ</a:t>
            </a:r>
            <a:r>
              <a:rPr lang="en-US" b="1" dirty="0" err="1"/>
              <a:t>زمة</a:t>
            </a:r>
            <a:r>
              <a:rPr lang="en-US" b="1" dirty="0"/>
              <a:t>:</a:t>
            </a:r>
          </a:p>
          <a:p>
            <a:pPr lvl="1" algn="r" rtl="1"/>
            <a:r>
              <a:rPr lang="en-US" dirty="0" err="1"/>
              <a:t>الفصل</a:t>
            </a:r>
            <a:r>
              <a:rPr lang="en-US" dirty="0"/>
              <a:t> </a:t>
            </a:r>
            <a:r>
              <a:rPr lang="en-US" dirty="0" err="1"/>
              <a:t>العرضي</a:t>
            </a:r>
            <a:r>
              <a:rPr lang="en-US" dirty="0"/>
              <a:t> </a:t>
            </a:r>
            <a:r>
              <a:rPr lang="en-US" dirty="0" err="1"/>
              <a:t>بسبب</a:t>
            </a:r>
            <a:r>
              <a:rPr lang="en-US" dirty="0"/>
              <a:t> </a:t>
            </a:r>
            <a:r>
              <a:rPr lang="en-US" dirty="0" err="1"/>
              <a:t>العنف</a:t>
            </a:r>
            <a:r>
              <a:rPr lang="en-US" dirty="0"/>
              <a:t> </a:t>
            </a:r>
            <a:r>
              <a:rPr lang="en-US" dirty="0" err="1"/>
              <a:t>والنزوح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كان</a:t>
            </a:r>
            <a:r>
              <a:rPr lang="en-US" dirty="0"/>
              <a:t> </a:t>
            </a:r>
            <a:r>
              <a:rPr lang="en-US" dirty="0" err="1"/>
              <a:t>هذا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</a:t>
            </a:r>
            <a:r>
              <a:rPr lang="en-US" dirty="0" err="1"/>
              <a:t>الأسري</a:t>
            </a:r>
            <a:r>
              <a:rPr lang="en-US" dirty="0"/>
              <a:t> </a:t>
            </a:r>
            <a:r>
              <a:rPr lang="en-US" dirty="0" err="1"/>
              <a:t>عرضيًا</a:t>
            </a:r>
            <a:r>
              <a:rPr lang="en-US" dirty="0"/>
              <a:t>.</a:t>
            </a:r>
          </a:p>
          <a:p>
            <a:pPr algn="r" rtl="1"/>
            <a:r>
              <a:rPr lang="en-US" b="1" dirty="0" err="1"/>
              <a:t>التأثير</a:t>
            </a:r>
            <a:r>
              <a:rPr lang="en-US" b="1" dirty="0"/>
              <a:t> </a:t>
            </a:r>
            <a:r>
              <a:rPr lang="en-US" b="1" dirty="0" err="1"/>
              <a:t>المحتمل</a:t>
            </a:r>
            <a:r>
              <a:rPr lang="en-US" b="1" dirty="0"/>
              <a:t>:</a:t>
            </a:r>
          </a:p>
          <a:p>
            <a:pPr lvl="1" algn="r" rtl="1"/>
            <a:r>
              <a:rPr lang="ar-SA" dirty="0"/>
              <a:t>ال</a:t>
            </a:r>
            <a:r>
              <a:rPr lang="en-US" dirty="0" err="1"/>
              <a:t>ض</a:t>
            </a:r>
            <a:r>
              <a:rPr lang="ar-SA" dirty="0"/>
              <a:t>غط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نفسي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اجتماعي</a:t>
            </a:r>
            <a:r>
              <a:rPr lang="en-US" dirty="0"/>
              <a:t> </a:t>
            </a:r>
            <a:r>
              <a:rPr lang="en-US" dirty="0" err="1"/>
              <a:t>بسبب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،</a:t>
            </a:r>
          </a:p>
          <a:p>
            <a:pPr lvl="1" algn="r" rtl="1"/>
            <a:r>
              <a:rPr lang="en-US" dirty="0" err="1"/>
              <a:t>حالة</a:t>
            </a:r>
            <a:r>
              <a:rPr lang="en-US" dirty="0"/>
              <a:t> </a:t>
            </a:r>
            <a:r>
              <a:rPr lang="en-US" dirty="0" err="1"/>
              <a:t>الفرار</a:t>
            </a:r>
            <a:r>
              <a:rPr lang="en-US" dirty="0"/>
              <a:t> </a:t>
            </a:r>
            <a:r>
              <a:rPr lang="en-US" dirty="0" err="1"/>
              <a:t>والنزوح</a:t>
            </a:r>
            <a:endParaRPr lang="en-US" dirty="0"/>
          </a:p>
          <a:p>
            <a:pPr lvl="1" algn="r" rtl="1"/>
            <a:r>
              <a:rPr lang="en-US" dirty="0" err="1"/>
              <a:t>نقص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/ </a:t>
            </a:r>
            <a:r>
              <a:rPr lang="en-US" dirty="0" err="1"/>
              <a:t>البيئة</a:t>
            </a:r>
            <a:r>
              <a:rPr lang="en-US" dirty="0"/>
              <a:t> </a:t>
            </a:r>
            <a:r>
              <a:rPr lang="en-US" dirty="0" err="1"/>
              <a:t>الأسرية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يتسبب</a:t>
            </a:r>
            <a:r>
              <a:rPr lang="en-US" dirty="0"/>
              <a:t> </a:t>
            </a:r>
            <a:r>
              <a:rPr lang="en-US" dirty="0" err="1"/>
              <a:t>ذلك</a:t>
            </a:r>
            <a:r>
              <a:rPr lang="en-US" dirty="0"/>
              <a:t> </a:t>
            </a:r>
            <a:r>
              <a:rPr lang="ar-SA" dirty="0"/>
              <a:t>التوتر</a:t>
            </a:r>
            <a:r>
              <a:rPr lang="en-US" dirty="0"/>
              <a:t> </a:t>
            </a:r>
            <a:r>
              <a:rPr lang="en-US" dirty="0" err="1"/>
              <a:t>لأخته</a:t>
            </a:r>
            <a:r>
              <a:rPr lang="en-US" dirty="0"/>
              <a:t> </a:t>
            </a:r>
            <a:r>
              <a:rPr lang="en-US" dirty="0" err="1"/>
              <a:t>الكبرى</a:t>
            </a:r>
            <a:r>
              <a:rPr lang="en-US" dirty="0"/>
              <a:t> </a:t>
            </a:r>
            <a:r>
              <a:rPr lang="en-US" dirty="0" err="1"/>
              <a:t>التي</a:t>
            </a:r>
            <a:r>
              <a:rPr lang="en-US" dirty="0"/>
              <a:t> </a:t>
            </a:r>
            <a:r>
              <a:rPr lang="en-US" dirty="0" err="1"/>
              <a:t>تضطر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تحمل</a:t>
            </a:r>
            <a:r>
              <a:rPr lang="en-US" dirty="0"/>
              <a:t> </a:t>
            </a:r>
            <a:r>
              <a:rPr lang="en-US" dirty="0" err="1"/>
              <a:t>المسؤولية</a:t>
            </a:r>
            <a:r>
              <a:rPr lang="en-US" dirty="0"/>
              <a:t> </a:t>
            </a:r>
            <a:r>
              <a:rPr lang="en-US" dirty="0" err="1"/>
              <a:t>الوحيدة</a:t>
            </a:r>
            <a:r>
              <a:rPr lang="en-US" dirty="0"/>
              <a:t> </a:t>
            </a:r>
            <a:r>
              <a:rPr lang="en-US" dirty="0" err="1"/>
              <a:t>لرعاية</a:t>
            </a:r>
            <a:r>
              <a:rPr lang="en-US" dirty="0"/>
              <a:t> </a:t>
            </a:r>
            <a:r>
              <a:rPr lang="en-US" dirty="0" err="1"/>
              <a:t>شقيقها</a:t>
            </a:r>
            <a:r>
              <a:rPr lang="en-US" dirty="0"/>
              <a:t> </a:t>
            </a:r>
            <a:r>
              <a:rPr lang="en-US" dirty="0" err="1"/>
              <a:t>الأصغر</a:t>
            </a:r>
            <a:r>
              <a:rPr lang="en-US" dirty="0"/>
              <a:t> ، </a:t>
            </a:r>
            <a:r>
              <a:rPr lang="en-US" dirty="0" err="1"/>
              <a:t>بينما</a:t>
            </a:r>
            <a:r>
              <a:rPr lang="en-US" dirty="0"/>
              <a:t> </a:t>
            </a:r>
            <a:r>
              <a:rPr lang="en-US" dirty="0" err="1"/>
              <a:t>لا</a:t>
            </a:r>
            <a:r>
              <a:rPr lang="en-US" dirty="0"/>
              <a:t> </a:t>
            </a:r>
            <a:r>
              <a:rPr lang="en-US" dirty="0" err="1"/>
              <a:t>يزال</a:t>
            </a:r>
            <a:r>
              <a:rPr lang="en-US" dirty="0"/>
              <a:t> </a:t>
            </a:r>
            <a:r>
              <a:rPr lang="en-US" dirty="0" err="1"/>
              <a:t>زوجها</a:t>
            </a:r>
            <a:r>
              <a:rPr lang="en-US" dirty="0"/>
              <a:t> </a:t>
            </a:r>
            <a:r>
              <a:rPr lang="en-US" dirty="0" err="1"/>
              <a:t>مفقودًا</a:t>
            </a:r>
            <a:r>
              <a:rPr lang="en-US" dirty="0"/>
              <a:t> </a:t>
            </a:r>
            <a:r>
              <a:rPr lang="en-US" dirty="0" err="1"/>
              <a:t>ووالد</a:t>
            </a:r>
            <a:r>
              <a:rPr lang="ar-SA" dirty="0" err="1"/>
              <a:t>ي</a:t>
            </a:r>
            <a:r>
              <a:rPr lang="en-US" dirty="0" err="1"/>
              <a:t>ها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بلد</a:t>
            </a:r>
            <a:r>
              <a:rPr lang="en-US" dirty="0"/>
              <a:t> </a:t>
            </a:r>
            <a:r>
              <a:rPr lang="en-US" dirty="0" err="1"/>
              <a:t>المنشأ</a:t>
            </a:r>
            <a:endParaRPr lang="en-US" dirty="0"/>
          </a:p>
          <a:p>
            <a:pPr lvl="1" algn="r" rtl="1"/>
            <a:r>
              <a:rPr lang="en-US" dirty="0" err="1"/>
              <a:t>خطر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</a:t>
            </a:r>
            <a:r>
              <a:rPr lang="en-US" dirty="0" err="1"/>
              <a:t>طويل</a:t>
            </a:r>
            <a:r>
              <a:rPr lang="en-US" dirty="0"/>
              <a:t> </a:t>
            </a:r>
            <a:r>
              <a:rPr lang="en-US" dirty="0" err="1"/>
              <a:t>الأمد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الدائم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الوالدين</a:t>
            </a:r>
            <a:endParaRPr lang="en-US" dirty="0"/>
          </a:p>
          <a:p>
            <a:pPr lvl="1" algn="r" rtl="1"/>
            <a:r>
              <a:rPr lang="en-US" dirty="0" err="1"/>
              <a:t>خطر</a:t>
            </a:r>
            <a:r>
              <a:rPr lang="en-US" dirty="0"/>
              <a:t> </a:t>
            </a:r>
            <a:r>
              <a:rPr lang="en-US" dirty="0" err="1"/>
              <a:t>نقص</a:t>
            </a:r>
            <a:r>
              <a:rPr lang="en-US" dirty="0"/>
              <a:t> </a:t>
            </a:r>
            <a:r>
              <a:rPr lang="en-US" dirty="0" err="1"/>
              <a:t>الوصول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التعليم</a:t>
            </a:r>
            <a:r>
              <a:rPr lang="en-US" dirty="0"/>
              <a:t> / </a:t>
            </a:r>
            <a:r>
              <a:rPr lang="en-US" dirty="0" err="1"/>
              <a:t>الخدمات</a:t>
            </a:r>
            <a:r>
              <a:rPr lang="en-US" dirty="0"/>
              <a:t> </a:t>
            </a:r>
            <a:r>
              <a:rPr lang="en-US" dirty="0" err="1"/>
              <a:t>الأساسية</a:t>
            </a:r>
            <a:r>
              <a:rPr lang="en-US" dirty="0"/>
              <a:t> </a:t>
            </a:r>
            <a:r>
              <a:rPr lang="en-US" dirty="0" err="1"/>
              <a:t>ال</a:t>
            </a:r>
            <a:r>
              <a:rPr lang="ar-SA" dirty="0"/>
              <a:t>هامة</a:t>
            </a:r>
            <a:r>
              <a:rPr lang="en-US" dirty="0"/>
              <a:t>.</a:t>
            </a:r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en-US" b="1" dirty="0" err="1"/>
              <a:t>السيناريو</a:t>
            </a:r>
            <a:r>
              <a:rPr lang="ar-SA" b="1" dirty="0"/>
              <a:t>٥</a:t>
            </a:r>
            <a:endParaRPr lang="en-US" b="1" dirty="0"/>
          </a:p>
          <a:p>
            <a:pPr algn="r" rtl="1"/>
            <a:r>
              <a:rPr lang="en-US" b="1" dirty="0" err="1"/>
              <a:t>الأسباب</a:t>
            </a:r>
            <a:r>
              <a:rPr lang="en-US" b="1" dirty="0"/>
              <a:t> </a:t>
            </a:r>
            <a:r>
              <a:rPr lang="en-US" b="1" dirty="0" err="1"/>
              <a:t>الموجودة</a:t>
            </a:r>
            <a:r>
              <a:rPr lang="en-US" b="1" dirty="0"/>
              <a:t> </a:t>
            </a:r>
            <a:r>
              <a:rPr lang="en-US" b="1" dirty="0" err="1"/>
              <a:t>مسبقًا</a:t>
            </a:r>
            <a:r>
              <a:rPr lang="en-US" b="1" dirty="0"/>
              <a:t>:</a:t>
            </a:r>
          </a:p>
          <a:p>
            <a:pPr lvl="1" algn="r" rtl="1"/>
            <a:r>
              <a:rPr lang="en-US" dirty="0" err="1"/>
              <a:t>الضعف</a:t>
            </a:r>
            <a:r>
              <a:rPr lang="en-US" dirty="0"/>
              <a:t> </a:t>
            </a:r>
            <a:r>
              <a:rPr lang="en-US" dirty="0" err="1"/>
              <a:t>الاجتماعي</a:t>
            </a:r>
            <a:r>
              <a:rPr lang="en-US" dirty="0"/>
              <a:t> </a:t>
            </a:r>
            <a:r>
              <a:rPr lang="en-US" dirty="0" err="1"/>
              <a:t>والاقتصادي</a:t>
            </a:r>
            <a:r>
              <a:rPr lang="en-US" dirty="0"/>
              <a:t> </a:t>
            </a:r>
            <a:r>
              <a:rPr lang="en-US" dirty="0" err="1"/>
              <a:t>والأعراف</a:t>
            </a:r>
            <a:r>
              <a:rPr lang="en-US" dirty="0"/>
              <a:t> </a:t>
            </a:r>
            <a:r>
              <a:rPr lang="en-US" dirty="0" err="1"/>
              <a:t>الاجتماعية</a:t>
            </a:r>
            <a:r>
              <a:rPr lang="en-US" dirty="0"/>
              <a:t> </a:t>
            </a:r>
            <a:r>
              <a:rPr lang="en-US" dirty="0" err="1"/>
              <a:t>التقليدية</a:t>
            </a:r>
            <a:r>
              <a:rPr lang="en-US" dirty="0"/>
              <a:t> </a:t>
            </a:r>
            <a:r>
              <a:rPr lang="en-US" dirty="0" err="1"/>
              <a:t>التي</a:t>
            </a:r>
            <a:r>
              <a:rPr lang="en-US" dirty="0"/>
              <a:t> </a:t>
            </a:r>
            <a:r>
              <a:rPr lang="en-US" dirty="0" err="1"/>
              <a:t>تؤدي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الوالدين</a:t>
            </a:r>
            <a:endParaRPr lang="en-US" dirty="0"/>
          </a:p>
          <a:p>
            <a:pPr lvl="1" algn="r" rtl="1"/>
            <a:r>
              <a:rPr lang="en-US" dirty="0"/>
              <a:t>"</a:t>
            </a:r>
            <a:r>
              <a:rPr lang="en-US" dirty="0" err="1"/>
              <a:t>تسليم</a:t>
            </a:r>
            <a:r>
              <a:rPr lang="en-US" dirty="0"/>
              <a:t>"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مؤسسة</a:t>
            </a:r>
            <a:r>
              <a:rPr lang="en-US" dirty="0"/>
              <a:t> "</a:t>
            </a:r>
            <a:r>
              <a:rPr lang="en-US" dirty="0" err="1"/>
              <a:t>لل</a:t>
            </a:r>
            <a:r>
              <a:rPr lang="ar-SA" dirty="0"/>
              <a:t>تخفيف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العبء</a:t>
            </a:r>
            <a:r>
              <a:rPr lang="en-US" dirty="0"/>
              <a:t>" </a:t>
            </a:r>
            <a:r>
              <a:rPr lang="en-US" dirty="0" err="1"/>
              <a:t>واستنادًا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الاعتقاد</a:t>
            </a:r>
            <a:r>
              <a:rPr lang="en-US" dirty="0"/>
              <a:t> </a:t>
            </a:r>
            <a:r>
              <a:rPr lang="en-US" dirty="0" err="1"/>
              <a:t>بأن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en-US" dirty="0" err="1"/>
              <a:t>أفضل</a:t>
            </a:r>
            <a:r>
              <a:rPr lang="en-US" dirty="0"/>
              <a:t> </a:t>
            </a:r>
            <a:r>
              <a:rPr lang="en-US" dirty="0" err="1"/>
              <a:t>حالًا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دار</a:t>
            </a:r>
            <a:r>
              <a:rPr lang="en-US" dirty="0"/>
              <a:t> </a:t>
            </a:r>
            <a:r>
              <a:rPr lang="en-US" dirty="0" err="1"/>
              <a:t>الأيتام</a:t>
            </a:r>
            <a:r>
              <a:rPr lang="en-US" dirty="0"/>
              <a:t> </a:t>
            </a:r>
            <a:r>
              <a:rPr lang="en-US" dirty="0" err="1"/>
              <a:t>لأنهم</a:t>
            </a:r>
            <a:r>
              <a:rPr lang="en-US" dirty="0"/>
              <a:t> </a:t>
            </a:r>
            <a:r>
              <a:rPr lang="en-US" dirty="0" err="1"/>
              <a:t>قد</a:t>
            </a:r>
            <a:r>
              <a:rPr lang="en-US" dirty="0"/>
              <a:t> </a:t>
            </a:r>
            <a:r>
              <a:rPr lang="en-US" dirty="0" err="1"/>
              <a:t>يتلقون</a:t>
            </a:r>
            <a:r>
              <a:rPr lang="en-US" dirty="0"/>
              <a:t> </a:t>
            </a:r>
            <a:r>
              <a:rPr lang="en-US" dirty="0" err="1"/>
              <a:t>التعليم</a:t>
            </a:r>
            <a:r>
              <a:rPr lang="en-US" dirty="0"/>
              <a:t> </a:t>
            </a:r>
            <a:r>
              <a:rPr lang="en-US" dirty="0" err="1"/>
              <a:t>وغيره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أشكال</a:t>
            </a:r>
            <a:r>
              <a:rPr lang="en-US" dirty="0"/>
              <a:t> </a:t>
            </a:r>
            <a:r>
              <a:rPr lang="en-US" dirty="0" err="1"/>
              <a:t>الدعم</a:t>
            </a:r>
            <a:r>
              <a:rPr lang="en-US" dirty="0"/>
              <a:t>.</a:t>
            </a:r>
          </a:p>
          <a:p>
            <a:pPr algn="r" rtl="1"/>
            <a:r>
              <a:rPr lang="en-US" b="1" dirty="0" err="1"/>
              <a:t>أسباب</a:t>
            </a:r>
            <a:r>
              <a:rPr lang="en-US" b="1" dirty="0"/>
              <a:t> </a:t>
            </a:r>
            <a:r>
              <a:rPr lang="en-US" b="1" dirty="0" err="1"/>
              <a:t>نتيجة</a:t>
            </a:r>
            <a:r>
              <a:rPr lang="en-US" b="1" dirty="0"/>
              <a:t> </a:t>
            </a:r>
            <a:r>
              <a:rPr lang="en-US" b="1" dirty="0" err="1"/>
              <a:t>الأزمة</a:t>
            </a:r>
            <a:r>
              <a:rPr lang="en-US" b="1" dirty="0"/>
              <a:t>:</a:t>
            </a:r>
          </a:p>
          <a:p>
            <a:pPr lvl="1" algn="r" rtl="1"/>
            <a:r>
              <a:rPr lang="en-US" dirty="0" err="1"/>
              <a:t>النزوح</a:t>
            </a:r>
            <a:r>
              <a:rPr lang="en-US" dirty="0"/>
              <a:t> </a:t>
            </a:r>
            <a:r>
              <a:rPr lang="en-US" dirty="0" err="1"/>
              <a:t>بسبب</a:t>
            </a:r>
            <a:r>
              <a:rPr lang="en-US" dirty="0"/>
              <a:t> </a:t>
            </a:r>
            <a:r>
              <a:rPr lang="en-US" dirty="0" err="1"/>
              <a:t>انعدام</a:t>
            </a:r>
            <a:r>
              <a:rPr lang="en-US" dirty="0"/>
              <a:t> </a:t>
            </a:r>
            <a:r>
              <a:rPr lang="en-US" dirty="0" err="1"/>
              <a:t>الأمن</a:t>
            </a:r>
            <a:endParaRPr lang="en-US" dirty="0"/>
          </a:p>
          <a:p>
            <a:pPr lvl="1" algn="r" rtl="1"/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البداية</a:t>
            </a:r>
            <a:r>
              <a:rPr lang="en-US" dirty="0"/>
              <a:t> ، </a:t>
            </a:r>
            <a:r>
              <a:rPr lang="en-US" dirty="0" err="1"/>
              <a:t>كان</a:t>
            </a:r>
            <a:r>
              <a:rPr lang="en-US" dirty="0"/>
              <a:t> </a:t>
            </a:r>
            <a:r>
              <a:rPr lang="en-US" dirty="0" err="1"/>
              <a:t>الفصل</a:t>
            </a:r>
            <a:r>
              <a:rPr lang="en-US" dirty="0"/>
              <a:t> "</a:t>
            </a:r>
            <a:r>
              <a:rPr lang="en-US" dirty="0" err="1"/>
              <a:t>طوعيًا</a:t>
            </a:r>
            <a:r>
              <a:rPr lang="en-US" dirty="0"/>
              <a:t>" </a:t>
            </a:r>
            <a:r>
              <a:rPr lang="en-US" dirty="0" err="1"/>
              <a:t>حيث</a:t>
            </a:r>
            <a:r>
              <a:rPr lang="en-US" dirty="0"/>
              <a:t> </a:t>
            </a:r>
            <a:r>
              <a:rPr lang="ar-SA" dirty="0"/>
              <a:t>أرسل</a:t>
            </a:r>
            <a:r>
              <a:rPr lang="en-US" dirty="0"/>
              <a:t> </a:t>
            </a:r>
            <a:r>
              <a:rPr lang="en-US" dirty="0" err="1"/>
              <a:t>الوالد</a:t>
            </a:r>
            <a:r>
              <a:rPr lang="ar-SA" dirty="0" err="1"/>
              <a:t>ي</a:t>
            </a:r>
            <a:r>
              <a:rPr lang="en-US" dirty="0" err="1"/>
              <a:t>ن</a:t>
            </a:r>
            <a:r>
              <a:rPr lang="en-US" dirty="0"/>
              <a:t> </a:t>
            </a:r>
            <a:r>
              <a:rPr lang="en-US" dirty="0" err="1"/>
              <a:t>الأولاد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مؤسسة</a:t>
            </a:r>
            <a:r>
              <a:rPr lang="en-US" dirty="0"/>
              <a:t>. </a:t>
            </a:r>
            <a:r>
              <a:rPr lang="en-US" dirty="0" err="1"/>
              <a:t>بعد</a:t>
            </a:r>
            <a:r>
              <a:rPr lang="en-US" dirty="0"/>
              <a:t> </a:t>
            </a:r>
            <a:r>
              <a:rPr lang="en-US" dirty="0" err="1"/>
              <a:t>ذلك</a:t>
            </a:r>
            <a:r>
              <a:rPr lang="en-US" dirty="0"/>
              <a:t> ، </a:t>
            </a:r>
            <a:r>
              <a:rPr lang="en-US" dirty="0" err="1"/>
              <a:t>اضطر</a:t>
            </a:r>
            <a:r>
              <a:rPr lang="en-US" dirty="0"/>
              <a:t> </a:t>
            </a:r>
            <a:r>
              <a:rPr lang="en-US" dirty="0" err="1"/>
              <a:t>الأولاد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الفرار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المؤسسة</a:t>
            </a:r>
            <a:r>
              <a:rPr lang="en-US" dirty="0"/>
              <a:t> </a:t>
            </a:r>
            <a:r>
              <a:rPr lang="en-US" dirty="0" err="1"/>
              <a:t>بسبب</a:t>
            </a:r>
            <a:r>
              <a:rPr lang="en-US" dirty="0"/>
              <a:t> </a:t>
            </a:r>
            <a:r>
              <a:rPr lang="en-US" dirty="0" err="1"/>
              <a:t>النزاع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المنطقة</a:t>
            </a:r>
            <a:r>
              <a:rPr lang="en-US" dirty="0"/>
              <a:t>.</a:t>
            </a:r>
          </a:p>
          <a:p>
            <a:pPr algn="r" rtl="1"/>
            <a:r>
              <a:rPr lang="en-US" b="1" dirty="0" err="1"/>
              <a:t>التأثير</a:t>
            </a:r>
            <a:r>
              <a:rPr lang="en-US" b="1" dirty="0"/>
              <a:t> </a:t>
            </a:r>
            <a:r>
              <a:rPr lang="en-US" b="1" dirty="0" err="1"/>
              <a:t>المحتمل</a:t>
            </a:r>
            <a:r>
              <a:rPr lang="en-US" b="1" dirty="0"/>
              <a:t>:</a:t>
            </a:r>
          </a:p>
          <a:p>
            <a:pPr lvl="1" algn="r" rtl="1"/>
            <a:r>
              <a:rPr lang="ar-SA" dirty="0"/>
              <a:t>ال</a:t>
            </a:r>
            <a:r>
              <a:rPr lang="en-US" dirty="0" err="1"/>
              <a:t>ض</a:t>
            </a:r>
            <a:r>
              <a:rPr lang="ar-SA" dirty="0"/>
              <a:t>غط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نفسي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اجتماعي</a:t>
            </a:r>
            <a:r>
              <a:rPr lang="en-US" dirty="0"/>
              <a:t> </a:t>
            </a:r>
            <a:r>
              <a:rPr lang="en-US" dirty="0" err="1"/>
              <a:t>بسبب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،</a:t>
            </a:r>
          </a:p>
          <a:p>
            <a:pPr lvl="1" algn="r" rtl="1"/>
            <a:r>
              <a:rPr lang="en-US" dirty="0" err="1"/>
              <a:t>حالة</a:t>
            </a:r>
            <a:r>
              <a:rPr lang="en-US" dirty="0"/>
              <a:t> </a:t>
            </a:r>
            <a:r>
              <a:rPr lang="en-US" dirty="0" err="1"/>
              <a:t>الفرار</a:t>
            </a:r>
            <a:r>
              <a:rPr lang="en-US" dirty="0"/>
              <a:t> </a:t>
            </a:r>
            <a:r>
              <a:rPr lang="en-US" dirty="0" err="1"/>
              <a:t>والنزوح</a:t>
            </a:r>
            <a:r>
              <a:rPr lang="en-US" dirty="0"/>
              <a:t> ؛</a:t>
            </a:r>
          </a:p>
          <a:p>
            <a:pPr lvl="1" algn="r" rtl="1"/>
            <a:r>
              <a:rPr lang="en-US" dirty="0" err="1"/>
              <a:t>خطر</a:t>
            </a:r>
            <a:r>
              <a:rPr lang="en-US" dirty="0"/>
              <a:t> </a:t>
            </a:r>
            <a:r>
              <a:rPr lang="en-US" dirty="0" err="1"/>
              <a:t>نقص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/ </a:t>
            </a:r>
            <a:r>
              <a:rPr lang="en-US" dirty="0" err="1"/>
              <a:t>البيئة</a:t>
            </a:r>
            <a:r>
              <a:rPr lang="en-US" dirty="0"/>
              <a:t> </a:t>
            </a:r>
            <a:r>
              <a:rPr lang="en-US" dirty="0" err="1"/>
              <a:t>الأسرية</a:t>
            </a:r>
            <a:r>
              <a:rPr lang="en-US" dirty="0"/>
              <a:t> </a:t>
            </a:r>
            <a:r>
              <a:rPr lang="en-US" dirty="0" err="1"/>
              <a:t>والسلامة</a:t>
            </a:r>
            <a:r>
              <a:rPr lang="en-US" dirty="0"/>
              <a:t> </a:t>
            </a:r>
            <a:r>
              <a:rPr lang="en-US" dirty="0" err="1"/>
              <a:t>والحماية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تتم</a:t>
            </a:r>
            <a:r>
              <a:rPr lang="en-US" dirty="0"/>
              <a:t> </a:t>
            </a:r>
            <a:r>
              <a:rPr lang="en-US" dirty="0" err="1"/>
              <a:t>رعاية</a:t>
            </a:r>
            <a:r>
              <a:rPr lang="en-US" dirty="0"/>
              <a:t> </a:t>
            </a:r>
            <a:r>
              <a:rPr lang="en-US" dirty="0" err="1"/>
              <a:t>الأولاد</a:t>
            </a:r>
            <a:r>
              <a:rPr lang="en-US" dirty="0"/>
              <a:t> </a:t>
            </a:r>
            <a:r>
              <a:rPr lang="en-US" dirty="0" err="1"/>
              <a:t>حاليًا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قبل</a:t>
            </a:r>
            <a:r>
              <a:rPr lang="en-US" dirty="0"/>
              <a:t> </a:t>
            </a:r>
            <a:r>
              <a:rPr lang="en-US" dirty="0" err="1"/>
              <a:t>عائلة</a:t>
            </a:r>
            <a:r>
              <a:rPr lang="en-US" dirty="0"/>
              <a:t> </a:t>
            </a:r>
            <a:r>
              <a:rPr lang="en-US" dirty="0" err="1"/>
              <a:t>حاضنة</a:t>
            </a:r>
            <a:r>
              <a:rPr lang="en-US" dirty="0"/>
              <a:t> </a:t>
            </a:r>
            <a:r>
              <a:rPr lang="en-US" dirty="0" err="1"/>
              <a:t>تلقائية</a:t>
            </a:r>
            <a:r>
              <a:rPr lang="en-US" dirty="0"/>
              <a:t> ، </a:t>
            </a:r>
            <a:r>
              <a:rPr lang="en-US" dirty="0" err="1"/>
              <a:t>كانوا</a:t>
            </a:r>
            <a:r>
              <a:rPr lang="en-US" dirty="0"/>
              <a:t> </a:t>
            </a:r>
            <a:r>
              <a:rPr lang="en-US" dirty="0" err="1"/>
              <a:t>يعرفونها</a:t>
            </a:r>
            <a:r>
              <a:rPr lang="en-US" dirty="0"/>
              <a:t> </a:t>
            </a:r>
            <a:r>
              <a:rPr lang="en-US" dirty="0" err="1"/>
              <a:t>قبل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؛</a:t>
            </a:r>
          </a:p>
          <a:p>
            <a:pPr lvl="1" algn="r" rtl="1"/>
            <a:r>
              <a:rPr lang="en-US" dirty="0" err="1"/>
              <a:t>خطر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</a:t>
            </a:r>
            <a:r>
              <a:rPr lang="en-US" dirty="0" err="1"/>
              <a:t>طويل</a:t>
            </a:r>
            <a:r>
              <a:rPr lang="en-US" dirty="0"/>
              <a:t> </a:t>
            </a:r>
            <a:r>
              <a:rPr lang="en-US" dirty="0" err="1"/>
              <a:t>الأمد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الدائم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الوالدين</a:t>
            </a:r>
            <a:r>
              <a:rPr lang="en-US" dirty="0"/>
              <a:t> ؛</a:t>
            </a:r>
          </a:p>
          <a:p>
            <a:pPr lvl="1" algn="r" rtl="1"/>
            <a:r>
              <a:rPr lang="en-US" dirty="0" err="1"/>
              <a:t>خطر</a:t>
            </a:r>
            <a:r>
              <a:rPr lang="en-US" dirty="0"/>
              <a:t> </a:t>
            </a:r>
            <a:r>
              <a:rPr lang="en-US" dirty="0" err="1"/>
              <a:t>عدم</a:t>
            </a:r>
            <a:r>
              <a:rPr lang="en-US" dirty="0"/>
              <a:t> </a:t>
            </a:r>
            <a:r>
              <a:rPr lang="en-US" dirty="0" err="1"/>
              <a:t>الوصول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التعليم</a:t>
            </a:r>
            <a:r>
              <a:rPr lang="en-US" dirty="0"/>
              <a:t> / </a:t>
            </a:r>
            <a:r>
              <a:rPr lang="en-US" dirty="0" err="1"/>
              <a:t>الخدمات</a:t>
            </a:r>
            <a:r>
              <a:rPr lang="en-US" dirty="0"/>
              <a:t> </a:t>
            </a:r>
            <a:r>
              <a:rPr lang="en-US" dirty="0" err="1"/>
              <a:t>الأساسية</a:t>
            </a:r>
            <a:r>
              <a:rPr lang="en-US" dirty="0"/>
              <a:t> </a:t>
            </a:r>
            <a:r>
              <a:rPr lang="en-US" dirty="0" err="1"/>
              <a:t>الأساسية</a:t>
            </a:r>
            <a:r>
              <a:rPr lang="en-US" dirty="0"/>
              <a:t> / </a:t>
            </a:r>
            <a:r>
              <a:rPr lang="en-US" dirty="0" err="1"/>
              <a:t>شبكات</a:t>
            </a:r>
            <a:r>
              <a:rPr lang="en-US" dirty="0"/>
              <a:t> </a:t>
            </a:r>
            <a:r>
              <a:rPr lang="en-US" dirty="0" err="1"/>
              <a:t>دعم</a:t>
            </a:r>
            <a:r>
              <a:rPr lang="en-US" dirty="0"/>
              <a:t> </a:t>
            </a:r>
            <a:r>
              <a:rPr lang="en-US" dirty="0" err="1"/>
              <a:t>المجتمع</a:t>
            </a:r>
            <a:r>
              <a:rPr lang="en-US" dirty="0"/>
              <a:t>.</a:t>
            </a:r>
          </a:p>
          <a:p>
            <a:pPr marL="274638" lvl="1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ar-SA" b="1" dirty="0"/>
              <a:t>يتبع</a:t>
            </a:r>
            <a:r>
              <a:rPr lang="en-US" b="1" dirty="0">
                <a:sym typeface="Wingdings" panose="05000000000000000000" pitchFamily="2" charset="2"/>
              </a:rPr>
              <a:t></a:t>
            </a:r>
            <a:r>
              <a:rPr lang="ar-SA" b="1" dirty="0">
                <a:sym typeface="Wingdings" panose="05000000000000000000" pitchFamily="2" charset="2"/>
              </a:rPr>
              <a:t> </a:t>
            </a:r>
            <a:endParaRPr lang="en-US" b="1" dirty="0"/>
          </a:p>
          <a:p>
            <a:pPr marL="0" marR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endParaRPr lang="en-US" b="1" dirty="0"/>
          </a:p>
        </p:txBody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2C39AFBE-FA2B-880D-9829-EA1F3B68954B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34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7053871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5:notes"/>
          <p:cNvSpPr txBox="1">
            <a:spLocks noGrp="1"/>
          </p:cNvSpPr>
          <p:nvPr>
            <p:ph type="body" idx="1"/>
          </p:nvPr>
        </p:nvSpPr>
        <p:spPr>
          <a:xfrm>
            <a:off x="479425" y="460375"/>
            <a:ext cx="6140450" cy="9211335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السيناريو</a:t>
            </a:r>
            <a:r>
              <a:rPr lang="en-US" b="1" dirty="0"/>
              <a:t> </a:t>
            </a:r>
            <a:r>
              <a:rPr lang="ar-SA" b="1" dirty="0"/>
              <a:t>٦</a:t>
            </a:r>
            <a:endParaRPr lang="en-US" b="1" dirty="0"/>
          </a:p>
          <a:p>
            <a:pPr algn="r" rtl="1"/>
            <a:r>
              <a:rPr lang="en-US" b="1" dirty="0" err="1"/>
              <a:t>الأسباب</a:t>
            </a:r>
            <a:r>
              <a:rPr lang="en-US" b="1" dirty="0"/>
              <a:t> </a:t>
            </a:r>
            <a:r>
              <a:rPr lang="en-US" b="1" dirty="0" err="1"/>
              <a:t>المحتملة</a:t>
            </a:r>
            <a:r>
              <a:rPr lang="en-US" b="1" dirty="0"/>
              <a:t> </a:t>
            </a:r>
            <a:r>
              <a:rPr lang="en-US" b="1" dirty="0" err="1"/>
              <a:t>الموجودة</a:t>
            </a:r>
            <a:r>
              <a:rPr lang="en-US" b="1" dirty="0"/>
              <a:t> </a:t>
            </a:r>
            <a:r>
              <a:rPr lang="en-US" b="1" dirty="0" err="1"/>
              <a:t>مسبقًا</a:t>
            </a:r>
            <a:r>
              <a:rPr lang="en-US" b="1" dirty="0"/>
              <a:t>:</a:t>
            </a:r>
          </a:p>
          <a:p>
            <a:pPr lvl="1" algn="r" rtl="1"/>
            <a:r>
              <a:rPr lang="en-US" dirty="0" err="1"/>
              <a:t>الضعف</a:t>
            </a:r>
            <a:r>
              <a:rPr lang="en-US" dirty="0"/>
              <a:t> </a:t>
            </a:r>
            <a:r>
              <a:rPr lang="en-US" dirty="0" err="1"/>
              <a:t>الاجتماعي</a:t>
            </a:r>
            <a:r>
              <a:rPr lang="en-US" dirty="0"/>
              <a:t> </a:t>
            </a:r>
            <a:r>
              <a:rPr lang="en-US" dirty="0" err="1"/>
              <a:t>والاقتصادي</a:t>
            </a:r>
            <a:r>
              <a:rPr lang="en-US" dirty="0"/>
              <a:t> </a:t>
            </a:r>
            <a:r>
              <a:rPr lang="en-US" dirty="0" err="1"/>
              <a:t>والأعراف</a:t>
            </a:r>
            <a:r>
              <a:rPr lang="en-US" dirty="0"/>
              <a:t> </a:t>
            </a:r>
            <a:r>
              <a:rPr lang="en-US" dirty="0" err="1"/>
              <a:t>الاجتماعية</a:t>
            </a:r>
            <a:r>
              <a:rPr lang="en-US" dirty="0"/>
              <a:t> </a:t>
            </a:r>
            <a:r>
              <a:rPr lang="en-US" dirty="0" err="1"/>
              <a:t>التقليدية</a:t>
            </a:r>
            <a:r>
              <a:rPr lang="en-US" dirty="0"/>
              <a:t> </a:t>
            </a:r>
            <a:r>
              <a:rPr lang="en-US" dirty="0" err="1"/>
              <a:t>التي</a:t>
            </a:r>
            <a:r>
              <a:rPr lang="en-US" dirty="0"/>
              <a:t> </a:t>
            </a:r>
            <a:r>
              <a:rPr lang="en-US" dirty="0" err="1"/>
              <a:t>تؤدي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الوالدين</a:t>
            </a:r>
            <a:endParaRPr lang="en-US" dirty="0"/>
          </a:p>
          <a:p>
            <a:pPr lvl="1" algn="r" rtl="1"/>
            <a:r>
              <a:rPr lang="en-US" dirty="0"/>
              <a:t>"</a:t>
            </a:r>
            <a:r>
              <a:rPr lang="en-US" dirty="0" err="1"/>
              <a:t>تسليم</a:t>
            </a:r>
            <a:r>
              <a:rPr lang="en-US" dirty="0"/>
              <a:t>"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مؤسسة</a:t>
            </a:r>
            <a:r>
              <a:rPr lang="en-US" dirty="0"/>
              <a:t> "</a:t>
            </a:r>
            <a:r>
              <a:rPr lang="en-US" dirty="0" err="1"/>
              <a:t>للتخ</a:t>
            </a:r>
            <a:r>
              <a:rPr lang="ar-SA" dirty="0"/>
              <a:t>فيف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العبء</a:t>
            </a:r>
            <a:r>
              <a:rPr lang="en-US" dirty="0"/>
              <a:t>" </a:t>
            </a:r>
            <a:r>
              <a:rPr lang="en-US" dirty="0" err="1"/>
              <a:t>واستنادًا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الاعتقاد</a:t>
            </a:r>
            <a:r>
              <a:rPr lang="en-US" dirty="0"/>
              <a:t> </a:t>
            </a:r>
            <a:r>
              <a:rPr lang="en-US" dirty="0" err="1"/>
              <a:t>بأن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en-US" dirty="0" err="1"/>
              <a:t>أفضل</a:t>
            </a:r>
            <a:r>
              <a:rPr lang="en-US" dirty="0"/>
              <a:t> </a:t>
            </a:r>
            <a:r>
              <a:rPr lang="en-US" dirty="0" err="1"/>
              <a:t>حالًا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دار</a:t>
            </a:r>
            <a:r>
              <a:rPr lang="ar-SA" dirty="0"/>
              <a:t> </a:t>
            </a:r>
            <a:r>
              <a:rPr lang="en-US" dirty="0" err="1"/>
              <a:t>الأيتام</a:t>
            </a:r>
            <a:r>
              <a:rPr lang="en-US" dirty="0"/>
              <a:t> </a:t>
            </a:r>
            <a:r>
              <a:rPr lang="en-US" dirty="0" err="1"/>
              <a:t>لأنهم</a:t>
            </a:r>
            <a:r>
              <a:rPr lang="en-US" dirty="0"/>
              <a:t> </a:t>
            </a:r>
            <a:r>
              <a:rPr lang="en-US" dirty="0" err="1"/>
              <a:t>قد</a:t>
            </a:r>
            <a:r>
              <a:rPr lang="en-US" dirty="0"/>
              <a:t> </a:t>
            </a:r>
            <a:r>
              <a:rPr lang="en-US" dirty="0" err="1"/>
              <a:t>يتلقون</a:t>
            </a:r>
            <a:r>
              <a:rPr lang="en-US" dirty="0"/>
              <a:t> </a:t>
            </a:r>
            <a:r>
              <a:rPr lang="en-US" dirty="0" err="1"/>
              <a:t>التعليم</a:t>
            </a:r>
            <a:r>
              <a:rPr lang="en-US" dirty="0"/>
              <a:t> </a:t>
            </a:r>
            <a:r>
              <a:rPr lang="en-US" dirty="0" err="1"/>
              <a:t>وغيره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أشكال</a:t>
            </a:r>
            <a:r>
              <a:rPr lang="en-US" dirty="0"/>
              <a:t> </a:t>
            </a:r>
            <a:r>
              <a:rPr lang="en-US" dirty="0" err="1"/>
              <a:t>الدعم</a:t>
            </a:r>
            <a:endParaRPr lang="en-US" dirty="0"/>
          </a:p>
          <a:p>
            <a:pPr algn="r" rtl="1"/>
            <a:r>
              <a:rPr lang="en-US" b="1" dirty="0" err="1"/>
              <a:t>أسباب</a:t>
            </a:r>
            <a:r>
              <a:rPr lang="en-US" b="1" dirty="0"/>
              <a:t> </a:t>
            </a:r>
            <a:r>
              <a:rPr lang="en-US" b="1" dirty="0" err="1"/>
              <a:t>نتيجة</a:t>
            </a:r>
            <a:r>
              <a:rPr lang="en-US" b="1" dirty="0"/>
              <a:t> </a:t>
            </a:r>
            <a:r>
              <a:rPr lang="en-US" b="1" dirty="0" err="1"/>
              <a:t>الأزمة</a:t>
            </a:r>
            <a:r>
              <a:rPr lang="en-US" b="1" dirty="0"/>
              <a:t>:</a:t>
            </a:r>
          </a:p>
          <a:p>
            <a:pPr lvl="1" algn="r" rtl="1"/>
            <a:r>
              <a:rPr lang="en-US" dirty="0" err="1"/>
              <a:t>توفي</a:t>
            </a:r>
            <a:r>
              <a:rPr lang="en-US" dirty="0"/>
              <a:t> </a:t>
            </a:r>
            <a:r>
              <a:rPr lang="en-US" dirty="0" err="1"/>
              <a:t>والد</a:t>
            </a:r>
            <a:r>
              <a:rPr lang="en-US" dirty="0"/>
              <a:t> </a:t>
            </a:r>
            <a:r>
              <a:rPr lang="en-US" dirty="0" err="1"/>
              <a:t>روز</a:t>
            </a:r>
            <a:r>
              <a:rPr lang="en-US" dirty="0"/>
              <a:t> </a:t>
            </a:r>
            <a:r>
              <a:rPr lang="en-US" dirty="0" err="1"/>
              <a:t>بسبب</a:t>
            </a:r>
            <a:r>
              <a:rPr lang="en-US" dirty="0"/>
              <a:t> </a:t>
            </a:r>
            <a:r>
              <a:rPr lang="en-US" dirty="0" err="1"/>
              <a:t>تفشي</a:t>
            </a:r>
            <a:r>
              <a:rPr lang="en-US" dirty="0"/>
              <a:t> </a:t>
            </a:r>
            <a:r>
              <a:rPr lang="en-US" dirty="0" err="1"/>
              <a:t>مرض</a:t>
            </a:r>
            <a:r>
              <a:rPr lang="en-US" dirty="0"/>
              <a:t> </a:t>
            </a:r>
            <a:r>
              <a:rPr lang="en-US" dirty="0" err="1"/>
              <a:t>معد</a:t>
            </a:r>
            <a:r>
              <a:rPr lang="en-US" dirty="0"/>
              <a:t> </a:t>
            </a:r>
            <a:r>
              <a:rPr lang="en-US" dirty="0" err="1"/>
              <a:t>وفقدت</a:t>
            </a:r>
            <a:r>
              <a:rPr lang="en-US" dirty="0"/>
              <a:t> </a:t>
            </a:r>
            <a:r>
              <a:rPr lang="en-US" dirty="0" err="1"/>
              <a:t>والدتها</a:t>
            </a:r>
            <a:r>
              <a:rPr lang="en-US" dirty="0"/>
              <a:t> </a:t>
            </a:r>
            <a:r>
              <a:rPr lang="en-US" dirty="0" err="1"/>
              <a:t>وظيفتها</a:t>
            </a:r>
            <a:r>
              <a:rPr lang="en-US" dirty="0"/>
              <a:t> / </a:t>
            </a:r>
            <a:r>
              <a:rPr lang="en-US" dirty="0" err="1"/>
              <a:t>دخلها</a:t>
            </a:r>
            <a:r>
              <a:rPr lang="en-US" dirty="0"/>
              <a:t> </a:t>
            </a:r>
            <a:r>
              <a:rPr lang="en-US" dirty="0" err="1"/>
              <a:t>بسبب</a:t>
            </a:r>
            <a:r>
              <a:rPr lang="en-US" dirty="0"/>
              <a:t> </a:t>
            </a:r>
            <a:r>
              <a:rPr lang="en-US" dirty="0" err="1"/>
              <a:t>الوباء</a:t>
            </a:r>
            <a:r>
              <a:rPr lang="en-US" dirty="0"/>
              <a:t> </a:t>
            </a:r>
            <a:r>
              <a:rPr lang="en-US" dirty="0" err="1"/>
              <a:t>وشعرت</a:t>
            </a:r>
            <a:r>
              <a:rPr lang="en-US" dirty="0"/>
              <a:t> </a:t>
            </a:r>
            <a:r>
              <a:rPr lang="en-US" dirty="0" err="1"/>
              <a:t>أنها</a:t>
            </a:r>
            <a:r>
              <a:rPr lang="en-US" dirty="0"/>
              <a:t> </a:t>
            </a:r>
            <a:r>
              <a:rPr lang="en-US" dirty="0" err="1"/>
              <a:t>لا</a:t>
            </a:r>
            <a:r>
              <a:rPr lang="en-US" dirty="0"/>
              <a:t> </a:t>
            </a:r>
            <a:r>
              <a:rPr lang="en-US" dirty="0" err="1"/>
              <a:t>تستطيع</a:t>
            </a:r>
            <a:r>
              <a:rPr lang="en-US" dirty="0"/>
              <a:t> </a:t>
            </a:r>
            <a:r>
              <a:rPr lang="en-US" dirty="0" err="1"/>
              <a:t>توفير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لها</a:t>
            </a:r>
            <a:r>
              <a:rPr lang="en-US" dirty="0"/>
              <a:t> </a:t>
            </a:r>
            <a:r>
              <a:rPr lang="en-US" dirty="0" err="1"/>
              <a:t>بعد</a:t>
            </a:r>
            <a:r>
              <a:rPr lang="en-US" dirty="0"/>
              <a:t> </a:t>
            </a:r>
            <a:r>
              <a:rPr lang="en-US" dirty="0" err="1"/>
              <a:t>الآن</a:t>
            </a:r>
            <a:endParaRPr lang="en-US" dirty="0"/>
          </a:p>
          <a:p>
            <a:pPr lvl="1" algn="r" rtl="1"/>
            <a:r>
              <a:rPr lang="en-US" dirty="0" err="1"/>
              <a:t>كان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"</a:t>
            </a:r>
            <a:r>
              <a:rPr lang="en-US" dirty="0" err="1"/>
              <a:t>طوعيًا</a:t>
            </a:r>
            <a:r>
              <a:rPr lang="en-US" dirty="0"/>
              <a:t>" </a:t>
            </a:r>
            <a:r>
              <a:rPr lang="en-US" dirty="0" err="1"/>
              <a:t>حيث</a:t>
            </a:r>
            <a:r>
              <a:rPr lang="en-US" dirty="0"/>
              <a:t> </a:t>
            </a:r>
            <a:r>
              <a:rPr lang="ar-SA" dirty="0"/>
              <a:t>قبلت والد</a:t>
            </a:r>
            <a:r>
              <a:rPr lang="en-US" dirty="0" err="1"/>
              <a:t>تها</a:t>
            </a:r>
            <a:r>
              <a:rPr lang="ar-SA" dirty="0"/>
              <a:t> إرسالها</a:t>
            </a:r>
            <a:r>
              <a:rPr lang="en-US" dirty="0"/>
              <a:t> </a:t>
            </a:r>
            <a:r>
              <a:rPr lang="ar-SA" dirty="0"/>
              <a:t>إلى</a:t>
            </a:r>
            <a:r>
              <a:rPr lang="en-US" dirty="0"/>
              <a:t> </a:t>
            </a:r>
            <a:r>
              <a:rPr lang="en-US" dirty="0" err="1"/>
              <a:t>مؤسسة</a:t>
            </a:r>
            <a:r>
              <a:rPr lang="en-US" dirty="0"/>
              <a:t> ، </a:t>
            </a:r>
            <a:r>
              <a:rPr lang="en-US" dirty="0" err="1"/>
              <a:t>لأنها</a:t>
            </a:r>
            <a:r>
              <a:rPr lang="en-US" dirty="0"/>
              <a:t> </a:t>
            </a:r>
            <a:r>
              <a:rPr lang="en-US" dirty="0" err="1"/>
              <a:t>شعرت</a:t>
            </a:r>
            <a:r>
              <a:rPr lang="en-US" dirty="0"/>
              <a:t> </a:t>
            </a:r>
            <a:r>
              <a:rPr lang="en-US" dirty="0" err="1"/>
              <a:t>أنها</a:t>
            </a:r>
            <a:r>
              <a:rPr lang="en-US" dirty="0"/>
              <a:t> </a:t>
            </a:r>
            <a:r>
              <a:rPr lang="en-US" dirty="0" err="1"/>
              <a:t>لا</a:t>
            </a:r>
            <a:r>
              <a:rPr lang="en-US" dirty="0"/>
              <a:t> </a:t>
            </a:r>
            <a:r>
              <a:rPr lang="en-US" dirty="0" err="1"/>
              <a:t>تستطيع</a:t>
            </a:r>
            <a:r>
              <a:rPr lang="en-US" dirty="0"/>
              <a:t> </a:t>
            </a:r>
            <a:r>
              <a:rPr lang="en-US" dirty="0" err="1"/>
              <a:t>الاهتمام</a:t>
            </a:r>
            <a:r>
              <a:rPr lang="en-US" dirty="0"/>
              <a:t> </a:t>
            </a:r>
            <a:r>
              <a:rPr lang="en-US" dirty="0" err="1"/>
              <a:t>ب</a:t>
            </a:r>
            <a:r>
              <a:rPr lang="ar-SA" dirty="0"/>
              <a:t>روز</a:t>
            </a:r>
            <a:r>
              <a:rPr lang="en-US" dirty="0"/>
              <a:t> </a:t>
            </a:r>
            <a:r>
              <a:rPr lang="en-US" dirty="0" err="1"/>
              <a:t>بعد</a:t>
            </a:r>
            <a:r>
              <a:rPr lang="en-US" dirty="0"/>
              <a:t> </a:t>
            </a:r>
            <a:r>
              <a:rPr lang="en-US" dirty="0" err="1"/>
              <a:t>الآن</a:t>
            </a:r>
            <a:r>
              <a:rPr lang="en-US" dirty="0"/>
              <a:t>.</a:t>
            </a:r>
          </a:p>
          <a:p>
            <a:pPr algn="r" rtl="1"/>
            <a:r>
              <a:rPr lang="en-US" b="1" dirty="0" err="1"/>
              <a:t>التأثير</a:t>
            </a:r>
            <a:r>
              <a:rPr lang="en-US" b="1" dirty="0"/>
              <a:t> </a:t>
            </a:r>
            <a:r>
              <a:rPr lang="en-US" b="1" dirty="0" err="1"/>
              <a:t>المحتمل</a:t>
            </a:r>
            <a:r>
              <a:rPr lang="en-US" b="1" dirty="0"/>
              <a:t>:</a:t>
            </a:r>
          </a:p>
          <a:p>
            <a:pPr lvl="1" algn="r" rtl="1"/>
            <a:r>
              <a:rPr lang="ar-SA" dirty="0"/>
              <a:t>الإجهاد ال</a:t>
            </a:r>
            <a:r>
              <a:rPr lang="en-US" dirty="0" err="1"/>
              <a:t>نفسي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اجتماعي</a:t>
            </a:r>
            <a:r>
              <a:rPr lang="en-US" dirty="0"/>
              <a:t> </a:t>
            </a:r>
            <a:r>
              <a:rPr lang="en-US" dirty="0" err="1"/>
              <a:t>نتيجة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endParaRPr lang="en-US" dirty="0"/>
          </a:p>
          <a:p>
            <a:pPr lvl="1" algn="r" rtl="1"/>
            <a:r>
              <a:rPr lang="en-US" dirty="0" err="1"/>
              <a:t>حالة</a:t>
            </a:r>
            <a:r>
              <a:rPr lang="en-US" dirty="0"/>
              <a:t> </a:t>
            </a:r>
            <a:r>
              <a:rPr lang="en-US" dirty="0" err="1"/>
              <a:t>الفرار</a:t>
            </a:r>
            <a:r>
              <a:rPr lang="en-US" dirty="0"/>
              <a:t> </a:t>
            </a:r>
            <a:r>
              <a:rPr lang="en-US" dirty="0" err="1"/>
              <a:t>والنزوح</a:t>
            </a:r>
            <a:endParaRPr lang="en-US" dirty="0"/>
          </a:p>
          <a:p>
            <a:pPr lvl="1" algn="r" rtl="1"/>
            <a:r>
              <a:rPr lang="en-US" dirty="0" err="1"/>
              <a:t>خطر</a:t>
            </a:r>
            <a:r>
              <a:rPr lang="en-US" dirty="0"/>
              <a:t> </a:t>
            </a:r>
            <a:r>
              <a:rPr lang="en-US" dirty="0" err="1"/>
              <a:t>نقص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/ </a:t>
            </a:r>
            <a:r>
              <a:rPr lang="en-US" dirty="0" err="1"/>
              <a:t>البيئة</a:t>
            </a:r>
            <a:r>
              <a:rPr lang="en-US" dirty="0"/>
              <a:t> </a:t>
            </a:r>
            <a:r>
              <a:rPr lang="en-US" dirty="0" err="1"/>
              <a:t>الأسرية</a:t>
            </a:r>
            <a:endParaRPr lang="en-US" dirty="0"/>
          </a:p>
          <a:p>
            <a:pPr lvl="1" algn="r" rtl="1"/>
            <a:r>
              <a:rPr lang="en-US" dirty="0" err="1"/>
              <a:t>ت</a:t>
            </a:r>
            <a:r>
              <a:rPr lang="ar-SA" dirty="0"/>
              <a:t>وجد </a:t>
            </a:r>
            <a:r>
              <a:rPr lang="en-US" dirty="0" err="1"/>
              <a:t>روز</a:t>
            </a:r>
            <a:r>
              <a:rPr lang="en-US" dirty="0"/>
              <a:t> </a:t>
            </a:r>
            <a:r>
              <a:rPr lang="en-US" dirty="0" err="1"/>
              <a:t>حاليًا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دار</a:t>
            </a:r>
            <a:r>
              <a:rPr lang="en-US" dirty="0"/>
              <a:t> </a:t>
            </a:r>
            <a:r>
              <a:rPr lang="en-US" dirty="0" err="1"/>
              <a:t>للأيتام</a:t>
            </a:r>
            <a:r>
              <a:rPr lang="ar-SA" dirty="0"/>
              <a:t> و هي</a:t>
            </a:r>
            <a:r>
              <a:rPr lang="en-US" dirty="0"/>
              <a:t> </a:t>
            </a:r>
            <a:r>
              <a:rPr lang="en-US" dirty="0" err="1"/>
              <a:t>بعيد</a:t>
            </a:r>
            <a:r>
              <a:rPr lang="ar-SA" dirty="0" err="1"/>
              <a:t>ة</a:t>
            </a:r>
            <a:r>
              <a:rPr lang="en-US" dirty="0"/>
              <a:t> </a:t>
            </a:r>
            <a:r>
              <a:rPr lang="en-US" dirty="0" err="1"/>
              <a:t>جدًا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المنطقة</a:t>
            </a:r>
            <a:r>
              <a:rPr lang="en-US" dirty="0"/>
              <a:t> </a:t>
            </a:r>
            <a:r>
              <a:rPr lang="en-US" dirty="0" err="1"/>
              <a:t>التي</a:t>
            </a:r>
            <a:r>
              <a:rPr lang="en-US" dirty="0"/>
              <a:t> </a:t>
            </a:r>
            <a:r>
              <a:rPr lang="en-US" dirty="0" err="1"/>
              <a:t>تعيش</a:t>
            </a:r>
            <a:r>
              <a:rPr lang="en-US" dirty="0"/>
              <a:t> </a:t>
            </a:r>
            <a:r>
              <a:rPr lang="en-US" dirty="0" err="1"/>
              <a:t>فيها</a:t>
            </a:r>
            <a:r>
              <a:rPr lang="en-US" dirty="0"/>
              <a:t> </a:t>
            </a:r>
            <a:r>
              <a:rPr lang="en-US" dirty="0" err="1"/>
              <a:t>والدتها</a:t>
            </a:r>
            <a:endParaRPr lang="en-US" dirty="0"/>
          </a:p>
          <a:p>
            <a:pPr lvl="1" algn="r" rtl="1"/>
            <a:r>
              <a:rPr lang="en-US" dirty="0" err="1"/>
              <a:t>خطر</a:t>
            </a:r>
            <a:r>
              <a:rPr lang="en-US" dirty="0"/>
              <a:t> </a:t>
            </a:r>
            <a:r>
              <a:rPr lang="en-US" dirty="0" err="1"/>
              <a:t>الانفصال</a:t>
            </a:r>
            <a:r>
              <a:rPr lang="en-US" dirty="0"/>
              <a:t> </a:t>
            </a:r>
            <a:r>
              <a:rPr lang="en-US" dirty="0" err="1"/>
              <a:t>طويل</a:t>
            </a:r>
            <a:r>
              <a:rPr lang="en-US" dirty="0"/>
              <a:t> </a:t>
            </a:r>
            <a:r>
              <a:rPr lang="en-US" dirty="0" err="1"/>
              <a:t>الأمد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الدائم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والدتها</a:t>
            </a:r>
            <a:r>
              <a:rPr lang="en-US" dirty="0"/>
              <a:t> </a:t>
            </a:r>
            <a:r>
              <a:rPr lang="en-US" dirty="0" err="1"/>
              <a:t>وأفراد</a:t>
            </a:r>
            <a:r>
              <a:rPr lang="en-US" dirty="0"/>
              <a:t> </a:t>
            </a:r>
            <a:r>
              <a:rPr lang="en-US" dirty="0" err="1"/>
              <a:t>الأسرة</a:t>
            </a:r>
            <a:r>
              <a:rPr lang="en-US" dirty="0"/>
              <a:t> </a:t>
            </a:r>
            <a:r>
              <a:rPr lang="en-US" dirty="0" err="1"/>
              <a:t>الآخرين</a:t>
            </a:r>
            <a:endParaRPr lang="en-US" dirty="0"/>
          </a:p>
          <a:p>
            <a:pPr lvl="1" algn="r" rtl="1"/>
            <a:r>
              <a:rPr lang="en-US" dirty="0" err="1"/>
              <a:t>خطر</a:t>
            </a:r>
            <a:r>
              <a:rPr lang="en-US" dirty="0"/>
              <a:t> </a:t>
            </a:r>
            <a:r>
              <a:rPr lang="en-US" dirty="0" err="1"/>
              <a:t>التعرض</a:t>
            </a:r>
            <a:r>
              <a:rPr lang="en-US" dirty="0"/>
              <a:t> </a:t>
            </a:r>
            <a:r>
              <a:rPr lang="en-US" dirty="0" err="1"/>
              <a:t>لسوء</a:t>
            </a:r>
            <a:r>
              <a:rPr lang="en-US" dirty="0"/>
              <a:t> </a:t>
            </a:r>
            <a:r>
              <a:rPr lang="en-US" dirty="0" err="1"/>
              <a:t>المعاملة</a:t>
            </a:r>
            <a:r>
              <a:rPr lang="en-US" dirty="0"/>
              <a:t> </a:t>
            </a:r>
            <a:r>
              <a:rPr lang="en-US" dirty="0" err="1"/>
              <a:t>والإهمال</a:t>
            </a:r>
            <a:r>
              <a:rPr lang="en-US" dirty="0"/>
              <a:t> </a:t>
            </a:r>
            <a:r>
              <a:rPr lang="en-US" dirty="0" err="1"/>
              <a:t>والعنف</a:t>
            </a:r>
            <a:r>
              <a:rPr lang="en-US" dirty="0"/>
              <a:t> </a:t>
            </a:r>
            <a:r>
              <a:rPr lang="en-US" dirty="0" err="1"/>
              <a:t>والاستغلال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دار</a:t>
            </a:r>
            <a:r>
              <a:rPr lang="en-US" dirty="0"/>
              <a:t> </a:t>
            </a:r>
            <a:r>
              <a:rPr lang="en-US" dirty="0" err="1"/>
              <a:t>الأيتام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4DFEC36D-942A-DC05-7B80-98EB3A755BA3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35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680204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38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التكي</a:t>
            </a:r>
            <a:r>
              <a:rPr lang="ar-SA" b="1" dirty="0" err="1"/>
              <a:t>ي</a:t>
            </a:r>
            <a:r>
              <a:rPr lang="en-US" b="1" dirty="0" err="1"/>
              <a:t>ف</a:t>
            </a:r>
            <a:r>
              <a:rPr lang="en-US" b="1" dirty="0"/>
              <a:t> </a:t>
            </a:r>
            <a:r>
              <a:rPr lang="en-US" b="1" dirty="0" err="1"/>
              <a:t>مع</a:t>
            </a:r>
            <a:r>
              <a:rPr lang="en-US" b="1" dirty="0"/>
              <a:t> </a:t>
            </a:r>
            <a:r>
              <a:rPr lang="en-US" b="1" dirty="0" err="1"/>
              <a:t>السياق</a:t>
            </a:r>
            <a:endParaRPr lang="en-US" b="1" dirty="0"/>
          </a:p>
          <a:p>
            <a:pPr algn="r" rtl="1"/>
            <a:r>
              <a:rPr lang="ar-SA" dirty="0"/>
              <a:t>تعديل</a:t>
            </a:r>
            <a:r>
              <a:rPr lang="en-US" dirty="0"/>
              <a:t> </a:t>
            </a:r>
            <a:r>
              <a:rPr lang="en-US" dirty="0" err="1"/>
              <a:t>سياق</a:t>
            </a:r>
            <a:r>
              <a:rPr lang="en-US" dirty="0"/>
              <a:t> </a:t>
            </a:r>
            <a:r>
              <a:rPr lang="en-US" dirty="0" err="1"/>
              <a:t>ملاحظات</a:t>
            </a:r>
            <a:r>
              <a:rPr lang="en-US" dirty="0"/>
              <a:t> </a:t>
            </a:r>
            <a:r>
              <a:rPr lang="en-US" dirty="0" err="1"/>
              <a:t>الميسر</a:t>
            </a:r>
            <a:r>
              <a:rPr lang="en-US" dirty="0"/>
              <a:t> </a:t>
            </a:r>
            <a:r>
              <a:rPr lang="en-US" dirty="0" err="1"/>
              <a:t>هذه</a:t>
            </a:r>
            <a:r>
              <a:rPr lang="en-US" dirty="0"/>
              <a:t> </a:t>
            </a:r>
            <a:r>
              <a:rPr lang="en-US" dirty="0" err="1"/>
              <a:t>قبل</a:t>
            </a:r>
            <a:r>
              <a:rPr lang="en-US" dirty="0"/>
              <a:t> </a:t>
            </a:r>
            <a:r>
              <a:rPr lang="en-US" dirty="0" err="1"/>
              <a:t>التدريب</a:t>
            </a:r>
            <a:endParaRPr lang="en-US" dirty="0"/>
          </a:p>
          <a:p>
            <a:pPr lvl="1" algn="r" rtl="1"/>
            <a:r>
              <a:rPr lang="en-US" dirty="0" err="1"/>
              <a:t>قم</a:t>
            </a:r>
            <a:r>
              <a:rPr lang="en-US" dirty="0"/>
              <a:t> </a:t>
            </a:r>
            <a:r>
              <a:rPr lang="en-US" dirty="0" err="1"/>
              <a:t>بإزالة</a:t>
            </a:r>
            <a:r>
              <a:rPr lang="en-US" dirty="0"/>
              <a:t> </a:t>
            </a:r>
            <a:r>
              <a:rPr lang="en-US" dirty="0" err="1"/>
              <a:t>ال</a:t>
            </a:r>
            <a:r>
              <a:rPr lang="ar-SA" dirty="0"/>
              <a:t>مراجع المتعلقة</a:t>
            </a:r>
            <a:r>
              <a:rPr lang="en-US" dirty="0"/>
              <a:t> </a:t>
            </a:r>
            <a:r>
              <a:rPr lang="ar-SA" dirty="0"/>
              <a:t>ب</a:t>
            </a:r>
            <a:r>
              <a:rPr lang="en-US" dirty="0" err="1"/>
              <a:t>إرشادات</a:t>
            </a:r>
            <a:r>
              <a:rPr lang="en-US" dirty="0"/>
              <a:t> </a:t>
            </a:r>
            <a:r>
              <a:rPr lang="ar-SA" dirty="0"/>
              <a:t>إجراءات المصالح الفضلى</a:t>
            </a:r>
            <a:r>
              <a:rPr lang="en-US" dirty="0"/>
              <a:t> </a:t>
            </a:r>
            <a:r>
              <a:rPr lang="en-US" dirty="0" err="1"/>
              <a:t>للمفوضية</a:t>
            </a:r>
            <a:r>
              <a:rPr lang="ar-SA" dirty="0"/>
              <a:t> السامية لشؤون اللاجئين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سياقات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اللاجئين</a:t>
            </a:r>
            <a:r>
              <a:rPr lang="en-US" dirty="0"/>
              <a:t> </a:t>
            </a:r>
            <a:r>
              <a:rPr lang="en-US" dirty="0" err="1"/>
              <a:t>لأن</a:t>
            </a:r>
            <a:r>
              <a:rPr lang="en-US" dirty="0"/>
              <a:t> </a:t>
            </a:r>
            <a:r>
              <a:rPr lang="en-US" dirty="0" err="1"/>
              <a:t>هذا</a:t>
            </a:r>
            <a:r>
              <a:rPr lang="en-US" dirty="0"/>
              <a:t> </a:t>
            </a:r>
            <a:r>
              <a:rPr lang="en-US" dirty="0" err="1"/>
              <a:t>سيؤدي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الارباك</a:t>
            </a:r>
            <a:endParaRPr lang="en-US" dirty="0"/>
          </a:p>
          <a:p>
            <a:pPr lvl="1" algn="r" rtl="1"/>
            <a:r>
              <a:rPr lang="en-US" dirty="0" err="1"/>
              <a:t>تأكد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أن</a:t>
            </a:r>
            <a:r>
              <a:rPr lang="en-US" dirty="0"/>
              <a:t> </a:t>
            </a:r>
            <a:r>
              <a:rPr lang="en-US" dirty="0" err="1"/>
              <a:t>الإجابات</a:t>
            </a:r>
            <a:r>
              <a:rPr lang="en-US" dirty="0"/>
              <a:t> </a:t>
            </a:r>
            <a:r>
              <a:rPr lang="en-US" dirty="0" err="1"/>
              <a:t>ال</a:t>
            </a:r>
            <a:r>
              <a:rPr lang="ar-SA" dirty="0"/>
              <a:t>إضافية</a:t>
            </a:r>
            <a:r>
              <a:rPr lang="en-US" dirty="0"/>
              <a:t> </a:t>
            </a:r>
            <a:r>
              <a:rPr lang="en-US" dirty="0" err="1"/>
              <a:t>حول</a:t>
            </a:r>
            <a:r>
              <a:rPr lang="en-US" dirty="0"/>
              <a:t> </a:t>
            </a:r>
            <a:r>
              <a:rPr lang="en-US" dirty="0" err="1"/>
              <a:t>دور</a:t>
            </a:r>
            <a:r>
              <a:rPr lang="en-US" dirty="0"/>
              <a:t> </a:t>
            </a:r>
            <a:r>
              <a:rPr lang="en-US" dirty="0" err="1"/>
              <a:t>أخصائي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واضحة</a:t>
            </a:r>
            <a:r>
              <a:rPr lang="en-US" dirty="0"/>
              <a:t> </a:t>
            </a:r>
            <a:r>
              <a:rPr lang="en-US" dirty="0" err="1"/>
              <a:t>للغاية</a:t>
            </a:r>
            <a:endParaRPr lang="en-US" dirty="0"/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en-US" b="1" dirty="0" err="1"/>
              <a:t>مناقشة</a:t>
            </a:r>
            <a:r>
              <a:rPr lang="en-US" b="1" dirty="0"/>
              <a:t> </a:t>
            </a:r>
            <a:r>
              <a:rPr lang="en-US" b="1" dirty="0" err="1"/>
              <a:t>جماعية</a:t>
            </a:r>
            <a:r>
              <a:rPr lang="en-US" b="1" dirty="0"/>
              <a:t> </a:t>
            </a:r>
            <a:r>
              <a:rPr lang="ar-SA" b="1" dirty="0"/>
              <a:t>( ١٠ دقائق)</a:t>
            </a:r>
            <a:endParaRPr lang="en-US" b="1" dirty="0"/>
          </a:p>
          <a:p>
            <a:pPr algn="r" rtl="1"/>
            <a:r>
              <a:rPr lang="en-US" dirty="0" err="1"/>
              <a:t>قسّم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ثلاث</a:t>
            </a:r>
            <a:r>
              <a:rPr lang="en-US" dirty="0"/>
              <a:t> </a:t>
            </a:r>
            <a:r>
              <a:rPr lang="en-US" dirty="0" err="1"/>
              <a:t>مجموعات</a:t>
            </a:r>
            <a:endParaRPr lang="en-US" dirty="0"/>
          </a:p>
          <a:p>
            <a:pPr lvl="1" algn="r" rtl="1"/>
            <a:r>
              <a:rPr lang="en-US" dirty="0" err="1"/>
              <a:t>المجموعة</a:t>
            </a:r>
            <a:r>
              <a:rPr lang="en-US" dirty="0"/>
              <a:t> </a:t>
            </a:r>
            <a:r>
              <a:rPr lang="ar-SA" dirty="0"/>
              <a:t>١</a:t>
            </a:r>
            <a:r>
              <a:rPr lang="en-US" dirty="0"/>
              <a:t> </a:t>
            </a:r>
            <a:r>
              <a:rPr lang="en-US" dirty="0" err="1"/>
              <a:t>لمناقشة</a:t>
            </a:r>
            <a:r>
              <a:rPr lang="en-US" dirty="0"/>
              <a:t> </a:t>
            </a:r>
            <a:r>
              <a:rPr lang="en-US" dirty="0" err="1"/>
              <a:t>السؤال</a:t>
            </a:r>
            <a:r>
              <a:rPr lang="en-US" dirty="0"/>
              <a:t> </a:t>
            </a:r>
            <a:r>
              <a:rPr lang="ar-SA" dirty="0"/>
              <a:t>١</a:t>
            </a:r>
            <a:endParaRPr lang="en-US" dirty="0"/>
          </a:p>
          <a:p>
            <a:pPr lvl="1" algn="r" rtl="1"/>
            <a:r>
              <a:rPr lang="en-US" dirty="0" err="1"/>
              <a:t>المجموعة</a:t>
            </a:r>
            <a:r>
              <a:rPr lang="en-US" dirty="0"/>
              <a:t> </a:t>
            </a:r>
            <a:r>
              <a:rPr lang="ar-SA" dirty="0"/>
              <a:t>٢</a:t>
            </a:r>
            <a:r>
              <a:rPr lang="en-US" dirty="0"/>
              <a:t> </a:t>
            </a:r>
            <a:r>
              <a:rPr lang="en-US" dirty="0" err="1"/>
              <a:t>لمناقشة</a:t>
            </a:r>
            <a:r>
              <a:rPr lang="en-US" dirty="0"/>
              <a:t> </a:t>
            </a:r>
            <a:r>
              <a:rPr lang="en-US" dirty="0" err="1"/>
              <a:t>السؤال</a:t>
            </a:r>
            <a:r>
              <a:rPr lang="en-US" dirty="0"/>
              <a:t> </a:t>
            </a:r>
            <a:r>
              <a:rPr lang="ar-SA" dirty="0"/>
              <a:t>٢</a:t>
            </a:r>
            <a:endParaRPr lang="en-US" dirty="0"/>
          </a:p>
          <a:p>
            <a:pPr lvl="1" algn="r" rtl="1"/>
            <a:r>
              <a:rPr lang="en-US" dirty="0" err="1"/>
              <a:t>المجموعة</a:t>
            </a:r>
            <a:r>
              <a:rPr lang="en-US" dirty="0"/>
              <a:t> </a:t>
            </a:r>
            <a:r>
              <a:rPr lang="ar-SA" dirty="0"/>
              <a:t>٣</a:t>
            </a:r>
            <a:r>
              <a:rPr lang="en-US" dirty="0"/>
              <a:t> </a:t>
            </a:r>
            <a:r>
              <a:rPr lang="en-US" dirty="0" err="1"/>
              <a:t>لمناقشة</a:t>
            </a:r>
            <a:r>
              <a:rPr lang="en-US" dirty="0"/>
              <a:t> </a:t>
            </a:r>
            <a:r>
              <a:rPr lang="en-US" dirty="0" err="1"/>
              <a:t>السؤال</a:t>
            </a:r>
            <a:r>
              <a:rPr lang="en-US" dirty="0"/>
              <a:t> </a:t>
            </a:r>
            <a:r>
              <a:rPr lang="ar-SA" dirty="0"/>
              <a:t>٣</a:t>
            </a:r>
            <a:endParaRPr lang="en-US" dirty="0"/>
          </a:p>
          <a:p>
            <a:pPr lvl="1" algn="r" rtl="1"/>
            <a:r>
              <a:rPr lang="en-US" dirty="0" err="1"/>
              <a:t>بالنسبة</a:t>
            </a:r>
            <a:r>
              <a:rPr lang="en-US" dirty="0"/>
              <a:t> </a:t>
            </a:r>
            <a:r>
              <a:rPr lang="en-US" dirty="0" err="1"/>
              <a:t>للتدريبات</a:t>
            </a:r>
            <a:r>
              <a:rPr lang="en-US" dirty="0"/>
              <a:t> </a:t>
            </a:r>
            <a:r>
              <a:rPr lang="en-US" dirty="0" err="1"/>
              <a:t>الكبيرة</a:t>
            </a:r>
            <a:r>
              <a:rPr lang="en-US" dirty="0"/>
              <a:t> ، </a:t>
            </a:r>
            <a:r>
              <a:rPr lang="en-US" dirty="0" err="1"/>
              <a:t>قد</a:t>
            </a:r>
            <a:r>
              <a:rPr lang="en-US" dirty="0"/>
              <a:t> </a:t>
            </a:r>
            <a:r>
              <a:rPr lang="en-US" dirty="0" err="1"/>
              <a:t>تحتاج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ست</a:t>
            </a:r>
            <a:r>
              <a:rPr lang="en-US" dirty="0"/>
              <a:t> </a:t>
            </a:r>
            <a:r>
              <a:rPr lang="en-US" dirty="0" err="1"/>
              <a:t>مجموعات</a:t>
            </a:r>
            <a:r>
              <a:rPr lang="en-US" dirty="0"/>
              <a:t> ،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مجموعتين</a:t>
            </a:r>
            <a:r>
              <a:rPr lang="en-US" dirty="0"/>
              <a:t> </a:t>
            </a:r>
            <a:r>
              <a:rPr lang="en-US" dirty="0" err="1"/>
              <a:t>لكل</a:t>
            </a:r>
            <a:r>
              <a:rPr lang="en-US" dirty="0"/>
              <a:t> </a:t>
            </a:r>
            <a:r>
              <a:rPr lang="en-US" dirty="0" err="1"/>
              <a:t>سؤال</a:t>
            </a:r>
            <a:endParaRPr lang="en-US" dirty="0"/>
          </a:p>
          <a:p>
            <a:pPr algn="r" rtl="1"/>
            <a:r>
              <a:rPr lang="en-US" dirty="0" err="1"/>
              <a:t>امنح</a:t>
            </a:r>
            <a:r>
              <a:rPr lang="en-US" dirty="0"/>
              <a:t> </a:t>
            </a:r>
            <a:r>
              <a:rPr lang="en-US" dirty="0" err="1"/>
              <a:t>كل</a:t>
            </a:r>
            <a:r>
              <a:rPr lang="en-US" dirty="0"/>
              <a:t> </a:t>
            </a:r>
            <a:r>
              <a:rPr lang="en-US" dirty="0" err="1"/>
              <a:t>مجموعة</a:t>
            </a:r>
            <a:r>
              <a:rPr lang="en-US" dirty="0"/>
              <a:t> </a:t>
            </a:r>
            <a:r>
              <a:rPr lang="en-US" dirty="0" err="1"/>
              <a:t>الوقت</a:t>
            </a:r>
            <a:r>
              <a:rPr lang="en-US" dirty="0"/>
              <a:t> </a:t>
            </a:r>
            <a:r>
              <a:rPr lang="en-US" dirty="0" err="1"/>
              <a:t>لمناقشة</a:t>
            </a:r>
            <a:r>
              <a:rPr lang="en-US" dirty="0"/>
              <a:t> </a:t>
            </a:r>
            <a:r>
              <a:rPr lang="en-US" dirty="0" err="1"/>
              <a:t>أسئلتهم</a:t>
            </a:r>
            <a:r>
              <a:rPr lang="en-US" dirty="0"/>
              <a:t> </a:t>
            </a:r>
            <a:r>
              <a:rPr lang="en-US" dirty="0" err="1"/>
              <a:t>وتدوين</a:t>
            </a:r>
            <a:r>
              <a:rPr lang="en-US" dirty="0"/>
              <a:t> </a:t>
            </a:r>
            <a:r>
              <a:rPr lang="en-US" dirty="0" err="1"/>
              <a:t>النقاط</a:t>
            </a:r>
            <a:r>
              <a:rPr lang="en-US" dirty="0"/>
              <a:t> </a:t>
            </a:r>
            <a:r>
              <a:rPr lang="en-US" dirty="0" err="1"/>
              <a:t>الرئيسية</a:t>
            </a:r>
            <a:r>
              <a:rPr lang="en-US" dirty="0"/>
              <a:t> </a:t>
            </a:r>
            <a:r>
              <a:rPr lang="en-US" dirty="0" err="1"/>
              <a:t>الخاصة</a:t>
            </a:r>
            <a:r>
              <a:rPr lang="en-US" dirty="0"/>
              <a:t> </a:t>
            </a:r>
            <a:r>
              <a:rPr lang="en-US" dirty="0" err="1"/>
              <a:t>بهم</a:t>
            </a:r>
            <a:r>
              <a:rPr lang="en-US" dirty="0"/>
              <a:t>.</a:t>
            </a:r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en-US" b="1" dirty="0" err="1"/>
              <a:t>مناقشة</a:t>
            </a:r>
            <a:r>
              <a:rPr lang="en-US" b="1" dirty="0"/>
              <a:t> </a:t>
            </a:r>
            <a:r>
              <a:rPr lang="en-US" b="1" dirty="0" err="1"/>
              <a:t>عامة</a:t>
            </a:r>
            <a:r>
              <a:rPr lang="en-US" b="1" dirty="0"/>
              <a:t> </a:t>
            </a:r>
            <a:r>
              <a:rPr lang="ar-SA" b="1" dirty="0"/>
              <a:t>( ١٥ دقائق)</a:t>
            </a:r>
            <a:endParaRPr lang="en-US" b="1" dirty="0"/>
          </a:p>
          <a:p>
            <a:pPr algn="r" rtl="1"/>
            <a:r>
              <a:rPr lang="en-US" dirty="0" err="1"/>
              <a:t>اطلب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المجموعات</a:t>
            </a:r>
            <a:r>
              <a:rPr lang="en-US" dirty="0"/>
              <a:t> </a:t>
            </a:r>
            <a:r>
              <a:rPr lang="en-US" dirty="0" err="1"/>
              <a:t>مشاركة</a:t>
            </a:r>
            <a:r>
              <a:rPr lang="en-US" dirty="0"/>
              <a:t> </a:t>
            </a:r>
            <a:r>
              <a:rPr lang="en-US" dirty="0" err="1"/>
              <a:t>نقاط</a:t>
            </a:r>
            <a:r>
              <a:rPr lang="en-US" dirty="0"/>
              <a:t> </a:t>
            </a:r>
            <a:r>
              <a:rPr lang="en-US" dirty="0" err="1"/>
              <a:t>المناقشة</a:t>
            </a:r>
            <a:r>
              <a:rPr lang="en-US" dirty="0"/>
              <a:t> </a:t>
            </a:r>
            <a:r>
              <a:rPr lang="en-US" dirty="0" err="1"/>
              <a:t>الرئيسية</a:t>
            </a:r>
            <a:r>
              <a:rPr lang="en-US" dirty="0"/>
              <a:t> </a:t>
            </a:r>
            <a:r>
              <a:rPr lang="en-US" dirty="0" err="1"/>
              <a:t>الخاصة</a:t>
            </a:r>
            <a:r>
              <a:rPr lang="en-US" dirty="0"/>
              <a:t> </a:t>
            </a:r>
            <a:r>
              <a:rPr lang="en-US" dirty="0" err="1"/>
              <a:t>بهم</a:t>
            </a:r>
            <a:r>
              <a:rPr lang="en-US" dirty="0"/>
              <a:t> </a:t>
            </a:r>
            <a:r>
              <a:rPr lang="en-US" dirty="0" err="1"/>
              <a:t>واطلب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المجموعات</a:t>
            </a:r>
            <a:r>
              <a:rPr lang="en-US" dirty="0"/>
              <a:t> </a:t>
            </a:r>
            <a:r>
              <a:rPr lang="en-US" dirty="0" err="1"/>
              <a:t>الأخرى</a:t>
            </a:r>
            <a:r>
              <a:rPr lang="en-US" dirty="0"/>
              <a:t> </a:t>
            </a:r>
            <a:r>
              <a:rPr lang="en-US" dirty="0" err="1"/>
              <a:t>استكمالها</a:t>
            </a:r>
            <a:endParaRPr lang="en-US" dirty="0"/>
          </a:p>
          <a:p>
            <a:pPr algn="r" rtl="1"/>
            <a:r>
              <a:rPr lang="en-US" dirty="0" err="1"/>
              <a:t>استكمل</a:t>
            </a:r>
            <a:r>
              <a:rPr lang="en-US" dirty="0"/>
              <a:t> </a:t>
            </a:r>
            <a:r>
              <a:rPr lang="en-US" dirty="0" err="1"/>
              <a:t>بالنقاط</a:t>
            </a:r>
            <a:r>
              <a:rPr lang="en-US" dirty="0"/>
              <a:t> </a:t>
            </a:r>
            <a:r>
              <a:rPr lang="en-US" dirty="0" err="1"/>
              <a:t>التالية</a:t>
            </a:r>
            <a:endParaRPr lang="en-US" dirty="0"/>
          </a:p>
          <a:p>
            <a:pPr lvl="1" algn="r" rtl="1"/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السياقات</a:t>
            </a:r>
            <a:r>
              <a:rPr lang="en-US" dirty="0"/>
              <a:t> </a:t>
            </a:r>
            <a:r>
              <a:rPr lang="en-US" dirty="0" err="1"/>
              <a:t>الإنسانية</a:t>
            </a:r>
            <a:r>
              <a:rPr lang="en-US" dirty="0"/>
              <a:t> ، </a:t>
            </a:r>
            <a:r>
              <a:rPr lang="en-US" dirty="0" err="1"/>
              <a:t>عادة</a:t>
            </a:r>
            <a:r>
              <a:rPr lang="en-US" dirty="0"/>
              <a:t> </a:t>
            </a:r>
            <a:r>
              <a:rPr lang="en-US" dirty="0" err="1"/>
              <a:t>ما</a:t>
            </a:r>
            <a:r>
              <a:rPr lang="en-US" dirty="0"/>
              <a:t> </a:t>
            </a:r>
            <a:r>
              <a:rPr lang="en-US" dirty="0" err="1"/>
              <a:t>تكون</a:t>
            </a:r>
            <a:r>
              <a:rPr lang="en-US" dirty="0"/>
              <a:t> </a:t>
            </a:r>
            <a:r>
              <a:rPr lang="en-US" dirty="0" err="1"/>
              <a:t>مسؤولية</a:t>
            </a:r>
            <a:r>
              <a:rPr lang="en-US" dirty="0"/>
              <a:t> </a:t>
            </a:r>
            <a:r>
              <a:rPr lang="en-US" dirty="0" err="1"/>
              <a:t>بعض</a:t>
            </a:r>
            <a:r>
              <a:rPr lang="en-US" dirty="0"/>
              <a:t> </a:t>
            </a:r>
            <a:r>
              <a:rPr lang="en-US" dirty="0" err="1"/>
              <a:t>الإجراءات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عاتق</a:t>
            </a:r>
            <a:r>
              <a:rPr lang="en-US" dirty="0"/>
              <a:t> </a:t>
            </a:r>
            <a:r>
              <a:rPr lang="en-US" dirty="0" err="1"/>
              <a:t>السلطات</a:t>
            </a:r>
            <a:r>
              <a:rPr lang="en-US" dirty="0"/>
              <a:t> </a:t>
            </a:r>
            <a:r>
              <a:rPr lang="en-US" dirty="0" err="1"/>
              <a:t>التشريعية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القانون</a:t>
            </a:r>
            <a:r>
              <a:rPr lang="en-US" dirty="0"/>
              <a:t> </a:t>
            </a:r>
            <a:r>
              <a:rPr lang="en-US" dirty="0" err="1"/>
              <a:t>الوطني</a:t>
            </a:r>
            <a:r>
              <a:rPr lang="en-US" dirty="0"/>
              <a:t> ، </a:t>
            </a:r>
            <a:r>
              <a:rPr lang="en-US" dirty="0" err="1"/>
              <a:t>مثل</a:t>
            </a:r>
            <a:endParaRPr lang="en-US" dirty="0"/>
          </a:p>
          <a:p>
            <a:pPr lvl="2" algn="r" rtl="1"/>
            <a:r>
              <a:rPr lang="en-US" dirty="0" err="1"/>
              <a:t>إبعاد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الأسرة</a:t>
            </a:r>
            <a:r>
              <a:rPr lang="en-US" dirty="0"/>
              <a:t> </a:t>
            </a:r>
            <a:r>
              <a:rPr lang="en-US" dirty="0" err="1"/>
              <a:t>لأسباب</a:t>
            </a:r>
            <a:r>
              <a:rPr lang="en-US" dirty="0"/>
              <a:t> </a:t>
            </a:r>
            <a:r>
              <a:rPr lang="en-US" dirty="0" err="1"/>
              <a:t>تتعلق</a:t>
            </a:r>
            <a:r>
              <a:rPr lang="en-US" dirty="0"/>
              <a:t> </a:t>
            </a:r>
            <a:r>
              <a:rPr lang="en-US" dirty="0" err="1"/>
              <a:t>بالسلامة</a:t>
            </a:r>
            <a:endParaRPr lang="en-US" dirty="0"/>
          </a:p>
          <a:p>
            <a:pPr lvl="2" algn="r" rtl="1"/>
            <a:r>
              <a:rPr lang="en-US" dirty="0" err="1"/>
              <a:t>لم</a:t>
            </a:r>
            <a:r>
              <a:rPr lang="en-US" dirty="0"/>
              <a:t> </a:t>
            </a:r>
            <a:r>
              <a:rPr lang="en-US" dirty="0" err="1"/>
              <a:t>شمل</a:t>
            </a:r>
            <a:r>
              <a:rPr lang="en-US" dirty="0"/>
              <a:t> </a:t>
            </a:r>
            <a:r>
              <a:rPr lang="en-US" dirty="0" err="1"/>
              <a:t>الأسرة</a:t>
            </a:r>
            <a:r>
              <a:rPr lang="en-US" dirty="0"/>
              <a:t> </a:t>
            </a:r>
            <a:r>
              <a:rPr lang="en-US" dirty="0" err="1"/>
              <a:t>أو</a:t>
            </a:r>
            <a:endParaRPr lang="en-US" dirty="0"/>
          </a:p>
          <a:p>
            <a:pPr lvl="2" algn="r" rtl="1"/>
            <a:r>
              <a:rPr lang="en-GB" sz="12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</a:t>
            </a:r>
            <a:r>
              <a:rPr lang="ar-SA" sz="1200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إيداع</a:t>
            </a:r>
            <a:r>
              <a:rPr lang="en-GB" sz="12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البديلة</a:t>
            </a:r>
            <a:endParaRPr lang="en-US" dirty="0"/>
          </a:p>
          <a:p>
            <a:pPr lvl="1" algn="r" rtl="1"/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الممارسة</a:t>
            </a:r>
            <a:r>
              <a:rPr lang="en-US" dirty="0"/>
              <a:t> </a:t>
            </a:r>
            <a:r>
              <a:rPr lang="en-US" dirty="0" err="1"/>
              <a:t>العملية</a:t>
            </a:r>
            <a:r>
              <a:rPr lang="en-US" dirty="0"/>
              <a:t> ، </a:t>
            </a:r>
            <a:r>
              <a:rPr lang="en-US" dirty="0" err="1"/>
              <a:t>قد</a:t>
            </a:r>
            <a:r>
              <a:rPr lang="en-US" dirty="0"/>
              <a:t> </a:t>
            </a:r>
            <a:r>
              <a:rPr lang="en-US" dirty="0" err="1"/>
              <a:t>يتم</a:t>
            </a:r>
            <a:r>
              <a:rPr lang="en-US" dirty="0"/>
              <a:t> </a:t>
            </a:r>
            <a:r>
              <a:rPr lang="en-US" dirty="0" err="1"/>
              <a:t>القيام</a:t>
            </a:r>
            <a:r>
              <a:rPr lang="en-US" dirty="0"/>
              <a:t> </a:t>
            </a:r>
            <a:r>
              <a:rPr lang="en-US" dirty="0" err="1"/>
              <a:t>بذلك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بعض</a:t>
            </a:r>
            <a:r>
              <a:rPr lang="en-US" dirty="0"/>
              <a:t> </a:t>
            </a:r>
            <a:r>
              <a:rPr lang="en-US" dirty="0" err="1"/>
              <a:t>الأحيان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قبل</a:t>
            </a:r>
            <a:r>
              <a:rPr lang="en-US" dirty="0"/>
              <a:t> </a:t>
            </a:r>
            <a:r>
              <a:rPr lang="en-US" dirty="0" err="1"/>
              <a:t>أخصائيي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endParaRPr lang="en-US" dirty="0"/>
          </a:p>
          <a:p>
            <a:pPr lvl="2" algn="r" rtl="1"/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سبيل</a:t>
            </a:r>
            <a:r>
              <a:rPr lang="en-US" dirty="0"/>
              <a:t> </a:t>
            </a:r>
            <a:r>
              <a:rPr lang="en-US" dirty="0" err="1"/>
              <a:t>المثال</a:t>
            </a:r>
            <a:r>
              <a:rPr lang="en-US" dirty="0"/>
              <a:t> ، </a:t>
            </a:r>
            <a:r>
              <a:rPr lang="en-US" dirty="0" err="1"/>
              <a:t>عندما</a:t>
            </a:r>
            <a:r>
              <a:rPr lang="en-US" dirty="0"/>
              <a:t> </a:t>
            </a:r>
            <a:r>
              <a:rPr lang="en-US" dirty="0" err="1"/>
              <a:t>تتأثر</a:t>
            </a:r>
            <a:r>
              <a:rPr lang="en-US" dirty="0"/>
              <a:t> </a:t>
            </a:r>
            <a:r>
              <a:rPr lang="en-US" dirty="0" err="1"/>
              <a:t>قدرة</a:t>
            </a:r>
            <a:r>
              <a:rPr lang="en-US" dirty="0"/>
              <a:t> </a:t>
            </a:r>
            <a:r>
              <a:rPr lang="en-US" dirty="0" err="1"/>
              <a:t>التنفيذ</a:t>
            </a:r>
            <a:r>
              <a:rPr lang="en-US" dirty="0"/>
              <a:t> </a:t>
            </a:r>
            <a:r>
              <a:rPr lang="en-US" dirty="0" err="1"/>
              <a:t>لدى</a:t>
            </a:r>
            <a:r>
              <a:rPr lang="en-US" dirty="0"/>
              <a:t> </a:t>
            </a:r>
            <a:r>
              <a:rPr lang="en-US" dirty="0" err="1"/>
              <a:t>السلطات</a:t>
            </a:r>
            <a:r>
              <a:rPr lang="en-US" dirty="0"/>
              <a:t> </a:t>
            </a:r>
            <a:r>
              <a:rPr lang="en-US" dirty="0" err="1"/>
              <a:t>الوطنية</a:t>
            </a:r>
            <a:r>
              <a:rPr lang="en-US" dirty="0"/>
              <a:t> </a:t>
            </a:r>
            <a:r>
              <a:rPr lang="en-US" dirty="0" err="1"/>
              <a:t>بحالة</a:t>
            </a:r>
            <a:r>
              <a:rPr lang="en-US" dirty="0"/>
              <a:t> </a:t>
            </a:r>
            <a:r>
              <a:rPr lang="en-US" dirty="0" err="1"/>
              <a:t>الطوارئ</a:t>
            </a:r>
            <a:r>
              <a:rPr lang="en-US" dirty="0"/>
              <a:t>.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ar-SA" b="1" dirty="0"/>
              <a:t>متابعة</a:t>
            </a:r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577E6CCB-79A9-A854-7EA2-3D96339104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617EA434-0A2A-E53B-DD4C-99D9A23DA27A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36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p38:notes"/>
          <p:cNvSpPr txBox="1">
            <a:spLocks noGrp="1"/>
          </p:cNvSpPr>
          <p:nvPr>
            <p:ph type="body" idx="1"/>
          </p:nvPr>
        </p:nvSpPr>
        <p:spPr>
          <a:xfrm>
            <a:off x="479425" y="460375"/>
            <a:ext cx="6140450" cy="9211335"/>
          </a:xfrm>
          <a:prstGeom prst="rect">
            <a:avLst/>
          </a:prstGeom>
        </p:spPr>
        <p:txBody>
          <a:bodyPr/>
          <a:lstStyle/>
          <a:p>
            <a:pPr lvl="2" algn="r" rtl="1"/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هذه</a:t>
            </a:r>
            <a:r>
              <a:rPr lang="en-US" dirty="0"/>
              <a:t> </a:t>
            </a:r>
            <a:r>
              <a:rPr lang="en-US" dirty="0" err="1"/>
              <a:t>الحالات</a:t>
            </a:r>
            <a:r>
              <a:rPr lang="en-US" dirty="0"/>
              <a:t> ، </a:t>
            </a:r>
            <a:r>
              <a:rPr lang="en-US" dirty="0" err="1"/>
              <a:t>يجب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الجهات</a:t>
            </a:r>
            <a:r>
              <a:rPr lang="en-US" dirty="0"/>
              <a:t> </a:t>
            </a:r>
            <a:r>
              <a:rPr lang="en-US" dirty="0" err="1"/>
              <a:t>الفاعلة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حماية</a:t>
            </a:r>
            <a:r>
              <a:rPr lang="en-US" dirty="0"/>
              <a:t> </a:t>
            </a:r>
            <a:r>
              <a:rPr lang="en-US" dirty="0" err="1"/>
              <a:t>الطفل</a:t>
            </a:r>
            <a:endParaRPr lang="en-US" dirty="0"/>
          </a:p>
          <a:p>
            <a:pPr lvl="3" algn="r" rtl="1"/>
            <a:r>
              <a:rPr lang="ar-SA" dirty="0"/>
              <a:t>ال</a:t>
            </a:r>
            <a:r>
              <a:rPr lang="en-US" dirty="0" err="1"/>
              <a:t>ق</a:t>
            </a:r>
            <a:r>
              <a:rPr lang="ar-SA" dirty="0"/>
              <a:t>يا</a:t>
            </a:r>
            <a:r>
              <a:rPr lang="en-US" dirty="0" err="1"/>
              <a:t>م</a:t>
            </a:r>
            <a:r>
              <a:rPr lang="en-US" dirty="0"/>
              <a:t> </a:t>
            </a:r>
            <a:r>
              <a:rPr lang="en-US" dirty="0" err="1"/>
              <a:t>بإجراء</a:t>
            </a:r>
            <a:r>
              <a:rPr lang="en-US" dirty="0"/>
              <a:t> </a:t>
            </a:r>
            <a:r>
              <a:rPr lang="en-US" dirty="0" err="1"/>
              <a:t>تحليل</a:t>
            </a:r>
            <a:r>
              <a:rPr lang="en-US" dirty="0"/>
              <a:t> </a:t>
            </a:r>
            <a:r>
              <a:rPr lang="en-US" dirty="0" err="1"/>
              <a:t>للمخاطر</a:t>
            </a:r>
            <a:r>
              <a:rPr lang="en-US" dirty="0"/>
              <a:t> </a:t>
            </a:r>
            <a:r>
              <a:rPr lang="en-US" dirty="0" err="1"/>
              <a:t>كجزء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تطوير</a:t>
            </a:r>
            <a:r>
              <a:rPr lang="en-US" dirty="0"/>
              <a:t> </a:t>
            </a:r>
            <a:r>
              <a:rPr lang="en-US" dirty="0" err="1"/>
              <a:t>البرنامج</a:t>
            </a:r>
            <a:r>
              <a:rPr lang="en-US" dirty="0"/>
              <a:t> ، </a:t>
            </a:r>
            <a:r>
              <a:rPr lang="en-US" dirty="0" err="1"/>
              <a:t>قبل</a:t>
            </a:r>
            <a:r>
              <a:rPr lang="en-US" dirty="0"/>
              <a:t> </a:t>
            </a:r>
            <a:r>
              <a:rPr lang="en-US" dirty="0" err="1"/>
              <a:t>تولي</a:t>
            </a:r>
            <a:r>
              <a:rPr lang="en-US" dirty="0"/>
              <a:t> </a:t>
            </a:r>
            <a:r>
              <a:rPr lang="en-US" dirty="0" err="1"/>
              <a:t>أخصائيي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مثل</a:t>
            </a:r>
            <a:r>
              <a:rPr lang="en-US" dirty="0"/>
              <a:t> </a:t>
            </a:r>
            <a:r>
              <a:rPr lang="en-US" dirty="0" err="1"/>
              <a:t>هذه</a:t>
            </a:r>
            <a:r>
              <a:rPr lang="en-US" dirty="0"/>
              <a:t> </a:t>
            </a:r>
            <a:r>
              <a:rPr lang="en-US" dirty="0" err="1"/>
              <a:t>الأدوار</a:t>
            </a:r>
            <a:endParaRPr lang="en-US" dirty="0"/>
          </a:p>
          <a:p>
            <a:pPr lvl="3" algn="r" rtl="1"/>
            <a:r>
              <a:rPr lang="en-US" dirty="0" err="1"/>
              <a:t>التنسيق</a:t>
            </a:r>
            <a:r>
              <a:rPr lang="en-US" dirty="0"/>
              <a:t> </a:t>
            </a:r>
            <a:r>
              <a:rPr lang="en-US" dirty="0" err="1"/>
              <a:t>والعمل</a:t>
            </a:r>
            <a:r>
              <a:rPr lang="en-US" dirty="0"/>
              <a:t> </a:t>
            </a:r>
            <a:r>
              <a:rPr lang="en-US" dirty="0" err="1"/>
              <a:t>بشكل</a:t>
            </a:r>
            <a:r>
              <a:rPr lang="en-US" dirty="0"/>
              <a:t> </a:t>
            </a:r>
            <a:r>
              <a:rPr lang="en-US" dirty="0" err="1"/>
              <a:t>وثيق</a:t>
            </a:r>
            <a:r>
              <a:rPr lang="en-US" dirty="0"/>
              <a:t> </a:t>
            </a:r>
            <a:r>
              <a:rPr lang="en-US" dirty="0" err="1"/>
              <a:t>قدر</a:t>
            </a:r>
            <a:r>
              <a:rPr lang="en-US" dirty="0"/>
              <a:t> </a:t>
            </a:r>
            <a:r>
              <a:rPr lang="en-US" dirty="0" err="1"/>
              <a:t>الإمكان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السلطات</a:t>
            </a:r>
            <a:r>
              <a:rPr lang="en-US" dirty="0"/>
              <a:t> </a:t>
            </a:r>
            <a:r>
              <a:rPr lang="en-US" dirty="0" err="1"/>
              <a:t>ذات</a:t>
            </a:r>
            <a:r>
              <a:rPr lang="en-US" dirty="0"/>
              <a:t> </a:t>
            </a:r>
            <a:r>
              <a:rPr lang="en-US" dirty="0" err="1"/>
              <a:t>الصلة</a:t>
            </a:r>
            <a:endParaRPr lang="en-US" dirty="0"/>
          </a:p>
          <a:p>
            <a:pPr lvl="1" algn="r" rtl="1"/>
            <a:r>
              <a:rPr lang="en-US" dirty="0" err="1"/>
              <a:t>ضمن</a:t>
            </a:r>
            <a:r>
              <a:rPr lang="en-US" dirty="0"/>
              <a:t> </a:t>
            </a:r>
            <a:r>
              <a:rPr lang="en-US" dirty="0" err="1"/>
              <a:t>نظام</a:t>
            </a:r>
            <a:r>
              <a:rPr lang="en-US" dirty="0"/>
              <a:t> </a:t>
            </a:r>
            <a:r>
              <a:rPr lang="en-US" dirty="0" err="1"/>
              <a:t>وطني</a:t>
            </a:r>
            <a:r>
              <a:rPr lang="en-US" dirty="0"/>
              <a:t> </a:t>
            </a:r>
            <a:r>
              <a:rPr lang="en-US" dirty="0" err="1"/>
              <a:t>لحماية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</a:t>
            </a:r>
            <a:r>
              <a:rPr lang="en-US" dirty="0" err="1"/>
              <a:t>يعمل</a:t>
            </a:r>
            <a:r>
              <a:rPr lang="en-US" dirty="0"/>
              <a:t> </a:t>
            </a:r>
            <a:r>
              <a:rPr lang="en-US" dirty="0" err="1"/>
              <a:t>بشكل</a:t>
            </a:r>
            <a:r>
              <a:rPr lang="en-US" dirty="0"/>
              <a:t> </a:t>
            </a:r>
            <a:r>
              <a:rPr lang="en-US" dirty="0" err="1"/>
              <a:t>جيد</a:t>
            </a:r>
            <a:r>
              <a:rPr lang="en-US" dirty="0"/>
              <a:t> </a:t>
            </a:r>
            <a:r>
              <a:rPr lang="en-US" dirty="0" err="1"/>
              <a:t>حيث</a:t>
            </a:r>
            <a:r>
              <a:rPr lang="en-US" dirty="0"/>
              <a:t> </a:t>
            </a:r>
            <a:r>
              <a:rPr lang="en-US" dirty="0" err="1"/>
              <a:t>تستمر</a:t>
            </a:r>
            <a:r>
              <a:rPr lang="en-US" dirty="0"/>
              <a:t> </a:t>
            </a:r>
            <a:r>
              <a:rPr lang="en-US" dirty="0" err="1"/>
              <a:t>القوى</a:t>
            </a:r>
            <a:r>
              <a:rPr lang="en-US" dirty="0"/>
              <a:t> </a:t>
            </a:r>
            <a:r>
              <a:rPr lang="en-US" dirty="0" err="1"/>
              <a:t>العاملة</a:t>
            </a:r>
            <a:r>
              <a:rPr lang="en-US" dirty="0"/>
              <a:t> </a:t>
            </a:r>
            <a:r>
              <a:rPr lang="en-US" dirty="0" err="1"/>
              <a:t>للخدمات</a:t>
            </a:r>
            <a:r>
              <a:rPr lang="en-US" dirty="0"/>
              <a:t> </a:t>
            </a:r>
            <a:r>
              <a:rPr lang="en-US" dirty="0" err="1"/>
              <a:t>الاجتماعية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العمل</a:t>
            </a:r>
            <a:r>
              <a:rPr lang="en-US" dirty="0"/>
              <a:t> ،</a:t>
            </a:r>
          </a:p>
          <a:p>
            <a:pPr lvl="2" algn="r" rtl="1"/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المرجح</a:t>
            </a:r>
            <a:r>
              <a:rPr lang="en-US" dirty="0"/>
              <a:t> </a:t>
            </a:r>
            <a:r>
              <a:rPr lang="en-US" dirty="0" err="1"/>
              <a:t>أن</a:t>
            </a:r>
            <a:r>
              <a:rPr lang="en-US" dirty="0"/>
              <a:t> </a:t>
            </a:r>
            <a:r>
              <a:rPr lang="en-US" dirty="0" err="1"/>
              <a:t>يكون</a:t>
            </a:r>
            <a:r>
              <a:rPr lang="en-US" dirty="0"/>
              <a:t> </a:t>
            </a:r>
            <a:r>
              <a:rPr lang="en-US" dirty="0" err="1"/>
              <a:t>دور</a:t>
            </a:r>
            <a:r>
              <a:rPr lang="en-US" dirty="0"/>
              <a:t> </a:t>
            </a:r>
            <a:r>
              <a:rPr lang="en-US" dirty="0" err="1"/>
              <a:t>الموظفين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الحكوميين</a:t>
            </a:r>
            <a:r>
              <a:rPr lang="en-US" dirty="0"/>
              <a:t> </a:t>
            </a:r>
            <a:r>
              <a:rPr lang="en-US" dirty="0" err="1"/>
              <a:t>أكثر</a:t>
            </a:r>
            <a:r>
              <a:rPr lang="en-US" dirty="0"/>
              <a:t> </a:t>
            </a:r>
            <a:r>
              <a:rPr lang="en-US" dirty="0" err="1"/>
              <a:t>محدودية</a:t>
            </a:r>
            <a:r>
              <a:rPr lang="en-US" dirty="0"/>
              <a:t> ،</a:t>
            </a:r>
          </a:p>
          <a:p>
            <a:pPr lvl="2" algn="r" rtl="1"/>
            <a:r>
              <a:rPr lang="en-US" dirty="0" err="1"/>
              <a:t>العمل</a:t>
            </a:r>
            <a:r>
              <a:rPr lang="en-US" dirty="0"/>
              <a:t> </a:t>
            </a:r>
            <a:r>
              <a:rPr lang="en-US" dirty="0" err="1"/>
              <a:t>جنبًا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جنب</a:t>
            </a:r>
            <a:r>
              <a:rPr lang="en-US" dirty="0"/>
              <a:t> / </a:t>
            </a:r>
            <a:r>
              <a:rPr lang="en-US" dirty="0" err="1"/>
              <a:t>بشكل</a:t>
            </a:r>
            <a:r>
              <a:rPr lang="en-US" dirty="0"/>
              <a:t> </a:t>
            </a:r>
            <a:r>
              <a:rPr lang="en-US" dirty="0" err="1"/>
              <a:t>وثيق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السلطات</a:t>
            </a:r>
            <a:r>
              <a:rPr lang="en-US" dirty="0"/>
              <a:t> </a:t>
            </a:r>
            <a:r>
              <a:rPr lang="en-US" dirty="0" err="1"/>
              <a:t>القانونية</a:t>
            </a:r>
            <a:r>
              <a:rPr lang="en-US" dirty="0"/>
              <a:t> ؛</a:t>
            </a:r>
          </a:p>
          <a:p>
            <a:pPr lvl="1" algn="r" rtl="1"/>
            <a:r>
              <a:rPr lang="en-US" dirty="0" err="1"/>
              <a:t>يجب</a:t>
            </a:r>
            <a:r>
              <a:rPr lang="en-US" dirty="0"/>
              <a:t> </a:t>
            </a:r>
            <a:r>
              <a:rPr lang="en-US" dirty="0" err="1"/>
              <a:t>تنفيذ</a:t>
            </a:r>
            <a:r>
              <a:rPr lang="en-US" dirty="0"/>
              <a:t> </a:t>
            </a:r>
            <a:r>
              <a:rPr lang="en-US" dirty="0" err="1"/>
              <a:t>إجراءات</a:t>
            </a:r>
            <a:r>
              <a:rPr lang="en-US" dirty="0"/>
              <a:t> </a:t>
            </a:r>
            <a:r>
              <a:rPr lang="en-US" dirty="0" err="1"/>
              <a:t>مثل</a:t>
            </a:r>
            <a:r>
              <a:rPr lang="en-US" dirty="0"/>
              <a:t> </a:t>
            </a:r>
            <a:r>
              <a:rPr lang="en-US" dirty="0" err="1"/>
              <a:t>إخراج</a:t>
            </a:r>
            <a:r>
              <a:rPr lang="en-US" dirty="0"/>
              <a:t> </a:t>
            </a:r>
            <a:r>
              <a:rPr lang="en-US" dirty="0" err="1"/>
              <a:t>طفل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الأسرة</a:t>
            </a:r>
            <a:r>
              <a:rPr lang="en-US" dirty="0"/>
              <a:t> </a:t>
            </a:r>
            <a:r>
              <a:rPr lang="en-US" dirty="0" err="1"/>
              <a:t>حفاظًا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سلامته</a:t>
            </a:r>
            <a:r>
              <a:rPr lang="en-US" dirty="0"/>
              <a:t> </a:t>
            </a:r>
            <a:r>
              <a:rPr lang="en-US" dirty="0" err="1"/>
              <a:t>الشخصية</a:t>
            </a:r>
            <a:r>
              <a:rPr lang="en-US" dirty="0"/>
              <a:t> </a:t>
            </a:r>
            <a:r>
              <a:rPr lang="en-US" dirty="0" err="1"/>
              <a:t>وفقًا</a:t>
            </a:r>
            <a:r>
              <a:rPr lang="en-US" dirty="0"/>
              <a:t> </a:t>
            </a:r>
            <a:r>
              <a:rPr lang="en-US" dirty="0" err="1"/>
              <a:t>للقانون</a:t>
            </a:r>
            <a:r>
              <a:rPr lang="en-US" dirty="0"/>
              <a:t> </a:t>
            </a:r>
            <a:r>
              <a:rPr lang="en-US" dirty="0" err="1"/>
              <a:t>ومع</a:t>
            </a:r>
            <a:r>
              <a:rPr lang="en-US" dirty="0"/>
              <a:t> </a:t>
            </a:r>
            <a:r>
              <a:rPr lang="en-US" dirty="0" err="1"/>
              <a:t>السلطات</a:t>
            </a:r>
            <a:r>
              <a:rPr lang="en-US" dirty="0"/>
              <a:t> </a:t>
            </a:r>
            <a:r>
              <a:rPr lang="en-US" dirty="0" err="1"/>
              <a:t>المختصة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بالتعاون</a:t>
            </a:r>
            <a:r>
              <a:rPr lang="en-US" dirty="0"/>
              <a:t> </a:t>
            </a:r>
            <a:r>
              <a:rPr lang="en-US" dirty="0" err="1"/>
              <a:t>معها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بعض</a:t>
            </a:r>
            <a:r>
              <a:rPr lang="en-US" dirty="0"/>
              <a:t> </a:t>
            </a:r>
            <a:r>
              <a:rPr lang="en-US" dirty="0" err="1"/>
              <a:t>أماكن</a:t>
            </a:r>
            <a:r>
              <a:rPr lang="en-US" dirty="0"/>
              <a:t> </a:t>
            </a:r>
            <a:r>
              <a:rPr lang="en-US" dirty="0" err="1"/>
              <a:t>اللجوء</a:t>
            </a:r>
            <a:r>
              <a:rPr lang="en-US" dirty="0"/>
              <a:t> ، </a:t>
            </a:r>
            <a:r>
              <a:rPr lang="en-US" dirty="0" err="1"/>
              <a:t>قد</a:t>
            </a:r>
            <a:r>
              <a:rPr lang="en-US" dirty="0"/>
              <a:t> </a:t>
            </a:r>
            <a:r>
              <a:rPr lang="en-US" dirty="0" err="1"/>
              <a:t>يكون</a:t>
            </a:r>
            <a:r>
              <a:rPr lang="en-US" dirty="0"/>
              <a:t> </a:t>
            </a:r>
            <a:r>
              <a:rPr lang="en-US" dirty="0" err="1"/>
              <a:t>فصل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والديه</a:t>
            </a:r>
            <a:r>
              <a:rPr lang="en-US" dirty="0"/>
              <a:t> </a:t>
            </a:r>
            <a:r>
              <a:rPr lang="en-US" dirty="0" err="1"/>
              <a:t>لأسباب</a:t>
            </a:r>
            <a:r>
              <a:rPr lang="en-US" dirty="0"/>
              <a:t> </a:t>
            </a:r>
            <a:r>
              <a:rPr lang="en-US" dirty="0" err="1"/>
              <a:t>تتعلق</a:t>
            </a:r>
            <a:r>
              <a:rPr lang="en-US" dirty="0"/>
              <a:t> </a:t>
            </a:r>
            <a:r>
              <a:rPr lang="en-US" dirty="0" err="1"/>
              <a:t>بالسلامة</a:t>
            </a:r>
            <a:r>
              <a:rPr lang="en-US" dirty="0"/>
              <a:t> </a:t>
            </a:r>
            <a:r>
              <a:rPr lang="en-US" dirty="0" err="1"/>
              <a:t>تحت</a:t>
            </a:r>
            <a:r>
              <a:rPr lang="en-US" dirty="0"/>
              <a:t> </a:t>
            </a:r>
            <a:r>
              <a:rPr lang="en-US" dirty="0" err="1"/>
              <a:t>مسؤولية</a:t>
            </a:r>
            <a:r>
              <a:rPr lang="en-US" dirty="0"/>
              <a:t> </a:t>
            </a:r>
            <a:r>
              <a:rPr lang="en-US" dirty="0" err="1"/>
              <a:t>وكالة</a:t>
            </a:r>
            <a:r>
              <a:rPr lang="en-US" dirty="0"/>
              <a:t> </a:t>
            </a:r>
            <a:r>
              <a:rPr lang="en-US" dirty="0" err="1"/>
              <a:t>اللاجئين</a:t>
            </a:r>
            <a:r>
              <a:rPr lang="en-US" dirty="0"/>
              <a:t> </a:t>
            </a:r>
            <a:r>
              <a:rPr lang="en-US" dirty="0" err="1"/>
              <a:t>الوطنية</a:t>
            </a:r>
            <a:r>
              <a:rPr lang="en-US" dirty="0"/>
              <a:t>.</a:t>
            </a:r>
          </a:p>
          <a:p>
            <a:pPr lvl="2" algn="r" rtl="1"/>
            <a:r>
              <a:rPr lang="en-US" dirty="0" err="1"/>
              <a:t>ت</a:t>
            </a:r>
            <a:r>
              <a:rPr lang="ar-SA" dirty="0"/>
              <a:t>قدم</a:t>
            </a:r>
            <a:r>
              <a:rPr lang="en-US" dirty="0"/>
              <a:t> </a:t>
            </a:r>
            <a:r>
              <a:rPr lang="en-US" dirty="0" err="1"/>
              <a:t>إرشادات</a:t>
            </a:r>
            <a:r>
              <a:rPr lang="en-US" dirty="0"/>
              <a:t> </a:t>
            </a:r>
            <a:r>
              <a:rPr lang="ar-SA" dirty="0"/>
              <a:t>إجراءات المصالح الفضلى</a:t>
            </a:r>
            <a:r>
              <a:rPr lang="en-US" dirty="0"/>
              <a:t> </a:t>
            </a:r>
            <a:r>
              <a:rPr lang="en-US" dirty="0" err="1"/>
              <a:t>للمفوضية</a:t>
            </a:r>
            <a:r>
              <a:rPr lang="en-US" dirty="0"/>
              <a:t> </a:t>
            </a:r>
            <a:r>
              <a:rPr lang="en-US" dirty="0" err="1"/>
              <a:t>السامية</a:t>
            </a:r>
            <a:r>
              <a:rPr lang="en-US" dirty="0"/>
              <a:t> </a:t>
            </a:r>
            <a:r>
              <a:rPr lang="en-US" dirty="0" err="1"/>
              <a:t>للأمم</a:t>
            </a:r>
            <a:r>
              <a:rPr lang="en-US" dirty="0"/>
              <a:t> </a:t>
            </a:r>
            <a:r>
              <a:rPr lang="en-US" dirty="0" err="1"/>
              <a:t>المتحدة</a:t>
            </a:r>
            <a:r>
              <a:rPr lang="en-US" dirty="0"/>
              <a:t> </a:t>
            </a:r>
            <a:r>
              <a:rPr lang="en-US" dirty="0" err="1"/>
              <a:t>لشؤون</a:t>
            </a:r>
            <a:r>
              <a:rPr lang="en-US" dirty="0"/>
              <a:t> </a:t>
            </a:r>
            <a:r>
              <a:rPr lang="en-US" dirty="0" err="1"/>
              <a:t>اللاجئين</a:t>
            </a:r>
            <a:r>
              <a:rPr lang="en-US" dirty="0"/>
              <a:t> ، </a:t>
            </a:r>
            <a:r>
              <a:rPr lang="en-US" dirty="0" err="1"/>
              <a:t>الفصل</a:t>
            </a:r>
            <a:r>
              <a:rPr lang="en-US" dirty="0"/>
              <a:t> 4.3 ، </a:t>
            </a:r>
            <a:r>
              <a:rPr lang="en-US" dirty="0" err="1"/>
              <a:t>إرشادات</a:t>
            </a:r>
            <a:r>
              <a:rPr lang="en-US" dirty="0"/>
              <a:t> </a:t>
            </a:r>
            <a:r>
              <a:rPr lang="en-US" dirty="0" err="1"/>
              <a:t>لمثل</a:t>
            </a:r>
            <a:r>
              <a:rPr lang="en-US" dirty="0"/>
              <a:t> </a:t>
            </a:r>
            <a:r>
              <a:rPr lang="en-US" dirty="0" err="1"/>
              <a:t>هذه</a:t>
            </a:r>
            <a:r>
              <a:rPr lang="en-US" dirty="0"/>
              <a:t> </a:t>
            </a:r>
            <a:r>
              <a:rPr lang="en-US" dirty="0" err="1"/>
              <a:t>الظروف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سياق</a:t>
            </a:r>
            <a:r>
              <a:rPr lang="en-US" dirty="0"/>
              <a:t> </a:t>
            </a:r>
            <a:r>
              <a:rPr lang="en-US" dirty="0" err="1"/>
              <a:t>اللاجئين</a:t>
            </a:r>
            <a:r>
              <a:rPr lang="en-US" dirty="0"/>
              <a:t> ، </a:t>
            </a:r>
            <a:r>
              <a:rPr lang="en-US" dirty="0" err="1"/>
              <a:t>حيث</a:t>
            </a:r>
            <a:r>
              <a:rPr lang="en-US" dirty="0"/>
              <a:t> </a:t>
            </a:r>
            <a:r>
              <a:rPr lang="en-US" dirty="0" err="1"/>
              <a:t>لا</a:t>
            </a:r>
            <a:r>
              <a:rPr lang="en-US" dirty="0"/>
              <a:t> </a:t>
            </a:r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الوصول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الأنظمة</a:t>
            </a:r>
            <a:r>
              <a:rPr lang="en-US" dirty="0"/>
              <a:t> </a:t>
            </a:r>
            <a:r>
              <a:rPr lang="en-US" dirty="0" err="1"/>
              <a:t>الوطنية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لا</a:t>
            </a:r>
            <a:r>
              <a:rPr lang="en-US" dirty="0"/>
              <a:t> </a:t>
            </a:r>
            <a:r>
              <a:rPr lang="en-US" dirty="0" err="1"/>
              <a:t>تكون</a:t>
            </a:r>
            <a:r>
              <a:rPr lang="en-US" dirty="0"/>
              <a:t> </a:t>
            </a:r>
            <a:r>
              <a:rPr lang="en-US" dirty="0" err="1"/>
              <a:t>مناسبة</a:t>
            </a:r>
            <a:r>
              <a:rPr lang="en-US" dirty="0"/>
              <a:t> </a:t>
            </a:r>
            <a:r>
              <a:rPr lang="en-US" dirty="0" err="1"/>
              <a:t>للأطفال</a:t>
            </a:r>
            <a:r>
              <a:rPr lang="en-US" dirty="0"/>
              <a:t> </a:t>
            </a:r>
            <a:r>
              <a:rPr lang="en-US" dirty="0" err="1"/>
              <a:t>اللاجئين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BBCF468B-DCAE-4D15-4EB2-FAC83CE5DD22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37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676084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27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US" b="1" dirty="0"/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لدى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شخص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أسئلة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توضيحات</a:t>
            </a:r>
            <a:r>
              <a:rPr lang="en-US" i="1" dirty="0"/>
              <a:t>؟</a:t>
            </a:r>
          </a:p>
          <a:p>
            <a:pPr algn="r" rtl="1"/>
            <a:r>
              <a:rPr lang="ar-SA" dirty="0"/>
              <a:t>ختام</a:t>
            </a:r>
            <a:r>
              <a:rPr lang="en-US" dirty="0"/>
              <a:t> </a:t>
            </a:r>
            <a:r>
              <a:rPr lang="en-US" dirty="0" err="1"/>
              <a:t>الجلسة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302EF919-2BC1-FF02-FE02-038D6D0422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9C07FA1F-43CC-C046-B319-985D8517BD79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38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28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أجل</a:t>
            </a:r>
            <a:r>
              <a:rPr lang="en-US" i="1" dirty="0"/>
              <a:t> </a:t>
            </a:r>
            <a:r>
              <a:rPr lang="en-US" i="1" dirty="0" err="1"/>
              <a:t>الاستجابة</a:t>
            </a:r>
            <a:r>
              <a:rPr lang="en-US" i="1" dirty="0"/>
              <a:t> </a:t>
            </a:r>
            <a:r>
              <a:rPr lang="en-US" i="1" dirty="0" err="1"/>
              <a:t>بشكل</a:t>
            </a:r>
            <a:r>
              <a:rPr lang="en-US" i="1" dirty="0"/>
              <a:t> </a:t>
            </a:r>
            <a:r>
              <a:rPr lang="en-US" i="1" dirty="0" err="1"/>
              <a:t>مناسب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بناءً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فهم</a:t>
            </a:r>
            <a:r>
              <a:rPr lang="en-US" i="1" dirty="0"/>
              <a:t> </a:t>
            </a:r>
            <a:r>
              <a:rPr lang="en-US" i="1" dirty="0" err="1"/>
              <a:t>السياق</a:t>
            </a:r>
            <a:r>
              <a:rPr lang="en-US" i="1" dirty="0"/>
              <a:t> </a:t>
            </a:r>
            <a:r>
              <a:rPr lang="en-US" i="1" dirty="0" err="1"/>
              <a:t>يجب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يكون</a:t>
            </a:r>
            <a:r>
              <a:rPr lang="en-US" i="1" dirty="0"/>
              <a:t> </a:t>
            </a:r>
            <a:r>
              <a:rPr lang="en-US" i="1" dirty="0" err="1"/>
              <a:t>أخصائيو</a:t>
            </a:r>
            <a:r>
              <a:rPr lang="en-US" i="1" dirty="0"/>
              <a:t> </a:t>
            </a:r>
            <a:r>
              <a:rPr lang="en-US" i="1" dirty="0" err="1"/>
              <a:t>الحالة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دراية</a:t>
            </a:r>
            <a:r>
              <a:rPr lang="en-US" i="1" dirty="0"/>
              <a:t> </a:t>
            </a:r>
            <a:r>
              <a:rPr lang="en-US" i="1" dirty="0" err="1"/>
              <a:t>بما</a:t>
            </a:r>
            <a:r>
              <a:rPr lang="en-US" i="1" dirty="0"/>
              <a:t> </a:t>
            </a:r>
            <a:r>
              <a:rPr lang="en-US" i="1" dirty="0" err="1"/>
              <a:t>يلي</a:t>
            </a:r>
            <a:r>
              <a:rPr lang="en-US" i="1" dirty="0"/>
              <a:t>:</a:t>
            </a:r>
          </a:p>
          <a:p>
            <a:pPr lvl="1" algn="r" rtl="1"/>
            <a:r>
              <a:rPr lang="en-US" i="1" dirty="0" err="1"/>
              <a:t>نطاق</a:t>
            </a:r>
            <a:r>
              <a:rPr lang="en-US" i="1" dirty="0"/>
              <a:t> </a:t>
            </a:r>
            <a:r>
              <a:rPr lang="en-US" i="1" dirty="0" err="1"/>
              <a:t>وأنماط</a:t>
            </a:r>
            <a:r>
              <a:rPr lang="en-US" i="1" dirty="0"/>
              <a:t> </a:t>
            </a:r>
            <a:r>
              <a:rPr lang="en-US" i="1" dirty="0" err="1"/>
              <a:t>الفصل</a:t>
            </a:r>
            <a:r>
              <a:rPr lang="en-US" i="1" dirty="0"/>
              <a:t> </a:t>
            </a:r>
            <a:r>
              <a:rPr lang="en-US" i="1" dirty="0" err="1"/>
              <a:t>الأسري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السياق</a:t>
            </a:r>
            <a:r>
              <a:rPr lang="en-US" i="1" dirty="0"/>
              <a:t> </a:t>
            </a:r>
            <a:r>
              <a:rPr lang="en-US" i="1" dirty="0" err="1"/>
              <a:t>الإنساني</a:t>
            </a:r>
            <a:r>
              <a:rPr lang="en-US" i="1" dirty="0"/>
              <a:t> </a:t>
            </a:r>
            <a:r>
              <a:rPr lang="en-US" i="1" dirty="0" err="1"/>
              <a:t>المحدد</a:t>
            </a:r>
            <a:endParaRPr lang="en-US" i="1" dirty="0"/>
          </a:p>
          <a:p>
            <a:pPr lvl="1" algn="r" rtl="1"/>
            <a:r>
              <a:rPr lang="en-US" i="1" dirty="0" err="1"/>
              <a:t>الأعراف</a:t>
            </a:r>
            <a:r>
              <a:rPr lang="en-US" i="1" dirty="0"/>
              <a:t> </a:t>
            </a:r>
            <a:r>
              <a:rPr lang="en-US" i="1" dirty="0" err="1"/>
              <a:t>الاجتماعية</a:t>
            </a:r>
            <a:r>
              <a:rPr lang="en-US" i="1" dirty="0"/>
              <a:t> </a:t>
            </a:r>
            <a:r>
              <a:rPr lang="en-US" i="1" dirty="0" err="1"/>
              <a:t>والثقافية</a:t>
            </a:r>
            <a:r>
              <a:rPr lang="en-US" i="1" dirty="0"/>
              <a:t> </a:t>
            </a:r>
            <a:r>
              <a:rPr lang="en-US" i="1" dirty="0" err="1"/>
              <a:t>والدينية</a:t>
            </a:r>
            <a:r>
              <a:rPr lang="en-US" i="1" dirty="0"/>
              <a:t> </a:t>
            </a:r>
            <a:r>
              <a:rPr lang="en-US" i="1" dirty="0" err="1"/>
              <a:t>القائمة</a:t>
            </a:r>
            <a:r>
              <a:rPr lang="en-US" i="1" dirty="0"/>
              <a:t> </a:t>
            </a:r>
            <a:r>
              <a:rPr lang="en-US" i="1" dirty="0" err="1"/>
              <a:t>والممارسات</a:t>
            </a:r>
            <a:r>
              <a:rPr lang="en-US" i="1" dirty="0"/>
              <a:t> </a:t>
            </a:r>
            <a:r>
              <a:rPr lang="en-US" i="1" dirty="0" err="1"/>
              <a:t>التقليدية</a:t>
            </a:r>
            <a:r>
              <a:rPr lang="en-US" i="1" dirty="0"/>
              <a:t> </a:t>
            </a:r>
            <a:r>
              <a:rPr lang="en-US" i="1" dirty="0" err="1"/>
              <a:t>المتعلقة</a:t>
            </a:r>
            <a:r>
              <a:rPr lang="en-US" i="1" dirty="0"/>
              <a:t> </a:t>
            </a:r>
            <a:r>
              <a:rPr lang="en-US" i="1" dirty="0" err="1"/>
              <a:t>بهياكل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en-US" i="1" dirty="0" err="1"/>
              <a:t>وممارسات</a:t>
            </a:r>
            <a:r>
              <a:rPr lang="en-US" i="1" dirty="0"/>
              <a:t> </a:t>
            </a:r>
            <a:r>
              <a:rPr lang="en-US" i="1" dirty="0" err="1"/>
              <a:t>رعاية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نهاية</a:t>
            </a:r>
            <a:r>
              <a:rPr lang="en-US" i="1" dirty="0"/>
              <a:t> </a:t>
            </a:r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الجلسة</a:t>
            </a:r>
            <a:r>
              <a:rPr lang="ar-SA" i="1" dirty="0"/>
              <a:t>، </a:t>
            </a:r>
            <a:r>
              <a:rPr lang="en-US" i="1" dirty="0" err="1"/>
              <a:t>يجب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يكون</a:t>
            </a:r>
            <a:r>
              <a:rPr lang="en-US" i="1" dirty="0"/>
              <a:t> </a:t>
            </a:r>
            <a:r>
              <a:rPr lang="en-US" i="1" dirty="0" err="1"/>
              <a:t>المشارك</a:t>
            </a:r>
            <a:r>
              <a:rPr lang="ar-SA" i="1" dirty="0" err="1"/>
              <a:t>ي</a:t>
            </a:r>
            <a:r>
              <a:rPr lang="en-US" i="1" dirty="0" err="1"/>
              <a:t>ن</a:t>
            </a:r>
            <a:r>
              <a:rPr lang="en-US" i="1" dirty="0"/>
              <a:t> </a:t>
            </a:r>
            <a:r>
              <a:rPr lang="en-US" i="1" dirty="0" err="1"/>
              <a:t>قادرين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:</a:t>
            </a:r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  <a:p>
            <a:pPr marL="0" marR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66A4F432-C8CC-8E14-DAD5-2A6E0D8889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72620574-8C6C-6CA9-1283-DE74BB2B3D5B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39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:notes"/>
          <p:cNvSpPr txBox="1">
            <a:spLocks noGrp="1"/>
          </p:cNvSpPr>
          <p:nvPr>
            <p:ph type="body" idx="1"/>
          </p:nvPr>
        </p:nvSpPr>
        <p:spPr>
          <a:xfrm>
            <a:off x="479425" y="460375"/>
            <a:ext cx="6140450" cy="9211335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الموارد</a:t>
            </a:r>
            <a:r>
              <a:rPr lang="en-US" b="1" dirty="0"/>
              <a:t> / </a:t>
            </a:r>
            <a:r>
              <a:rPr lang="en-US" b="1" dirty="0" err="1"/>
              <a:t>المراجع</a:t>
            </a:r>
            <a:r>
              <a:rPr lang="en-US" b="1" dirty="0"/>
              <a:t> </a:t>
            </a:r>
            <a:r>
              <a:rPr lang="en-US" b="1" dirty="0" err="1"/>
              <a:t>الرئيسية</a:t>
            </a:r>
            <a:endParaRPr lang="en-US" b="1" dirty="0"/>
          </a:p>
          <a:p>
            <a:pPr algn="r" rtl="1"/>
            <a:r>
              <a:rPr lang="en-US" dirty="0" err="1"/>
              <a:t>الدليل</a:t>
            </a:r>
            <a:r>
              <a:rPr lang="en-US" dirty="0"/>
              <a:t> </a:t>
            </a:r>
            <a:r>
              <a:rPr lang="en-US" dirty="0" err="1"/>
              <a:t>الميداني</a:t>
            </a:r>
            <a:r>
              <a:rPr lang="en-US" dirty="0"/>
              <a:t> </a:t>
            </a:r>
            <a:r>
              <a:rPr lang="en-US" dirty="0" err="1"/>
              <a:t>للأطفال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r>
              <a:rPr lang="en-US" dirty="0" err="1"/>
              <a:t>والمنفصلين</a:t>
            </a:r>
            <a:r>
              <a:rPr lang="en-US" dirty="0"/>
              <a:t> ، </a:t>
            </a:r>
            <a:r>
              <a:rPr lang="en-US" dirty="0" err="1"/>
              <a:t>الفريق</a:t>
            </a:r>
            <a:r>
              <a:rPr lang="en-US" dirty="0"/>
              <a:t> </a:t>
            </a:r>
            <a:r>
              <a:rPr lang="en-US" dirty="0" err="1"/>
              <a:t>العامل</a:t>
            </a:r>
            <a:r>
              <a:rPr lang="en-US" dirty="0"/>
              <a:t> </a:t>
            </a:r>
            <a:r>
              <a:rPr lang="en-US" dirty="0" err="1"/>
              <a:t>المشترك</a:t>
            </a:r>
            <a:r>
              <a:rPr lang="en-US" dirty="0"/>
              <a:t> </a:t>
            </a:r>
            <a:r>
              <a:rPr lang="en-US" dirty="0" err="1"/>
              <a:t>بين</a:t>
            </a:r>
            <a:r>
              <a:rPr lang="en-US" dirty="0"/>
              <a:t> </a:t>
            </a:r>
            <a:r>
              <a:rPr lang="en-US" dirty="0" err="1"/>
              <a:t>الوكالات</a:t>
            </a:r>
            <a:r>
              <a:rPr lang="en-US" dirty="0"/>
              <a:t> </a:t>
            </a:r>
            <a:r>
              <a:rPr lang="en-US" dirty="0" err="1"/>
              <a:t>المعني</a:t>
            </a:r>
            <a:r>
              <a:rPr lang="en-US" dirty="0"/>
              <a:t> </a:t>
            </a:r>
            <a:r>
              <a:rPr lang="en-US" dirty="0" err="1"/>
              <a:t>بالأطفال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r>
              <a:rPr lang="en-US" dirty="0" err="1"/>
              <a:t>والمنفصلين</a:t>
            </a:r>
            <a:r>
              <a:rPr lang="en-US" dirty="0"/>
              <a:t> </a:t>
            </a:r>
            <a:r>
              <a:rPr lang="ar-SA" dirty="0"/>
              <a:t> ٢٠١٧.</a:t>
            </a:r>
          </a:p>
          <a:p>
            <a:pPr algn="r" rtl="1"/>
            <a:r>
              <a:rPr lang="en-US" dirty="0" err="1"/>
              <a:t>إرشادات</a:t>
            </a:r>
            <a:r>
              <a:rPr lang="en-US" dirty="0"/>
              <a:t> </a:t>
            </a:r>
            <a:r>
              <a:rPr lang="en-US" dirty="0" err="1"/>
              <a:t>إجراءات</a:t>
            </a:r>
            <a:r>
              <a:rPr lang="en-US" dirty="0"/>
              <a:t> </a:t>
            </a:r>
            <a:r>
              <a:rPr lang="en-US" dirty="0" err="1"/>
              <a:t>المصالح</a:t>
            </a:r>
            <a:r>
              <a:rPr lang="en-US" dirty="0"/>
              <a:t> </a:t>
            </a:r>
            <a:r>
              <a:rPr lang="en-US" dirty="0" err="1"/>
              <a:t>الفضلى</a:t>
            </a:r>
            <a:r>
              <a:rPr lang="en-US" dirty="0"/>
              <a:t> </a:t>
            </a:r>
            <a:r>
              <a:rPr lang="en-US" dirty="0" err="1"/>
              <a:t>للمفوضية</a:t>
            </a:r>
            <a:r>
              <a:rPr lang="en-US" dirty="0"/>
              <a:t> </a:t>
            </a:r>
            <a:r>
              <a:rPr lang="en-US" dirty="0" err="1"/>
              <a:t>السامية</a:t>
            </a:r>
            <a:r>
              <a:rPr lang="en-US" dirty="0"/>
              <a:t> </a:t>
            </a:r>
            <a:r>
              <a:rPr lang="en-US" dirty="0" err="1"/>
              <a:t>للأمم</a:t>
            </a:r>
            <a:r>
              <a:rPr lang="en-US" dirty="0"/>
              <a:t> </a:t>
            </a:r>
            <a:r>
              <a:rPr lang="en-US" dirty="0" err="1"/>
              <a:t>المتحدة</a:t>
            </a:r>
            <a:r>
              <a:rPr lang="en-US" dirty="0"/>
              <a:t> </a:t>
            </a:r>
            <a:r>
              <a:rPr lang="en-US" dirty="0" err="1"/>
              <a:t>لشؤون</a:t>
            </a:r>
            <a:r>
              <a:rPr lang="en-US" dirty="0"/>
              <a:t> </a:t>
            </a:r>
            <a:r>
              <a:rPr lang="en-US" dirty="0" err="1"/>
              <a:t>اللاجئين</a:t>
            </a:r>
            <a:r>
              <a:rPr lang="en-US" dirty="0"/>
              <a:t>، </a:t>
            </a:r>
            <a:r>
              <a:rPr lang="en-US" dirty="0" err="1"/>
              <a:t>تقييم</a:t>
            </a:r>
            <a:r>
              <a:rPr lang="en-US" dirty="0"/>
              <a:t> </a:t>
            </a:r>
            <a:r>
              <a:rPr lang="en-US" dirty="0" err="1"/>
              <a:t>وتحديد</a:t>
            </a:r>
            <a:r>
              <a:rPr lang="en-US" dirty="0"/>
              <a:t> </a:t>
            </a:r>
            <a:r>
              <a:rPr lang="en-US" dirty="0" err="1"/>
              <a:t>المصالح</a:t>
            </a:r>
            <a:r>
              <a:rPr lang="en-US" dirty="0"/>
              <a:t> </a:t>
            </a:r>
            <a:r>
              <a:rPr lang="en-US" dirty="0" err="1"/>
              <a:t>الفضلى</a:t>
            </a:r>
            <a:r>
              <a:rPr lang="en-US" dirty="0"/>
              <a:t> </a:t>
            </a:r>
            <a:r>
              <a:rPr lang="en-US" dirty="0" err="1"/>
              <a:t>للطفل</a:t>
            </a:r>
            <a:r>
              <a:rPr lang="en-US" dirty="0"/>
              <a:t> </a:t>
            </a:r>
            <a:r>
              <a:rPr lang="ar-SA" dirty="0"/>
              <a:t>٢٠٢١</a:t>
            </a:r>
            <a:endParaRPr lang="en-US" dirty="0"/>
          </a:p>
          <a:p>
            <a:pPr algn="r" rtl="1"/>
            <a:r>
              <a:rPr lang="en-US" dirty="0" err="1"/>
              <a:t>المفقودون</a:t>
            </a:r>
            <a:r>
              <a:rPr lang="en-US" dirty="0"/>
              <a:t>: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الطارئة</a:t>
            </a:r>
            <a:r>
              <a:rPr lang="en-US" dirty="0"/>
              <a:t> </a:t>
            </a:r>
            <a:r>
              <a:rPr lang="en-US" dirty="0" err="1"/>
              <a:t>للأطفال</a:t>
            </a:r>
            <a:r>
              <a:rPr lang="en-US" dirty="0"/>
              <a:t> </a:t>
            </a:r>
            <a:r>
              <a:rPr lang="en-US" dirty="0" err="1"/>
              <a:t>المنفصلين</a:t>
            </a:r>
            <a:r>
              <a:rPr lang="en-US" dirty="0"/>
              <a:t> </a:t>
            </a:r>
            <a:r>
              <a:rPr lang="en-US" dirty="0" err="1"/>
              <a:t>منذ</a:t>
            </a:r>
            <a:r>
              <a:rPr lang="en-US" dirty="0"/>
              <a:t> </a:t>
            </a:r>
            <a:r>
              <a:rPr lang="en-US" dirty="0" err="1"/>
              <a:t>الولادة</a:t>
            </a:r>
            <a:r>
              <a:rPr lang="en-US" dirty="0"/>
              <a:t> </a:t>
            </a:r>
            <a:r>
              <a:rPr lang="en-US" dirty="0" err="1"/>
              <a:t>وحتى</a:t>
            </a:r>
            <a:r>
              <a:rPr lang="en-US" dirty="0"/>
              <a:t> </a:t>
            </a:r>
            <a:r>
              <a:rPr lang="en-US" dirty="0" err="1"/>
              <a:t>سن</a:t>
            </a:r>
            <a:r>
              <a:rPr lang="en-US" dirty="0"/>
              <a:t> </a:t>
            </a:r>
            <a:r>
              <a:rPr lang="en-US" dirty="0" err="1"/>
              <a:t>الخامسة</a:t>
            </a:r>
            <a:r>
              <a:rPr lang="en-US" dirty="0"/>
              <a:t> ، </a:t>
            </a:r>
            <a:r>
              <a:rPr lang="en-US" dirty="0" err="1"/>
              <a:t>اليونيسف</a:t>
            </a:r>
            <a:r>
              <a:rPr lang="en-US" dirty="0"/>
              <a:t> </a:t>
            </a:r>
            <a:r>
              <a:rPr lang="ar-SA" dirty="0"/>
              <a:t>٢٠٠٧.</a:t>
            </a:r>
            <a:endParaRPr lang="en-US" dirty="0"/>
          </a:p>
          <a:p>
            <a:pPr algn="r" rtl="1"/>
            <a:r>
              <a:rPr lang="en-US" dirty="0" err="1"/>
              <a:t>الاعتبارات</a:t>
            </a:r>
            <a:r>
              <a:rPr lang="en-US" dirty="0"/>
              <a:t> </a:t>
            </a:r>
            <a:r>
              <a:rPr lang="en-US" dirty="0" err="1"/>
              <a:t>الرئيسية</a:t>
            </a:r>
            <a:r>
              <a:rPr lang="en-US" dirty="0"/>
              <a:t>: </a:t>
            </a:r>
            <a:r>
              <a:rPr lang="en-US" dirty="0" err="1"/>
              <a:t>ت</a:t>
            </a:r>
            <a:r>
              <a:rPr lang="ar-SA" dirty="0"/>
              <a:t>عقب</a:t>
            </a:r>
            <a:r>
              <a:rPr lang="en-US" dirty="0"/>
              <a:t> </a:t>
            </a:r>
            <a:r>
              <a:rPr lang="en-US" dirty="0" err="1"/>
              <a:t>الأسرة</a:t>
            </a:r>
            <a:r>
              <a:rPr lang="en-US" dirty="0"/>
              <a:t> </a:t>
            </a:r>
            <a:r>
              <a:rPr lang="en-US" dirty="0" err="1"/>
              <a:t>ولم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شمل</a:t>
            </a:r>
            <a:r>
              <a:rPr lang="ar-SA" dirty="0"/>
              <a:t> </a:t>
            </a:r>
            <a:r>
              <a:rPr lang="en-US" dirty="0" err="1"/>
              <a:t>للأطفال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r>
              <a:rPr lang="en-US" dirty="0" err="1"/>
              <a:t>والمنفصلين</a:t>
            </a:r>
            <a:r>
              <a:rPr lang="en-US" dirty="0"/>
              <a:t> </a:t>
            </a:r>
            <a:r>
              <a:rPr lang="en-US" dirty="0" err="1"/>
              <a:t>فيما</a:t>
            </a:r>
            <a:r>
              <a:rPr lang="en-US" dirty="0"/>
              <a:t> </a:t>
            </a:r>
            <a:r>
              <a:rPr lang="en-US" dirty="0" err="1"/>
              <a:t>يتعلق</a:t>
            </a:r>
            <a:r>
              <a:rPr lang="en-US" dirty="0"/>
              <a:t> </a:t>
            </a:r>
            <a:r>
              <a:rPr lang="en-US" dirty="0" err="1"/>
              <a:t>بوباء</a:t>
            </a:r>
            <a:r>
              <a:rPr lang="ar-SA" dirty="0"/>
              <a:t> </a:t>
            </a:r>
            <a:r>
              <a:rPr lang="ar-SA" dirty="0" err="1"/>
              <a:t>كوفيد</a:t>
            </a:r>
            <a:r>
              <a:rPr lang="ar-SA" dirty="0"/>
              <a:t> ١٩ </a:t>
            </a:r>
            <a:r>
              <a:rPr lang="en-US" dirty="0" err="1"/>
              <a:t>وغيره</a:t>
            </a:r>
            <a:endParaRPr lang="en-US" dirty="0"/>
          </a:p>
          <a:p>
            <a:pPr algn="r" rtl="1"/>
            <a:r>
              <a:rPr lang="en-US" dirty="0" err="1"/>
              <a:t>تفشي</a:t>
            </a:r>
            <a:r>
              <a:rPr lang="en-US" dirty="0"/>
              <a:t> </a:t>
            </a:r>
            <a:r>
              <a:rPr lang="en-US" dirty="0" err="1"/>
              <a:t>الأمراض</a:t>
            </a:r>
            <a:r>
              <a:rPr lang="en-US" dirty="0"/>
              <a:t> </a:t>
            </a:r>
            <a:r>
              <a:rPr lang="en-US" dirty="0" err="1"/>
              <a:t>المعدية</a:t>
            </a:r>
            <a:r>
              <a:rPr lang="en-US" dirty="0"/>
              <a:t> </a:t>
            </a:r>
            <a:r>
              <a:rPr lang="en-US" dirty="0" err="1"/>
              <a:t>المحتملة</a:t>
            </a:r>
            <a:r>
              <a:rPr lang="en-US" dirty="0"/>
              <a:t> ، </a:t>
            </a:r>
            <a:r>
              <a:rPr lang="en-US" dirty="0" err="1"/>
              <a:t>التحالف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أجل</a:t>
            </a:r>
            <a:r>
              <a:rPr lang="en-US" dirty="0"/>
              <a:t> </a:t>
            </a:r>
            <a:r>
              <a:rPr lang="en-US" dirty="0" err="1"/>
              <a:t>حماية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العمل</a:t>
            </a:r>
            <a:r>
              <a:rPr lang="en-US" dirty="0"/>
              <a:t> </a:t>
            </a:r>
            <a:r>
              <a:rPr lang="en-US" dirty="0" err="1"/>
              <a:t>الإنساني</a:t>
            </a:r>
            <a:r>
              <a:rPr lang="en-US" dirty="0"/>
              <a:t> </a:t>
            </a:r>
            <a:r>
              <a:rPr lang="en-US" dirty="0" err="1"/>
              <a:t>واليونيسف</a:t>
            </a:r>
            <a:r>
              <a:rPr lang="en-US" dirty="0"/>
              <a:t> </a:t>
            </a:r>
            <a:r>
              <a:rPr lang="ar-SA" dirty="0"/>
              <a:t>٢٠٢١.</a:t>
            </a:r>
            <a:endParaRPr lang="en-US" dirty="0"/>
          </a:p>
          <a:p>
            <a:pPr algn="r" rtl="1"/>
            <a:r>
              <a:rPr lang="en-US" dirty="0" err="1"/>
              <a:t>مجموعة</a:t>
            </a:r>
            <a:r>
              <a:rPr lang="en-US" dirty="0"/>
              <a:t> </a:t>
            </a:r>
            <a:r>
              <a:rPr lang="en-US" dirty="0" err="1"/>
              <a:t>أدوات</a:t>
            </a:r>
            <a:r>
              <a:rPr lang="en-US" dirty="0"/>
              <a:t> </a:t>
            </a:r>
            <a:r>
              <a:rPr lang="en-US" dirty="0" err="1"/>
              <a:t>التعلم</a:t>
            </a:r>
            <a:r>
              <a:rPr lang="en-US" dirty="0"/>
              <a:t> </a:t>
            </a:r>
            <a:r>
              <a:rPr lang="en-US" dirty="0" err="1"/>
              <a:t>والتطوير</a:t>
            </a:r>
            <a:r>
              <a:rPr lang="en-US" dirty="0"/>
              <a:t> ، </a:t>
            </a:r>
            <a:r>
              <a:rPr lang="en-US" dirty="0" err="1"/>
              <a:t>التحالف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أجل</a:t>
            </a:r>
            <a:r>
              <a:rPr lang="en-US" dirty="0"/>
              <a:t> </a:t>
            </a:r>
            <a:r>
              <a:rPr lang="en-US" dirty="0" err="1"/>
              <a:t>حماية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العمل</a:t>
            </a:r>
            <a:r>
              <a:rPr lang="en-US" dirty="0"/>
              <a:t> </a:t>
            </a:r>
            <a:r>
              <a:rPr lang="en-US" dirty="0" err="1"/>
              <a:t>الإنساني</a:t>
            </a:r>
            <a:endParaRPr lang="en-US" dirty="0"/>
          </a:p>
          <a:p>
            <a:pPr algn="r" rtl="1"/>
            <a:r>
              <a:rPr lang="en-US" dirty="0" err="1"/>
              <a:t>مجموعة</a:t>
            </a:r>
            <a:r>
              <a:rPr lang="en-US" dirty="0"/>
              <a:t> </a:t>
            </a:r>
            <a:r>
              <a:rPr lang="en-US" dirty="0" err="1"/>
              <a:t>أدوات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البديلة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حالات</a:t>
            </a:r>
            <a:r>
              <a:rPr lang="en-US" dirty="0"/>
              <a:t> </a:t>
            </a:r>
            <a:r>
              <a:rPr lang="en-US" dirty="0" err="1"/>
              <a:t>الطوارئ</a:t>
            </a:r>
            <a:r>
              <a:rPr lang="en-US" dirty="0"/>
              <a:t>، </a:t>
            </a:r>
            <a:r>
              <a:rPr lang="en-US" dirty="0" err="1"/>
              <a:t>الفريق</a:t>
            </a:r>
            <a:r>
              <a:rPr lang="en-US" dirty="0"/>
              <a:t> </a:t>
            </a:r>
            <a:r>
              <a:rPr lang="en-US" dirty="0" err="1"/>
              <a:t>العامل</a:t>
            </a:r>
            <a:r>
              <a:rPr lang="en-US" dirty="0"/>
              <a:t> </a:t>
            </a:r>
            <a:r>
              <a:rPr lang="en-US" dirty="0" err="1"/>
              <a:t>المشترك</a:t>
            </a:r>
            <a:r>
              <a:rPr lang="en-US" dirty="0"/>
              <a:t> </a:t>
            </a:r>
            <a:r>
              <a:rPr lang="en-US" dirty="0" err="1"/>
              <a:t>بين</a:t>
            </a:r>
            <a:r>
              <a:rPr lang="en-US" dirty="0"/>
              <a:t> </a:t>
            </a:r>
            <a:r>
              <a:rPr lang="en-US" dirty="0" err="1"/>
              <a:t>الوكالات</a:t>
            </a:r>
            <a:r>
              <a:rPr lang="en-US" dirty="0"/>
              <a:t> </a:t>
            </a:r>
            <a:r>
              <a:rPr lang="en-US" dirty="0" err="1"/>
              <a:t>المعني</a:t>
            </a:r>
            <a:r>
              <a:rPr lang="en-US" dirty="0"/>
              <a:t> </a:t>
            </a:r>
            <a:r>
              <a:rPr lang="en-US" dirty="0" err="1"/>
              <a:t>بالأطفال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r>
              <a:rPr lang="en-US" dirty="0" err="1"/>
              <a:t>والمنفصلين</a:t>
            </a:r>
            <a:r>
              <a:rPr lang="en-US" dirty="0"/>
              <a:t> </a:t>
            </a:r>
            <a:r>
              <a:rPr lang="ar-SA" dirty="0"/>
              <a:t>٢٠١٣.</a:t>
            </a:r>
            <a:endParaRPr lang="en-US" dirty="0"/>
          </a:p>
          <a:p>
            <a:pPr algn="r" rtl="1"/>
            <a:r>
              <a:rPr lang="en-US" dirty="0" err="1"/>
              <a:t>مجموعة</a:t>
            </a:r>
            <a:r>
              <a:rPr lang="en-US" dirty="0"/>
              <a:t> </a:t>
            </a:r>
            <a:r>
              <a:rPr lang="en-US" dirty="0" err="1"/>
              <a:t>أدوات</a:t>
            </a:r>
            <a:r>
              <a:rPr lang="en-US" dirty="0"/>
              <a:t> </a:t>
            </a:r>
            <a:r>
              <a:rPr lang="en-US" dirty="0" err="1"/>
              <a:t>لرصد</a:t>
            </a:r>
            <a:r>
              <a:rPr lang="en-US" dirty="0"/>
              <a:t> </a:t>
            </a:r>
            <a:r>
              <a:rPr lang="en-US" dirty="0" err="1"/>
              <a:t>وتقييم</a:t>
            </a:r>
            <a:r>
              <a:rPr lang="en-US" dirty="0"/>
              <a:t> </a:t>
            </a:r>
            <a:r>
              <a:rPr lang="en-US" dirty="0" err="1"/>
              <a:t>حماية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</a:t>
            </a:r>
            <a:r>
              <a:rPr lang="en-US" dirty="0" err="1"/>
              <a:t>عند</a:t>
            </a:r>
            <a:r>
              <a:rPr lang="en-US" dirty="0"/>
              <a:t> </a:t>
            </a:r>
            <a:r>
              <a:rPr lang="en-US" dirty="0" err="1"/>
              <a:t>استخدام</a:t>
            </a:r>
            <a:r>
              <a:rPr lang="en-US" dirty="0"/>
              <a:t> </a:t>
            </a:r>
            <a:r>
              <a:rPr lang="en-US" dirty="0" err="1"/>
              <a:t>المساعدة</a:t>
            </a:r>
            <a:r>
              <a:rPr lang="en-US" dirty="0"/>
              <a:t> </a:t>
            </a:r>
            <a:r>
              <a:rPr lang="en-US" dirty="0" err="1"/>
              <a:t>النقدية</a:t>
            </a:r>
            <a:r>
              <a:rPr lang="en-US" dirty="0"/>
              <a:t> </a:t>
            </a:r>
            <a:r>
              <a:rPr lang="en-US" dirty="0" err="1"/>
              <a:t>والقسائم</a:t>
            </a:r>
            <a:r>
              <a:rPr lang="ar-SA" dirty="0"/>
              <a:t>، منظمة إنقاذ الطفولة ٢٠٢١.</a:t>
            </a:r>
            <a:endParaRPr lang="en-US" dirty="0"/>
          </a:p>
          <a:p>
            <a:pPr algn="r" rtl="1"/>
            <a:r>
              <a:rPr lang="ar-SA" dirty="0"/>
              <a:t>المال يهم، </a:t>
            </a:r>
            <a:r>
              <a:rPr lang="en-US" dirty="0" err="1"/>
              <a:t>مجموعة</a:t>
            </a:r>
            <a:r>
              <a:rPr lang="en-US" dirty="0"/>
              <a:t> </a:t>
            </a:r>
            <a:r>
              <a:rPr lang="en-US" dirty="0" err="1"/>
              <a:t>أدوات</a:t>
            </a:r>
            <a:r>
              <a:rPr lang="en-US" dirty="0"/>
              <a:t> </a:t>
            </a:r>
            <a:r>
              <a:rPr lang="ar-SA" dirty="0" err="1"/>
              <a:t>لأخصائيي</a:t>
            </a:r>
            <a:r>
              <a:rPr lang="ar-SA" dirty="0"/>
              <a:t> الحالة </a:t>
            </a:r>
            <a:r>
              <a:rPr lang="en-US" dirty="0" err="1"/>
              <a:t>لدعم</a:t>
            </a:r>
            <a:r>
              <a:rPr lang="en-US" dirty="0"/>
              <a:t> </a:t>
            </a:r>
            <a:r>
              <a:rPr lang="en-US" dirty="0" err="1"/>
              <a:t>العملاء</a:t>
            </a:r>
            <a:r>
              <a:rPr lang="en-US" dirty="0"/>
              <a:t> </a:t>
            </a:r>
            <a:r>
              <a:rPr lang="en-US" dirty="0" err="1"/>
              <a:t>البالغين</a:t>
            </a:r>
            <a:r>
              <a:rPr lang="en-US" dirty="0"/>
              <a:t> </a:t>
            </a:r>
            <a:r>
              <a:rPr lang="en-US" dirty="0" err="1"/>
              <a:t>والمراهقين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خلال</a:t>
            </a:r>
            <a:r>
              <a:rPr lang="en-US" dirty="0"/>
              <a:t> </a:t>
            </a:r>
            <a:r>
              <a:rPr lang="en-US" dirty="0" err="1"/>
              <a:t>إدارة</a:t>
            </a:r>
            <a:r>
              <a:rPr lang="en-US" dirty="0"/>
              <a:t> </a:t>
            </a:r>
            <a:r>
              <a:rPr lang="en-US" dirty="0" err="1"/>
              <a:t>الأموال</a:t>
            </a:r>
            <a:r>
              <a:rPr lang="en-US" dirty="0"/>
              <a:t> </a:t>
            </a:r>
            <a:r>
              <a:rPr lang="en-US" dirty="0" err="1"/>
              <a:t>الأساسية</a:t>
            </a:r>
            <a:r>
              <a:rPr lang="en-US" dirty="0"/>
              <a:t> ، </a:t>
            </a:r>
            <a:r>
              <a:rPr lang="ar-SA" dirty="0"/>
              <a:t>منظمة إنقاذ الطفولة ٢٠٢١،</a:t>
            </a:r>
          </a:p>
          <a:p>
            <a:pPr algn="r" rtl="1"/>
            <a:r>
              <a:rPr lang="en-US" dirty="0" err="1"/>
              <a:t>تعزيز</a:t>
            </a:r>
            <a:r>
              <a:rPr lang="en-US" dirty="0"/>
              <a:t> </a:t>
            </a:r>
            <a:r>
              <a:rPr lang="en-US" dirty="0" err="1"/>
              <a:t>نتائج</a:t>
            </a:r>
            <a:r>
              <a:rPr lang="en-US" dirty="0"/>
              <a:t> </a:t>
            </a:r>
            <a:r>
              <a:rPr lang="en-US" dirty="0" err="1"/>
              <a:t>حماية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خلال</a:t>
            </a:r>
            <a:r>
              <a:rPr lang="en-US" dirty="0"/>
              <a:t> </a:t>
            </a:r>
            <a:r>
              <a:rPr lang="en-US" dirty="0" err="1"/>
              <a:t>التدخلات</a:t>
            </a:r>
            <a:r>
              <a:rPr lang="en-US" dirty="0"/>
              <a:t> </a:t>
            </a:r>
            <a:r>
              <a:rPr lang="en-US" dirty="0" err="1"/>
              <a:t>القائمة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النقد</a:t>
            </a:r>
            <a:r>
              <a:rPr lang="en-US" dirty="0"/>
              <a:t> (</a:t>
            </a:r>
            <a:r>
              <a:rPr lang="en-US" dirty="0" err="1"/>
              <a:t>مفوضية</a:t>
            </a:r>
            <a:r>
              <a:rPr lang="en-US" dirty="0"/>
              <a:t> </a:t>
            </a:r>
            <a:r>
              <a:rPr lang="en-US" dirty="0" err="1"/>
              <a:t>الأمم</a:t>
            </a:r>
            <a:r>
              <a:rPr lang="en-US" dirty="0"/>
              <a:t> </a:t>
            </a:r>
            <a:r>
              <a:rPr lang="en-US" dirty="0" err="1"/>
              <a:t>المتحدة</a:t>
            </a:r>
            <a:r>
              <a:rPr lang="en-US" dirty="0"/>
              <a:t> </a:t>
            </a:r>
            <a:r>
              <a:rPr lang="en-US" dirty="0" err="1"/>
              <a:t>السامية</a:t>
            </a:r>
            <a:r>
              <a:rPr lang="en-US" dirty="0"/>
              <a:t> </a:t>
            </a:r>
            <a:r>
              <a:rPr lang="en-US" dirty="0" err="1"/>
              <a:t>لشؤون</a:t>
            </a:r>
            <a:r>
              <a:rPr lang="en-US" dirty="0"/>
              <a:t> </a:t>
            </a:r>
            <a:r>
              <a:rPr lang="en-US" dirty="0" err="1"/>
              <a:t>اللاجئين</a:t>
            </a:r>
            <a:r>
              <a:rPr lang="en-US" dirty="0"/>
              <a:t> ، </a:t>
            </a:r>
            <a:r>
              <a:rPr lang="ar-SA" dirty="0"/>
              <a:t>٢٠٢١</a:t>
            </a:r>
            <a:r>
              <a:rPr lang="en-US" dirty="0"/>
              <a:t> ، </a:t>
            </a:r>
            <a:r>
              <a:rPr lang="en-US" dirty="0" err="1"/>
              <a:t>الإصدار</a:t>
            </a:r>
            <a:r>
              <a:rPr lang="en-US" dirty="0"/>
              <a:t> </a:t>
            </a:r>
            <a:r>
              <a:rPr lang="en-US" dirty="0" err="1"/>
              <a:t>المؤقت</a:t>
            </a:r>
            <a:endParaRPr lang="ar-SA" dirty="0"/>
          </a:p>
          <a:p>
            <a:pPr algn="r" rtl="1"/>
            <a:r>
              <a:rPr lang="en-US" dirty="0" err="1"/>
              <a:t>مذكرة</a:t>
            </a:r>
            <a:r>
              <a:rPr lang="en-US" dirty="0"/>
              <a:t> </a:t>
            </a:r>
            <a:r>
              <a:rPr lang="en-US" dirty="0" err="1"/>
              <a:t>إرشادية</a:t>
            </a:r>
            <a:r>
              <a:rPr lang="en-US" dirty="0"/>
              <a:t> </a:t>
            </a:r>
            <a:r>
              <a:rPr lang="en-US" dirty="0" err="1"/>
              <a:t>حول</a:t>
            </a:r>
            <a:r>
              <a:rPr lang="en-US" dirty="0"/>
              <a:t> </a:t>
            </a:r>
            <a:r>
              <a:rPr lang="en-US" dirty="0" err="1"/>
              <a:t>تصميم</a:t>
            </a:r>
            <a:r>
              <a:rPr lang="en-US" dirty="0"/>
              <a:t> </a:t>
            </a:r>
            <a:r>
              <a:rPr lang="en-US" dirty="0" err="1"/>
              <a:t>المساعدة</a:t>
            </a:r>
            <a:r>
              <a:rPr lang="en-US" dirty="0"/>
              <a:t> </a:t>
            </a:r>
            <a:r>
              <a:rPr lang="en-US" dirty="0" err="1"/>
              <a:t>النقدية</a:t>
            </a:r>
            <a:r>
              <a:rPr lang="en-US" dirty="0"/>
              <a:t> </a:t>
            </a:r>
            <a:r>
              <a:rPr lang="en-US" dirty="0" err="1"/>
              <a:t>والقسائم</a:t>
            </a:r>
            <a:r>
              <a:rPr lang="en-US" dirty="0"/>
              <a:t> </a:t>
            </a:r>
            <a:r>
              <a:rPr lang="en-US" dirty="0" err="1"/>
              <a:t>للأسر</a:t>
            </a:r>
            <a:r>
              <a:rPr lang="en-US" dirty="0"/>
              <a:t> </a:t>
            </a:r>
            <a:r>
              <a:rPr lang="en-US" dirty="0" err="1"/>
              <a:t>التي</a:t>
            </a:r>
            <a:r>
              <a:rPr lang="en-US" dirty="0"/>
              <a:t> </a:t>
            </a:r>
            <a:r>
              <a:rPr lang="en-US" dirty="0" err="1"/>
              <a:t>يعيلها</a:t>
            </a:r>
            <a:r>
              <a:rPr lang="en-US" dirty="0"/>
              <a:t> </a:t>
            </a:r>
            <a:r>
              <a:rPr lang="en-US" dirty="0" err="1"/>
              <a:t>أطفال</a:t>
            </a:r>
            <a:r>
              <a:rPr lang="en-US" dirty="0"/>
              <a:t> </a:t>
            </a:r>
            <a:r>
              <a:rPr lang="en-US" dirty="0" err="1"/>
              <a:t>والأطفال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،</a:t>
            </a:r>
            <a:r>
              <a:rPr lang="ar-SA" dirty="0"/>
              <a:t> منظمة إنقاذ الطفولة. </a:t>
            </a:r>
            <a:r>
              <a:rPr lang="en-US" dirty="0"/>
              <a:t> </a:t>
            </a:r>
            <a:r>
              <a:rPr lang="ar-SA" dirty="0"/>
              <a:t>(</a:t>
            </a:r>
            <a:r>
              <a:rPr lang="en-US" dirty="0" err="1"/>
              <a:t>قادم</a:t>
            </a:r>
            <a:r>
              <a:rPr lang="ar-SA" dirty="0"/>
              <a:t>)</a:t>
            </a:r>
            <a:r>
              <a:rPr lang="en-US" dirty="0"/>
              <a:t>.</a:t>
            </a:r>
          </a:p>
          <a:p>
            <a:pPr algn="r" rtl="1"/>
            <a:r>
              <a:rPr lang="en-US" dirty="0">
                <a:hlinkClick r:id="rId3"/>
              </a:rPr>
              <a:t>https://www.alliancecpha.org/en/system/tdf/library/attachments/cpha012_-_ftr_and_covid_19_v2.pdf؟file=1&amp;type=node&amp;id=44698</a:t>
            </a:r>
            <a:r>
              <a:rPr lang="en-US" dirty="0"/>
              <a:t> </a:t>
            </a:r>
          </a:p>
          <a:p>
            <a:pPr algn="r" rtl="1"/>
            <a:r>
              <a:rPr lang="en-US" dirty="0"/>
              <a:t>https://</a:t>
            </a:r>
            <a:r>
              <a:rPr lang="en-US" dirty="0" err="1"/>
              <a:t>www.alliancecpha.org</a:t>
            </a:r>
            <a:r>
              <a:rPr lang="en-US" dirty="0"/>
              <a:t>/</a:t>
            </a:r>
            <a:r>
              <a:rPr lang="en-US" dirty="0" err="1"/>
              <a:t>en</a:t>
            </a:r>
            <a:r>
              <a:rPr lang="en-US" dirty="0"/>
              <a:t>/system/</a:t>
            </a:r>
            <a:r>
              <a:rPr lang="en-US" dirty="0" err="1"/>
              <a:t>tdf</a:t>
            </a:r>
            <a:r>
              <a:rPr lang="en-US" dirty="0"/>
              <a:t>/library/attachments/</a:t>
            </a:r>
            <a:r>
              <a:rPr lang="en-US" dirty="0" err="1"/>
              <a:t>the_alliance_ld_toolkit.pdf؟file</a:t>
            </a:r>
            <a:r>
              <a:rPr lang="en-US" dirty="0"/>
              <a:t>=1&amp;type=</a:t>
            </a:r>
            <a:r>
              <a:rPr lang="en-US" dirty="0" err="1"/>
              <a:t>node&amp;id</a:t>
            </a:r>
            <a:r>
              <a:rPr lang="en-US" dirty="0"/>
              <a:t>=44420</a:t>
            </a:r>
          </a:p>
          <a:p>
            <a:pPr algn="r" rtl="1"/>
            <a:r>
              <a:rPr lang="en-US" dirty="0"/>
              <a:t>https://</a:t>
            </a:r>
            <a:r>
              <a:rPr lang="en-US" dirty="0" err="1"/>
              <a:t>resourcecentre.savethechildren.net</a:t>
            </a:r>
            <a:r>
              <a:rPr lang="en-US" dirty="0"/>
              <a:t>/library/toolkit-monitoring-and-evaluating-child-protection-when-using-cash-and-voucher-assistance</a:t>
            </a:r>
          </a:p>
          <a:p>
            <a:pPr algn="r" rtl="1"/>
            <a:r>
              <a:rPr lang="en-US" dirty="0"/>
              <a:t>https://</a:t>
            </a:r>
            <a:r>
              <a:rPr lang="en-US" dirty="0" err="1"/>
              <a:t>resourcecentre.savethechildren.net</a:t>
            </a:r>
            <a:r>
              <a:rPr lang="en-US" dirty="0"/>
              <a:t>/library/money-matters-toolkit-caseworkers-support-adult-and-adolescent-clients-basic-money</a:t>
            </a:r>
          </a:p>
          <a:p>
            <a:pPr algn="r" rtl="1"/>
            <a:r>
              <a:rPr lang="en-US" dirty="0"/>
              <a:t>https://</a:t>
            </a:r>
            <a:r>
              <a:rPr lang="en-US" dirty="0" err="1"/>
              <a:t>www.unhcr.org</a:t>
            </a:r>
            <a:r>
              <a:rPr lang="en-US" dirty="0"/>
              <a:t>/60d43f824</a:t>
            </a:r>
          </a:p>
        </p:txBody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FB66F53A-6512-98E8-E08A-0810061A853B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4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1285001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29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مناقشة</a:t>
            </a:r>
            <a:r>
              <a:rPr lang="en-US" b="1" dirty="0"/>
              <a:t> </a:t>
            </a:r>
            <a:r>
              <a:rPr lang="en-US" b="1" dirty="0" err="1"/>
              <a:t>عامة</a:t>
            </a:r>
            <a:endParaRPr lang="en-US" b="1" dirty="0"/>
          </a:p>
          <a:p>
            <a:pPr algn="r" rtl="1"/>
            <a:r>
              <a:rPr lang="en-US" i="1" dirty="0" err="1"/>
              <a:t>هناك</a:t>
            </a:r>
            <a:r>
              <a:rPr lang="en-US" i="1" dirty="0"/>
              <a:t> </a:t>
            </a:r>
            <a:r>
              <a:rPr lang="en-US" i="1" dirty="0" err="1"/>
              <a:t>تصورات</a:t>
            </a:r>
            <a:r>
              <a:rPr lang="en-US" i="1" dirty="0"/>
              <a:t> </a:t>
            </a:r>
            <a:r>
              <a:rPr lang="en-US" i="1" dirty="0" err="1"/>
              <a:t>ومعايير</a:t>
            </a:r>
            <a:r>
              <a:rPr lang="en-US" i="1" dirty="0"/>
              <a:t> </a:t>
            </a:r>
            <a:r>
              <a:rPr lang="en-US" i="1" dirty="0" err="1"/>
              <a:t>مختلفة</a:t>
            </a:r>
            <a:r>
              <a:rPr lang="en-US" i="1" dirty="0"/>
              <a:t> </a:t>
            </a:r>
            <a:r>
              <a:rPr lang="en-US" i="1" dirty="0" err="1"/>
              <a:t>فيما</a:t>
            </a:r>
            <a:r>
              <a:rPr lang="en-US" i="1" dirty="0"/>
              <a:t> </a:t>
            </a:r>
            <a:r>
              <a:rPr lang="en-US" i="1" dirty="0" err="1"/>
              <a:t>يتعلق</a:t>
            </a:r>
            <a:r>
              <a:rPr lang="en-US" i="1" dirty="0"/>
              <a:t> </a:t>
            </a:r>
            <a:r>
              <a:rPr lang="en-US" i="1" dirty="0" err="1"/>
              <a:t>بالطفولة</a:t>
            </a:r>
            <a:r>
              <a:rPr lang="en-US" i="1" dirty="0"/>
              <a:t> </a:t>
            </a:r>
            <a:r>
              <a:rPr lang="en-US" i="1" dirty="0" err="1"/>
              <a:t>وأدوار</a:t>
            </a:r>
            <a:r>
              <a:rPr lang="en-US" i="1" dirty="0"/>
              <a:t> </a:t>
            </a:r>
            <a:r>
              <a:rPr lang="en-US" i="1" dirty="0" err="1"/>
              <a:t>الجنسين</a:t>
            </a:r>
            <a:r>
              <a:rPr lang="en-US" i="1" dirty="0"/>
              <a:t> </a:t>
            </a:r>
            <a:r>
              <a:rPr lang="en-US" i="1" dirty="0" err="1"/>
              <a:t>عبر</a:t>
            </a:r>
            <a:r>
              <a:rPr lang="en-US" i="1" dirty="0"/>
              <a:t> </a:t>
            </a:r>
            <a:r>
              <a:rPr lang="en-US" i="1" dirty="0" err="1"/>
              <a:t>الثقافات</a:t>
            </a:r>
            <a:r>
              <a:rPr lang="en-US" i="1" dirty="0"/>
              <a:t> </a:t>
            </a:r>
            <a:r>
              <a:rPr lang="en-US" i="1" dirty="0" err="1"/>
              <a:t>المختلفة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يمكنك</a:t>
            </a:r>
            <a:r>
              <a:rPr lang="ar-SA" i="1" dirty="0" err="1"/>
              <a:t>م</a:t>
            </a:r>
            <a:r>
              <a:rPr lang="en-US" i="1" dirty="0"/>
              <a:t> </a:t>
            </a:r>
            <a:r>
              <a:rPr lang="en-US" i="1" dirty="0" err="1"/>
              <a:t>إعطاء</a:t>
            </a:r>
            <a:r>
              <a:rPr lang="en-US" i="1" dirty="0"/>
              <a:t> </a:t>
            </a:r>
            <a:r>
              <a:rPr lang="en-US" i="1" dirty="0" err="1"/>
              <a:t>أمثلة</a:t>
            </a:r>
            <a:r>
              <a:rPr lang="en-US" i="1" dirty="0"/>
              <a:t> </a:t>
            </a:r>
            <a:r>
              <a:rPr lang="en-US" i="1" dirty="0" err="1"/>
              <a:t>عن</a:t>
            </a:r>
            <a:r>
              <a:rPr lang="en-US" i="1" dirty="0"/>
              <a:t> </a:t>
            </a:r>
            <a:r>
              <a:rPr lang="en-US" i="1" dirty="0" err="1"/>
              <a:t>دور</a:t>
            </a:r>
            <a:r>
              <a:rPr lang="en-US" i="1" dirty="0"/>
              <a:t> </a:t>
            </a:r>
            <a:r>
              <a:rPr lang="en-US" i="1" dirty="0" err="1"/>
              <a:t>الفتيات</a:t>
            </a:r>
            <a:r>
              <a:rPr lang="en-US" i="1" dirty="0"/>
              <a:t> </a:t>
            </a:r>
            <a:r>
              <a:rPr lang="en-US" i="1" dirty="0" err="1"/>
              <a:t>والفتيان</a:t>
            </a:r>
            <a:r>
              <a:rPr lang="en-US" i="1" dirty="0"/>
              <a:t> </a:t>
            </a:r>
            <a:r>
              <a:rPr lang="en-US" i="1" dirty="0" err="1"/>
              <a:t>داخل</a:t>
            </a:r>
            <a:r>
              <a:rPr lang="en-US" i="1" dirty="0"/>
              <a:t> </a:t>
            </a:r>
            <a:r>
              <a:rPr lang="en-US" i="1" dirty="0" err="1"/>
              <a:t>المنزل</a:t>
            </a:r>
            <a:r>
              <a:rPr lang="en-US" i="1" dirty="0"/>
              <a:t> </a:t>
            </a:r>
            <a:r>
              <a:rPr lang="en-US" i="1" dirty="0" err="1"/>
              <a:t>وخارجه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هذا</a:t>
            </a:r>
            <a:r>
              <a:rPr lang="en-US" i="1" dirty="0"/>
              <a:t> </a:t>
            </a:r>
            <a:r>
              <a:rPr lang="en-US" i="1" dirty="0" err="1"/>
              <a:t>السياق</a:t>
            </a:r>
            <a:r>
              <a:rPr lang="en-US" i="1" dirty="0"/>
              <a:t>؟</a:t>
            </a:r>
          </a:p>
          <a:p>
            <a:pPr lvl="1"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بعض</a:t>
            </a:r>
            <a:r>
              <a:rPr lang="en-US" i="1" dirty="0"/>
              <a:t> </a:t>
            </a:r>
            <a:r>
              <a:rPr lang="en-US" i="1" dirty="0" err="1"/>
              <a:t>الأحيان</a:t>
            </a:r>
            <a:r>
              <a:rPr lang="ar-SA" i="1" dirty="0"/>
              <a:t>، </a:t>
            </a:r>
            <a:r>
              <a:rPr lang="en-US" i="1" dirty="0" err="1"/>
              <a:t>وفقًا</a:t>
            </a:r>
            <a:r>
              <a:rPr lang="en-US" i="1" dirty="0"/>
              <a:t> </a:t>
            </a:r>
            <a:r>
              <a:rPr lang="en-US" i="1" dirty="0" err="1"/>
              <a:t>للأعراف</a:t>
            </a:r>
            <a:r>
              <a:rPr lang="en-US" i="1" dirty="0"/>
              <a:t> </a:t>
            </a:r>
            <a:r>
              <a:rPr lang="en-US" i="1" dirty="0" err="1"/>
              <a:t>الاجتماعية</a:t>
            </a:r>
            <a:r>
              <a:rPr lang="en-US" i="1" dirty="0"/>
              <a:t> </a:t>
            </a:r>
            <a:r>
              <a:rPr lang="en-US" i="1" dirty="0" err="1"/>
              <a:t>القائمة</a:t>
            </a:r>
            <a:r>
              <a:rPr lang="ar-SA" i="1" dirty="0"/>
              <a:t>، </a:t>
            </a:r>
            <a:r>
              <a:rPr lang="en-US" i="1" dirty="0" err="1"/>
              <a:t>يُتوقع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المراهقين</a:t>
            </a:r>
            <a:r>
              <a:rPr lang="en-US" i="1" dirty="0"/>
              <a:t> </a:t>
            </a:r>
            <a:r>
              <a:rPr lang="en-US" i="1" dirty="0" err="1"/>
              <a:t>والمراهق</a:t>
            </a:r>
            <a:r>
              <a:rPr lang="ar-SA" i="1" dirty="0"/>
              <a:t>ات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يضطلعوا</a:t>
            </a:r>
            <a:r>
              <a:rPr lang="en-US" i="1" dirty="0"/>
              <a:t> "</a:t>
            </a:r>
            <a:r>
              <a:rPr lang="en-US" i="1" dirty="0" err="1"/>
              <a:t>بأدوار</a:t>
            </a:r>
            <a:r>
              <a:rPr lang="en-US" i="1" dirty="0"/>
              <a:t> </a:t>
            </a:r>
            <a:r>
              <a:rPr lang="en-US" i="1" dirty="0" err="1"/>
              <a:t>ال</a:t>
            </a:r>
            <a:r>
              <a:rPr lang="ar-SA" i="1" dirty="0"/>
              <a:t>بالغين</a:t>
            </a:r>
            <a:r>
              <a:rPr lang="en-US" i="1" dirty="0"/>
              <a:t>" </a:t>
            </a:r>
            <a:r>
              <a:rPr lang="en-US" i="1" dirty="0" err="1"/>
              <a:t>مثل</a:t>
            </a:r>
            <a:r>
              <a:rPr lang="en-US" i="1" dirty="0"/>
              <a:t> </a:t>
            </a:r>
            <a:r>
              <a:rPr lang="en-US" i="1" dirty="0" err="1"/>
              <a:t>العمل</a:t>
            </a:r>
            <a:r>
              <a:rPr lang="en-US" i="1" dirty="0"/>
              <a:t> </a:t>
            </a:r>
            <a:r>
              <a:rPr lang="en-US" i="1" dirty="0" err="1"/>
              <a:t>خارج</a:t>
            </a:r>
            <a:r>
              <a:rPr lang="en-US" i="1" dirty="0"/>
              <a:t> </a:t>
            </a:r>
            <a:r>
              <a:rPr lang="en-US" i="1" dirty="0" err="1"/>
              <a:t>المنزل</a:t>
            </a:r>
            <a:r>
              <a:rPr lang="en-US" i="1" dirty="0"/>
              <a:t> </a:t>
            </a:r>
            <a:r>
              <a:rPr lang="en-US" i="1" dirty="0" err="1"/>
              <a:t>للمساهمة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دخل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رعاية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الآخرين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ظروف</a:t>
            </a:r>
            <a:r>
              <a:rPr lang="en-US" i="1" dirty="0"/>
              <a:t> </a:t>
            </a:r>
            <a:r>
              <a:rPr lang="en-US" i="1" dirty="0" err="1"/>
              <a:t>يمكن</a:t>
            </a:r>
            <a:r>
              <a:rPr lang="en-US" i="1" dirty="0"/>
              <a:t> </a:t>
            </a:r>
            <a:r>
              <a:rPr lang="en-US" i="1" dirty="0" err="1"/>
              <a:t>للأطفال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يقوموا</a:t>
            </a:r>
            <a:r>
              <a:rPr lang="en-US" i="1" dirty="0"/>
              <a:t> </a:t>
            </a:r>
            <a:r>
              <a:rPr lang="en-US" i="1" dirty="0" err="1"/>
              <a:t>بأدوار</a:t>
            </a:r>
            <a:r>
              <a:rPr lang="en-US" i="1" dirty="0"/>
              <a:t> </a:t>
            </a:r>
            <a:r>
              <a:rPr lang="en-US" i="1" dirty="0" err="1"/>
              <a:t>الكبار</a:t>
            </a:r>
            <a:r>
              <a:rPr lang="en-US" i="1" dirty="0"/>
              <a:t>؟</a:t>
            </a:r>
          </a:p>
          <a:p>
            <a:pPr lvl="1"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المجتمعات</a:t>
            </a:r>
            <a:r>
              <a:rPr lang="en-US" i="1" dirty="0"/>
              <a:t> </a:t>
            </a:r>
            <a:r>
              <a:rPr lang="en-US" i="1" dirty="0" err="1"/>
              <a:t>الضعيفة</a:t>
            </a:r>
            <a:r>
              <a:rPr lang="en-US" i="1" dirty="0"/>
              <a:t> </a:t>
            </a:r>
            <a:r>
              <a:rPr lang="en-US" i="1" dirty="0" err="1"/>
              <a:t>بسبب</a:t>
            </a:r>
            <a:r>
              <a:rPr lang="en-US" i="1" dirty="0"/>
              <a:t> </a:t>
            </a:r>
            <a:r>
              <a:rPr lang="en-US" i="1" dirty="0" err="1"/>
              <a:t>التحديات</a:t>
            </a:r>
            <a:r>
              <a:rPr lang="en-US" i="1" dirty="0"/>
              <a:t> </a:t>
            </a:r>
            <a:r>
              <a:rPr lang="en-US" i="1" dirty="0" err="1"/>
              <a:t>الاجتماعية</a:t>
            </a:r>
            <a:r>
              <a:rPr lang="en-US" i="1" dirty="0"/>
              <a:t> </a:t>
            </a:r>
            <a:r>
              <a:rPr lang="en-US" i="1" dirty="0" err="1"/>
              <a:t>والاقتصادية</a:t>
            </a:r>
            <a:r>
              <a:rPr lang="en-US" i="1" dirty="0"/>
              <a:t> </a:t>
            </a:r>
            <a:r>
              <a:rPr lang="en-US" i="1" dirty="0" err="1"/>
              <a:t>والصعوبات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والتي</a:t>
            </a:r>
            <a:r>
              <a:rPr lang="en-US" i="1" dirty="0"/>
              <a:t> </a:t>
            </a:r>
            <a:r>
              <a:rPr lang="en-US" i="1" dirty="0" err="1"/>
              <a:t>غالبًا</a:t>
            </a:r>
            <a:r>
              <a:rPr lang="en-US" i="1" dirty="0"/>
              <a:t> </a:t>
            </a:r>
            <a:r>
              <a:rPr lang="en-US" i="1" dirty="0" err="1"/>
              <a:t>ما</a:t>
            </a:r>
            <a:r>
              <a:rPr lang="en-US" i="1" dirty="0"/>
              <a:t> </a:t>
            </a:r>
            <a:r>
              <a:rPr lang="en-US" i="1" dirty="0" err="1"/>
              <a:t>تتفاقم</a:t>
            </a:r>
            <a:r>
              <a:rPr lang="en-US" i="1" dirty="0"/>
              <a:t> </a:t>
            </a:r>
            <a:r>
              <a:rPr lang="en-US" i="1" dirty="0" err="1"/>
              <a:t>بسبب</a:t>
            </a:r>
            <a:r>
              <a:rPr lang="en-US" i="1" dirty="0"/>
              <a:t> </a:t>
            </a:r>
            <a:r>
              <a:rPr lang="en-US" i="1" dirty="0" err="1"/>
              <a:t>الأزمة</a:t>
            </a:r>
            <a:r>
              <a:rPr lang="en-US" i="1" dirty="0"/>
              <a:t> </a:t>
            </a:r>
            <a:r>
              <a:rPr lang="en-US" i="1" dirty="0" err="1"/>
              <a:t>الإنسانية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تلجأ</a:t>
            </a:r>
            <a:r>
              <a:rPr lang="en-US" i="1" dirty="0"/>
              <a:t> </a:t>
            </a:r>
            <a:r>
              <a:rPr lang="en-US" i="1" dirty="0" err="1"/>
              <a:t>العائلات</a:t>
            </a:r>
            <a:r>
              <a:rPr lang="en-US" i="1" dirty="0"/>
              <a:t> </a:t>
            </a:r>
            <a:r>
              <a:rPr lang="en-US" i="1" dirty="0" err="1"/>
              <a:t>إلى</a:t>
            </a:r>
            <a:r>
              <a:rPr lang="en-US" i="1" dirty="0"/>
              <a:t> </a:t>
            </a:r>
            <a:r>
              <a:rPr lang="en-US" i="1" dirty="0" err="1"/>
              <a:t>آليات</a:t>
            </a:r>
            <a:r>
              <a:rPr lang="en-US" i="1" dirty="0"/>
              <a:t> </a:t>
            </a:r>
            <a:r>
              <a:rPr lang="en-US" i="1" dirty="0" err="1"/>
              <a:t>التأقلم</a:t>
            </a:r>
            <a:r>
              <a:rPr lang="en-US" i="1" dirty="0"/>
              <a:t> </a:t>
            </a:r>
            <a:r>
              <a:rPr lang="en-US" i="1" dirty="0" err="1"/>
              <a:t>الضارة</a:t>
            </a:r>
            <a:r>
              <a:rPr lang="en-US" i="1" dirty="0"/>
              <a:t> </a:t>
            </a:r>
            <a:r>
              <a:rPr lang="en-US" i="1" dirty="0" err="1"/>
              <a:t>مثل</a:t>
            </a:r>
            <a:r>
              <a:rPr lang="en-US" i="1" dirty="0"/>
              <a:t> (</a:t>
            </a:r>
            <a:r>
              <a:rPr lang="en-US" i="1" dirty="0" err="1"/>
              <a:t>أسوأ</a:t>
            </a:r>
            <a:r>
              <a:rPr lang="en-US" i="1" dirty="0"/>
              <a:t> </a:t>
            </a:r>
            <a:r>
              <a:rPr lang="en-US" i="1" dirty="0" err="1"/>
              <a:t>أشكال</a:t>
            </a:r>
            <a:r>
              <a:rPr lang="en-US" i="1" dirty="0"/>
              <a:t>) </a:t>
            </a:r>
            <a:r>
              <a:rPr lang="en-US" i="1" dirty="0" err="1"/>
              <a:t>عمالة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زواج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وضع</a:t>
            </a:r>
            <a:r>
              <a:rPr lang="en-US" i="1" dirty="0"/>
              <a:t> </a:t>
            </a:r>
            <a:r>
              <a:rPr lang="en-US" i="1" dirty="0" err="1"/>
              <a:t>أطفالهم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دور</a:t>
            </a:r>
            <a:r>
              <a:rPr lang="en-US" i="1" dirty="0"/>
              <a:t> </a:t>
            </a:r>
            <a:r>
              <a:rPr lang="en-US" i="1" dirty="0" err="1"/>
              <a:t>الأيتام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الشائع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بعض</a:t>
            </a:r>
            <a:r>
              <a:rPr lang="en-US" i="1" dirty="0"/>
              <a:t> </a:t>
            </a:r>
            <a:r>
              <a:rPr lang="en-US" i="1" dirty="0" err="1"/>
              <a:t>الثقافات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يكبر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خارج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en-US" i="1" dirty="0" err="1"/>
              <a:t>النواة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مع</a:t>
            </a:r>
            <a:r>
              <a:rPr lang="en-US" i="1" dirty="0"/>
              <a:t> </a:t>
            </a:r>
            <a:r>
              <a:rPr lang="en-US" i="1" dirty="0" err="1"/>
              <a:t>أفراد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en-US" i="1" dirty="0" err="1"/>
              <a:t>الممتدة</a:t>
            </a:r>
            <a:r>
              <a:rPr lang="en-US" i="1" dirty="0"/>
              <a:t> </a:t>
            </a:r>
            <a:r>
              <a:rPr lang="en-US" i="1" dirty="0" err="1"/>
              <a:t>مثل</a:t>
            </a:r>
            <a:r>
              <a:rPr lang="en-US" i="1" dirty="0"/>
              <a:t> </a:t>
            </a:r>
            <a:r>
              <a:rPr lang="en-US" i="1" dirty="0" err="1"/>
              <a:t>الأجداد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الأعمام</a:t>
            </a:r>
            <a:r>
              <a:rPr lang="en-US" i="1" dirty="0"/>
              <a:t> </a:t>
            </a:r>
            <a:r>
              <a:rPr lang="en-US" i="1" dirty="0" err="1"/>
              <a:t>والعمات</a:t>
            </a:r>
            <a:r>
              <a:rPr lang="en-US" i="1" dirty="0"/>
              <a:t> </a:t>
            </a:r>
            <a:r>
              <a:rPr lang="en-US" i="1" dirty="0" err="1"/>
              <a:t>وهذا</a:t>
            </a:r>
            <a:r>
              <a:rPr lang="en-US" i="1" dirty="0"/>
              <a:t> </a:t>
            </a:r>
            <a:r>
              <a:rPr lang="en-US" i="1" dirty="0" err="1"/>
              <a:t>لا</a:t>
            </a:r>
            <a:r>
              <a:rPr lang="en-US" i="1" dirty="0"/>
              <a:t> </a:t>
            </a:r>
            <a:r>
              <a:rPr lang="en-US" i="1" dirty="0" err="1"/>
              <a:t>يُفهم</a:t>
            </a:r>
            <a:r>
              <a:rPr lang="en-US" i="1" dirty="0"/>
              <a:t> </a:t>
            </a:r>
            <a:r>
              <a:rPr lang="en-US" i="1" dirty="0" err="1"/>
              <a:t>دائمًا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أنه</a:t>
            </a:r>
            <a:r>
              <a:rPr lang="en-US" i="1" dirty="0"/>
              <a:t> "</a:t>
            </a:r>
            <a:r>
              <a:rPr lang="en-US" i="1" dirty="0" err="1"/>
              <a:t>انفصال</a:t>
            </a:r>
            <a:r>
              <a:rPr lang="en-US" i="1" dirty="0"/>
              <a:t> </a:t>
            </a:r>
            <a:r>
              <a:rPr lang="en-US" i="1" dirty="0" err="1"/>
              <a:t>أسر</a:t>
            </a:r>
            <a:r>
              <a:rPr lang="ar-SA" i="1" dirty="0" err="1"/>
              <a:t>ي</a:t>
            </a:r>
            <a:r>
              <a:rPr lang="en-US" i="1" dirty="0"/>
              <a:t>".</a:t>
            </a:r>
          </a:p>
          <a:p>
            <a:pPr lvl="1"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الرعاية</a:t>
            </a:r>
            <a:r>
              <a:rPr lang="en-US" i="1" dirty="0"/>
              <a:t> </a:t>
            </a:r>
            <a:r>
              <a:rPr lang="en-US" i="1" dirty="0" err="1"/>
              <a:t>المقدمة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قبل</a:t>
            </a:r>
            <a:r>
              <a:rPr lang="en-US" i="1" dirty="0"/>
              <a:t> </a:t>
            </a:r>
            <a:r>
              <a:rPr lang="en-US" i="1" dirty="0" err="1"/>
              <a:t>العائلات</a:t>
            </a:r>
            <a:r>
              <a:rPr lang="en-US" i="1" dirty="0"/>
              <a:t> </a:t>
            </a:r>
            <a:r>
              <a:rPr lang="en-US" i="1" dirty="0" err="1"/>
              <a:t>الممتدة</a:t>
            </a:r>
            <a:r>
              <a:rPr lang="en-US" i="1" dirty="0"/>
              <a:t> </a:t>
            </a:r>
            <a:r>
              <a:rPr lang="en-US" i="1" dirty="0" err="1"/>
              <a:t>ت</a:t>
            </a:r>
            <a:r>
              <a:rPr lang="ar-SA" i="1" dirty="0" err="1"/>
              <a:t>عتبر</a:t>
            </a:r>
            <a:r>
              <a:rPr lang="en-US" i="1" dirty="0"/>
              <a:t> </a:t>
            </a:r>
            <a:r>
              <a:rPr lang="ar-SA" i="1" dirty="0"/>
              <a:t>ك</a:t>
            </a:r>
            <a:r>
              <a:rPr lang="en-US" i="1" dirty="0" err="1"/>
              <a:t>انفصال</a:t>
            </a:r>
            <a:r>
              <a:rPr lang="ar-SA" i="1" dirty="0"/>
              <a:t> </a:t>
            </a:r>
            <a:r>
              <a:rPr lang="en-US" i="1" dirty="0" err="1"/>
              <a:t>أسري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قبل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والأسر</a:t>
            </a:r>
            <a:r>
              <a:rPr lang="en-US" i="1" dirty="0"/>
              <a:t> </a:t>
            </a:r>
            <a:r>
              <a:rPr lang="en-US" i="1" dirty="0" err="1"/>
              <a:t>والمجتمعات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سياقنا</a:t>
            </a:r>
            <a:r>
              <a:rPr lang="en-US" i="1" dirty="0"/>
              <a:t> / </a:t>
            </a:r>
            <a:r>
              <a:rPr lang="en-US" i="1" dirty="0" err="1"/>
              <a:t>سياقك</a:t>
            </a:r>
            <a:r>
              <a:rPr lang="en-US" i="1" dirty="0"/>
              <a:t>؟ </a:t>
            </a:r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يمكنك</a:t>
            </a:r>
            <a:r>
              <a:rPr lang="ar-SA" i="1" dirty="0" err="1"/>
              <a:t>م</a:t>
            </a:r>
            <a:r>
              <a:rPr lang="en-US" i="1" dirty="0"/>
              <a:t> </a:t>
            </a:r>
            <a:r>
              <a:rPr lang="en-US" i="1" dirty="0" err="1"/>
              <a:t>الخروج</a:t>
            </a:r>
            <a:r>
              <a:rPr lang="en-US" i="1" dirty="0"/>
              <a:t> </a:t>
            </a:r>
            <a:r>
              <a:rPr lang="en-US" i="1" dirty="0" err="1"/>
              <a:t>بأمثلة</a:t>
            </a:r>
            <a:r>
              <a:rPr lang="en-US" i="1" dirty="0"/>
              <a:t>؟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8C04ABA9-E5E6-4246-D29C-72878CB3D1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DE8ABC05-7442-3581-D5A4-C34240876CCA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40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30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i="0" dirty="0" err="1"/>
              <a:t>من</a:t>
            </a:r>
            <a:r>
              <a:rPr lang="en-US" i="0" dirty="0"/>
              <a:t> </a:t>
            </a:r>
            <a:r>
              <a:rPr lang="en-US" i="0" dirty="0" err="1"/>
              <a:t>المهم</a:t>
            </a:r>
            <a:r>
              <a:rPr lang="en-US" i="1" dirty="0"/>
              <a:t> </a:t>
            </a:r>
            <a:r>
              <a:rPr lang="en-US" i="1" dirty="0" err="1"/>
              <a:t>تحديد</a:t>
            </a:r>
            <a:r>
              <a:rPr lang="en-US" i="1" dirty="0"/>
              <a:t> 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الأطفال</a:t>
            </a:r>
            <a:r>
              <a:rPr lang="ar-SA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المنفصلين</a:t>
            </a:r>
            <a:r>
              <a:rPr lang="en-US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1200" i="1" dirty="0"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غير</a:t>
            </a:r>
            <a:r>
              <a:rPr lang="en-US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المصحوبين</a:t>
            </a:r>
            <a:r>
              <a:rPr lang="en-US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i="0" dirty="0" err="1"/>
              <a:t>وتلقي</a:t>
            </a:r>
            <a:r>
              <a:rPr lang="en-US" i="0" dirty="0"/>
              <a:t> </a:t>
            </a:r>
            <a:r>
              <a:rPr lang="en-US" i="0" dirty="0" err="1"/>
              <a:t>الدعم</a:t>
            </a:r>
            <a:r>
              <a:rPr lang="en-US" i="0" dirty="0"/>
              <a:t> </a:t>
            </a:r>
            <a:r>
              <a:rPr lang="en-US" i="0" dirty="0" err="1"/>
              <a:t>اللازم</a:t>
            </a:r>
            <a:r>
              <a:rPr lang="en-US" i="0" dirty="0"/>
              <a:t>.</a:t>
            </a:r>
          </a:p>
          <a:p>
            <a:pPr lvl="1"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الوقت</a:t>
            </a:r>
            <a:r>
              <a:rPr lang="en-US" i="1" dirty="0"/>
              <a:t> </a:t>
            </a:r>
            <a:r>
              <a:rPr lang="en-US" i="1" dirty="0" err="1"/>
              <a:t>نفسه</a:t>
            </a:r>
            <a:r>
              <a:rPr lang="ar-SA" i="1" dirty="0"/>
              <a:t>، </a:t>
            </a:r>
            <a:r>
              <a:rPr lang="en-US" i="1" dirty="0" err="1"/>
              <a:t>يجب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يكون</a:t>
            </a:r>
            <a:r>
              <a:rPr lang="en-US" i="1" dirty="0"/>
              <a:t> </a:t>
            </a:r>
            <a:r>
              <a:rPr lang="en-US" i="1" dirty="0" err="1"/>
              <a:t>اخصا</a:t>
            </a:r>
            <a:r>
              <a:rPr lang="ar-SA" i="1" dirty="0" err="1"/>
              <a:t>ئ</a:t>
            </a:r>
            <a:r>
              <a:rPr lang="en-US" i="1" dirty="0" err="1"/>
              <a:t>يو</a:t>
            </a:r>
            <a:r>
              <a:rPr lang="en-US" i="1" dirty="0"/>
              <a:t> </a:t>
            </a:r>
            <a:r>
              <a:rPr lang="en-US" i="1" dirty="0" err="1"/>
              <a:t>الحالة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دراية</a:t>
            </a:r>
            <a:r>
              <a:rPr lang="en-US" i="1" dirty="0"/>
              <a:t> </a:t>
            </a:r>
            <a:r>
              <a:rPr lang="en-US" i="1" dirty="0" err="1"/>
              <a:t>بالأثر</a:t>
            </a:r>
            <a:r>
              <a:rPr lang="en-US" i="1" dirty="0"/>
              <a:t> </a:t>
            </a:r>
            <a:r>
              <a:rPr lang="en-US" i="1" dirty="0" err="1"/>
              <a:t>المحتمل</a:t>
            </a:r>
            <a:r>
              <a:rPr lang="en-US" i="1" dirty="0"/>
              <a:t> </a:t>
            </a:r>
            <a:r>
              <a:rPr lang="en-US" i="1" dirty="0" err="1"/>
              <a:t>لتدخلاتهم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رفاه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وحمايتهم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كيف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نوع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التدخلات</a:t>
            </a:r>
            <a:r>
              <a:rPr lang="en-US" i="1" dirty="0"/>
              <a:t> </a:t>
            </a:r>
            <a:r>
              <a:rPr lang="en-US" i="1" dirty="0" err="1"/>
              <a:t>يمكن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يسبب</a:t>
            </a:r>
            <a:r>
              <a:rPr lang="en-US" i="1" dirty="0"/>
              <a:t> </a:t>
            </a:r>
            <a:r>
              <a:rPr lang="en-US" i="1" dirty="0" err="1"/>
              <a:t>ضررًا</a:t>
            </a:r>
            <a:r>
              <a:rPr lang="en-US" i="1" dirty="0"/>
              <a:t> </a:t>
            </a:r>
            <a:r>
              <a:rPr lang="en-US" i="1" dirty="0" err="1"/>
              <a:t>للأطفال</a:t>
            </a:r>
            <a:r>
              <a:rPr lang="ar-SA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المنفصلين</a:t>
            </a:r>
            <a:r>
              <a:rPr lang="en-US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i="1" dirty="0"/>
              <a:t> </a:t>
            </a:r>
            <a:r>
              <a:rPr lang="ar-SA" i="1" dirty="0"/>
              <a:t>و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المصحوبين</a:t>
            </a:r>
            <a:r>
              <a:rPr lang="en-US" i="1" dirty="0"/>
              <a:t> ؟</a:t>
            </a:r>
          </a:p>
          <a:p>
            <a:pPr lvl="1" algn="r" rtl="1"/>
            <a:r>
              <a:rPr lang="en-US" i="1" dirty="0" err="1"/>
              <a:t>يمكن</a:t>
            </a:r>
            <a:r>
              <a:rPr lang="en-US" i="1" dirty="0"/>
              <a:t> </a:t>
            </a:r>
            <a:r>
              <a:rPr lang="en-US" i="1" dirty="0" err="1"/>
              <a:t>للتدخلات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تعطل</a:t>
            </a:r>
            <a:r>
              <a:rPr lang="en-US" i="1" dirty="0"/>
              <a:t> </a:t>
            </a:r>
            <a:r>
              <a:rPr lang="en-US" i="1" dirty="0" err="1"/>
              <a:t>عن</a:t>
            </a:r>
            <a:r>
              <a:rPr lang="en-US" i="1" dirty="0"/>
              <a:t>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قصد</a:t>
            </a:r>
            <a:r>
              <a:rPr lang="en-US" i="1" dirty="0"/>
              <a:t> </a:t>
            </a:r>
            <a:r>
              <a:rPr lang="en-US" i="1" dirty="0" err="1"/>
              <a:t>آليات</a:t>
            </a:r>
            <a:r>
              <a:rPr lang="en-US" i="1" dirty="0"/>
              <a:t> </a:t>
            </a:r>
            <a:r>
              <a:rPr lang="en-US" i="1" dirty="0" err="1"/>
              <a:t>التكيف</a:t>
            </a:r>
            <a:r>
              <a:rPr lang="en-US" i="1" dirty="0"/>
              <a:t> </a:t>
            </a:r>
            <a:r>
              <a:rPr lang="en-US" i="1" dirty="0" err="1"/>
              <a:t>المعتادة</a:t>
            </a:r>
            <a:r>
              <a:rPr lang="en-US" i="1" dirty="0"/>
              <a:t> </a:t>
            </a:r>
            <a:r>
              <a:rPr lang="en-US" i="1" dirty="0" err="1"/>
              <a:t>للمجتمعات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مثل</a:t>
            </a:r>
            <a:r>
              <a:rPr lang="en-US" i="1" dirty="0"/>
              <a:t> </a:t>
            </a:r>
            <a:r>
              <a:rPr lang="en-US" i="1" dirty="0" err="1"/>
              <a:t>ترتيبات</a:t>
            </a:r>
            <a:r>
              <a:rPr lang="en-US" i="1" dirty="0"/>
              <a:t> </a:t>
            </a:r>
            <a:r>
              <a:rPr lang="en-US" i="1" dirty="0" err="1"/>
              <a:t>الرعاية</a:t>
            </a:r>
            <a:r>
              <a:rPr lang="en-US" i="1" dirty="0"/>
              <a:t> </a:t>
            </a:r>
            <a:r>
              <a:rPr lang="en-US" i="1" dirty="0" err="1"/>
              <a:t>التلقائية</a:t>
            </a:r>
            <a:r>
              <a:rPr lang="en-US" i="1" dirty="0"/>
              <a:t> </a:t>
            </a:r>
            <a:r>
              <a:rPr lang="en-US" i="1" dirty="0" err="1"/>
              <a:t>للأطفال</a:t>
            </a:r>
            <a:r>
              <a:rPr lang="en-US" i="1" dirty="0"/>
              <a:t> </a:t>
            </a:r>
            <a:r>
              <a:rPr lang="en-US" i="1" dirty="0" err="1"/>
              <a:t>المنفصلين</a:t>
            </a:r>
            <a:r>
              <a:rPr lang="en-US" i="1" dirty="0"/>
              <a:t> </a:t>
            </a:r>
            <a:r>
              <a:rPr lang="en-US" i="1" dirty="0" err="1"/>
              <a:t>عن</a:t>
            </a:r>
            <a:r>
              <a:rPr lang="en-US" i="1" dirty="0"/>
              <a:t> </a:t>
            </a:r>
            <a:r>
              <a:rPr lang="en-US" i="1" dirty="0" err="1"/>
              <a:t>عائلاتهم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المحتمل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تكون</a:t>
            </a:r>
            <a:r>
              <a:rPr lang="en-US" i="1" dirty="0"/>
              <a:t> </a:t>
            </a:r>
            <a:r>
              <a:rPr lang="en-US" i="1" dirty="0" err="1"/>
              <a:t>ترتيبات</a:t>
            </a:r>
            <a:r>
              <a:rPr lang="en-US" i="1" dirty="0"/>
              <a:t> </a:t>
            </a:r>
            <a:r>
              <a:rPr lang="en-US" i="1" dirty="0" err="1"/>
              <a:t>الرعاية</a:t>
            </a:r>
            <a:r>
              <a:rPr lang="en-US" i="1" dirty="0"/>
              <a:t> </a:t>
            </a:r>
            <a:r>
              <a:rPr lang="en-US" i="1" dirty="0" err="1"/>
              <a:t>البديلة</a:t>
            </a:r>
            <a:r>
              <a:rPr lang="en-US" i="1" dirty="0"/>
              <a:t> </a:t>
            </a:r>
            <a:r>
              <a:rPr lang="en-US" i="1" dirty="0" err="1"/>
              <a:t>ناجحة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مستدامة</a:t>
            </a:r>
            <a:r>
              <a:rPr lang="en-US" i="1" dirty="0"/>
              <a:t> </a:t>
            </a:r>
            <a:r>
              <a:rPr lang="en-US" i="1" dirty="0" err="1"/>
              <a:t>إذا</a:t>
            </a:r>
            <a:endParaRPr lang="en-US" i="1" dirty="0"/>
          </a:p>
          <a:p>
            <a:pPr lvl="1" algn="r" rtl="1"/>
            <a:r>
              <a:rPr lang="en-US" i="1" dirty="0" err="1"/>
              <a:t>ل</a:t>
            </a:r>
            <a:r>
              <a:rPr lang="ar-SA" i="1" dirty="0" err="1"/>
              <a:t>م</a:t>
            </a:r>
            <a:r>
              <a:rPr lang="en-US" i="1" dirty="0"/>
              <a:t> </a:t>
            </a:r>
            <a:r>
              <a:rPr lang="en-US" i="1" dirty="0" err="1"/>
              <a:t>يتم</a:t>
            </a:r>
            <a:r>
              <a:rPr lang="en-US" i="1" dirty="0"/>
              <a:t> </a:t>
            </a:r>
            <a:r>
              <a:rPr lang="en-US" i="1" dirty="0" err="1"/>
              <a:t>دعمهم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قبل</a:t>
            </a:r>
            <a:r>
              <a:rPr lang="en-US" i="1" dirty="0"/>
              <a:t> </a:t>
            </a:r>
            <a:r>
              <a:rPr lang="en-US" i="1" dirty="0" err="1"/>
              <a:t>السكان</a:t>
            </a:r>
            <a:r>
              <a:rPr lang="en-US" i="1" dirty="0"/>
              <a:t> </a:t>
            </a:r>
            <a:r>
              <a:rPr lang="en-US" i="1" dirty="0" err="1"/>
              <a:t>المتضررين</a:t>
            </a:r>
            <a:r>
              <a:rPr lang="en-US" i="1" dirty="0"/>
              <a:t> </a:t>
            </a:r>
            <a:r>
              <a:rPr lang="en-US" i="1" dirty="0" err="1"/>
              <a:t>و</a:t>
            </a:r>
            <a:r>
              <a:rPr lang="en-US" i="1" dirty="0"/>
              <a:t> / </a:t>
            </a:r>
            <a:r>
              <a:rPr lang="en-US" i="1" dirty="0" err="1"/>
              <a:t>أو</a:t>
            </a:r>
            <a:endParaRPr lang="en-US" i="1" dirty="0"/>
          </a:p>
          <a:p>
            <a:pPr lvl="1" algn="r" rtl="1"/>
            <a:r>
              <a:rPr lang="en-US" i="1" dirty="0" err="1"/>
              <a:t>هناك</a:t>
            </a:r>
            <a:r>
              <a:rPr lang="en-US" i="1" dirty="0"/>
              <a:t> </a:t>
            </a:r>
            <a:r>
              <a:rPr lang="en-US" i="1" dirty="0" err="1"/>
              <a:t>مشاركة</a:t>
            </a:r>
            <a:r>
              <a:rPr lang="en-US" i="1" dirty="0"/>
              <a:t> </a:t>
            </a:r>
            <a:r>
              <a:rPr lang="en-US" i="1" dirty="0" err="1"/>
              <a:t>كافية</a:t>
            </a:r>
            <a:r>
              <a:rPr lang="en-US" i="1" dirty="0"/>
              <a:t> </a:t>
            </a:r>
            <a:r>
              <a:rPr lang="en-US" i="1" dirty="0" err="1"/>
              <a:t>للمساعدة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إدخال</a:t>
            </a:r>
            <a:r>
              <a:rPr lang="en-US" i="1" dirty="0"/>
              <a:t> </a:t>
            </a:r>
            <a:r>
              <a:rPr lang="en-US" i="1" dirty="0" err="1"/>
              <a:t>ممارسات</a:t>
            </a:r>
            <a:r>
              <a:rPr lang="en-US" i="1" dirty="0"/>
              <a:t> </a:t>
            </a:r>
            <a:r>
              <a:rPr lang="en-US" i="1" dirty="0" err="1"/>
              <a:t>أقل</a:t>
            </a:r>
            <a:r>
              <a:rPr lang="en-US" i="1" dirty="0"/>
              <a:t> </a:t>
            </a:r>
            <a:r>
              <a:rPr lang="en-US" i="1" dirty="0" err="1"/>
              <a:t>شيوعًا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لذلك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الضروري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يكون</a:t>
            </a:r>
            <a:r>
              <a:rPr lang="en-US" i="1" dirty="0"/>
              <a:t> </a:t>
            </a:r>
            <a:r>
              <a:rPr lang="en-US" i="1" dirty="0" err="1"/>
              <a:t>اخصا</a:t>
            </a:r>
            <a:r>
              <a:rPr lang="ar-SA" i="1" dirty="0" err="1"/>
              <a:t>ئ</a:t>
            </a:r>
            <a:r>
              <a:rPr lang="en-US" i="1" dirty="0" err="1"/>
              <a:t>يو</a:t>
            </a:r>
            <a:r>
              <a:rPr lang="en-US" i="1" dirty="0"/>
              <a:t> </a:t>
            </a:r>
            <a:r>
              <a:rPr lang="en-US" i="1" dirty="0" err="1"/>
              <a:t>الحالات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دراية</a:t>
            </a:r>
            <a:r>
              <a:rPr lang="en-US" i="1" dirty="0"/>
              <a:t> </a:t>
            </a:r>
            <a:r>
              <a:rPr lang="en-US" i="1" dirty="0" err="1"/>
              <a:t>بالمعايير</a:t>
            </a:r>
            <a:r>
              <a:rPr lang="en-US" i="1" dirty="0"/>
              <a:t> </a:t>
            </a:r>
            <a:r>
              <a:rPr lang="en-US" i="1" dirty="0" err="1"/>
              <a:t>الاجتماعية</a:t>
            </a:r>
            <a:r>
              <a:rPr lang="en-US" i="1" dirty="0"/>
              <a:t> </a:t>
            </a:r>
            <a:r>
              <a:rPr lang="en-US" i="1" dirty="0" err="1"/>
              <a:t>والثقافية</a:t>
            </a:r>
            <a:r>
              <a:rPr lang="en-US" i="1" dirty="0"/>
              <a:t> </a:t>
            </a:r>
            <a:r>
              <a:rPr lang="en-US" i="1" dirty="0" err="1"/>
              <a:t>والدينية</a:t>
            </a:r>
            <a:r>
              <a:rPr lang="en-US" i="1" dirty="0"/>
              <a:t> </a:t>
            </a:r>
            <a:r>
              <a:rPr lang="en-US" i="1" dirty="0" err="1"/>
              <a:t>وأن</a:t>
            </a:r>
            <a:r>
              <a:rPr lang="en-US" i="1" dirty="0"/>
              <a:t> </a:t>
            </a:r>
            <a:r>
              <a:rPr lang="en-US" i="1" dirty="0" err="1"/>
              <a:t>يحترموها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أجل</a:t>
            </a:r>
            <a:r>
              <a:rPr lang="en-US" i="1" dirty="0"/>
              <a:t> </a:t>
            </a:r>
            <a:r>
              <a:rPr lang="en-US" i="1" dirty="0" err="1"/>
              <a:t>تقديم</a:t>
            </a:r>
            <a:r>
              <a:rPr lang="en-US" i="1" dirty="0"/>
              <a:t> </a:t>
            </a:r>
            <a:r>
              <a:rPr lang="en-US" i="1" dirty="0" err="1"/>
              <a:t>الدعم</a:t>
            </a:r>
            <a:r>
              <a:rPr lang="en-US" i="1" dirty="0"/>
              <a:t> </a:t>
            </a:r>
            <a:r>
              <a:rPr lang="en-US" i="1" dirty="0" err="1"/>
              <a:t>للأطفال</a:t>
            </a:r>
            <a:r>
              <a:rPr lang="en-US" i="1" dirty="0"/>
              <a:t> </a:t>
            </a:r>
            <a:r>
              <a:rPr lang="en-US" i="1" dirty="0" err="1"/>
              <a:t>والأسر</a:t>
            </a:r>
            <a:r>
              <a:rPr lang="en-US" i="1" dirty="0"/>
              <a:t> </a:t>
            </a:r>
            <a:r>
              <a:rPr lang="en-US" i="1" dirty="0" err="1"/>
              <a:t>حسب</a:t>
            </a:r>
            <a:r>
              <a:rPr lang="en-US" i="1" dirty="0"/>
              <a:t> </a:t>
            </a:r>
            <a:r>
              <a:rPr lang="en-US" i="1" dirty="0" err="1"/>
              <a:t>الاقتضاء</a:t>
            </a:r>
            <a:r>
              <a:rPr lang="en-US" i="1" dirty="0"/>
              <a:t> </a:t>
            </a:r>
            <a:r>
              <a:rPr lang="en-US" i="1" dirty="0" err="1"/>
              <a:t>وتجنب</a:t>
            </a:r>
            <a:r>
              <a:rPr lang="en-US" i="1" dirty="0"/>
              <a:t> </a:t>
            </a:r>
            <a:r>
              <a:rPr lang="en-US" i="1" dirty="0" err="1"/>
              <a:t>التسبب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ضرر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يجب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تكون</a:t>
            </a:r>
            <a:r>
              <a:rPr lang="en-US" i="1" dirty="0"/>
              <a:t> </a:t>
            </a:r>
            <a:r>
              <a:rPr lang="en-US" i="1" dirty="0" err="1"/>
              <a:t>مصالح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en-US" i="1" dirty="0"/>
              <a:t> </a:t>
            </a:r>
            <a:r>
              <a:rPr lang="en-US" i="1" dirty="0" err="1"/>
              <a:t>الفضلى</a:t>
            </a:r>
            <a:r>
              <a:rPr lang="en-US" i="1" dirty="0"/>
              <a:t> </a:t>
            </a:r>
            <a:r>
              <a:rPr lang="en-US" i="1" dirty="0" err="1"/>
              <a:t>هي</a:t>
            </a:r>
            <a:r>
              <a:rPr lang="en-US" i="1" dirty="0"/>
              <a:t> </a:t>
            </a:r>
            <a:r>
              <a:rPr lang="en-US" i="1" dirty="0" err="1"/>
              <a:t>الاعتبار</a:t>
            </a:r>
            <a:r>
              <a:rPr lang="en-US" i="1" dirty="0"/>
              <a:t> </a:t>
            </a:r>
            <a:r>
              <a:rPr lang="en-US" i="1" dirty="0" err="1"/>
              <a:t>الأساسي</a:t>
            </a:r>
            <a:r>
              <a:rPr lang="en-US" i="1" dirty="0"/>
              <a:t> </a:t>
            </a:r>
            <a:r>
              <a:rPr lang="en-US" i="1" dirty="0" err="1"/>
              <a:t>دائمًا</a:t>
            </a:r>
            <a:r>
              <a:rPr lang="en-US" i="1" dirty="0"/>
              <a:t>.</a:t>
            </a:r>
          </a:p>
          <a:p>
            <a:pPr marL="0" indent="0">
              <a:buNone/>
            </a:pPr>
            <a:endParaRPr lang="en-US" i="1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0445E158-7509-4AE9-EB3D-A00B07CE78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ABBE5A57-A6B8-A7A2-0030-0A0F7B274770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41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1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مناقشة</a:t>
            </a:r>
            <a:r>
              <a:rPr lang="en-US" b="1" dirty="0"/>
              <a:t> </a:t>
            </a:r>
            <a:r>
              <a:rPr lang="en-US" b="1" dirty="0" err="1"/>
              <a:t>جماعية</a:t>
            </a:r>
            <a:endParaRPr lang="en-US" b="1" dirty="0"/>
          </a:p>
          <a:p>
            <a:pPr algn="r" rtl="1"/>
            <a:r>
              <a:rPr lang="en-US" dirty="0" err="1"/>
              <a:t>قسّم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ar-SA" dirty="0"/>
              <a:t> ٢- ٣</a:t>
            </a:r>
            <a:r>
              <a:rPr lang="en-US" dirty="0"/>
              <a:t> </a:t>
            </a:r>
            <a:r>
              <a:rPr lang="en-US" dirty="0" err="1"/>
              <a:t>مجموعات</a:t>
            </a:r>
            <a:endParaRPr lang="ar-SA" dirty="0"/>
          </a:p>
          <a:p>
            <a:pPr algn="r" rtl="1"/>
            <a:r>
              <a:rPr lang="en-US" dirty="0" err="1"/>
              <a:t>توجيه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ar-SA" dirty="0"/>
              <a:t> </a:t>
            </a:r>
            <a:r>
              <a:rPr lang="ar-SA" b="1" dirty="0"/>
              <a:t>دليل التدريب </a:t>
            </a:r>
            <a:r>
              <a:rPr lang="en-US" b="1" dirty="0" err="1"/>
              <a:t>الصفحة</a:t>
            </a:r>
            <a:r>
              <a:rPr lang="en-US" b="1" dirty="0"/>
              <a:t> </a:t>
            </a:r>
            <a:r>
              <a:rPr lang="ar-SA" b="1" dirty="0"/>
              <a:t>١٤</a:t>
            </a:r>
            <a:r>
              <a:rPr lang="en-US" b="1" dirty="0"/>
              <a:t>: </a:t>
            </a:r>
            <a:r>
              <a:rPr lang="en-US" b="1" dirty="0" err="1"/>
              <a:t>التأثيرات</a:t>
            </a:r>
            <a:r>
              <a:rPr lang="en-US" b="1" dirty="0"/>
              <a:t> </a:t>
            </a:r>
            <a:r>
              <a:rPr lang="en-US" b="1" dirty="0" err="1"/>
              <a:t>المجتمعية</a:t>
            </a:r>
            <a:r>
              <a:rPr lang="en-US" b="1" dirty="0"/>
              <a:t> </a:t>
            </a:r>
            <a:r>
              <a:rPr lang="en-US" b="1" dirty="0" err="1"/>
              <a:t>والثقافية</a:t>
            </a:r>
            <a:r>
              <a:rPr lang="en-US" b="1" dirty="0"/>
              <a:t> </a:t>
            </a:r>
            <a:r>
              <a:rPr lang="en-US" b="1" dirty="0" err="1"/>
              <a:t>على</a:t>
            </a:r>
            <a:r>
              <a:rPr lang="en-US" b="1" dirty="0"/>
              <a:t> </a:t>
            </a:r>
            <a:r>
              <a:rPr lang="en-US" b="1" dirty="0" err="1"/>
              <a:t>رعاية</a:t>
            </a:r>
            <a:r>
              <a:rPr lang="en-US" b="1" dirty="0"/>
              <a:t> </a:t>
            </a:r>
            <a:r>
              <a:rPr lang="en-US" b="1" dirty="0" err="1"/>
              <a:t>الأطفال</a:t>
            </a:r>
            <a:endParaRPr lang="en-US" b="1" dirty="0"/>
          </a:p>
          <a:p>
            <a:pPr algn="r" rtl="1"/>
            <a:r>
              <a:rPr lang="en-US" dirty="0" err="1"/>
              <a:t>اطلب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مناقشة</a:t>
            </a:r>
            <a:r>
              <a:rPr lang="en-US" dirty="0"/>
              <a:t> </a:t>
            </a:r>
            <a:r>
              <a:rPr lang="en-US" dirty="0" err="1"/>
              <a:t>الأسئلة</a:t>
            </a:r>
            <a:r>
              <a:rPr lang="en-US" dirty="0"/>
              <a:t> </a:t>
            </a:r>
            <a:r>
              <a:rPr lang="en-US" dirty="0" err="1"/>
              <a:t>الأربعة</a:t>
            </a:r>
            <a:endParaRPr lang="en-US" dirty="0"/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en-US" b="1" dirty="0" err="1"/>
              <a:t>مناقشة</a:t>
            </a:r>
            <a:r>
              <a:rPr lang="en-US" b="1" dirty="0"/>
              <a:t> </a:t>
            </a:r>
            <a:r>
              <a:rPr lang="en-US" b="1" dirty="0" err="1"/>
              <a:t>عامة</a:t>
            </a:r>
            <a:endParaRPr lang="en-US" b="1" dirty="0"/>
          </a:p>
          <a:p>
            <a:pPr algn="r" rtl="1"/>
            <a:r>
              <a:rPr lang="en-US" dirty="0" err="1"/>
              <a:t>اطلب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مشاركة</a:t>
            </a:r>
            <a:r>
              <a:rPr lang="en-US" dirty="0"/>
              <a:t> </a:t>
            </a:r>
            <a:r>
              <a:rPr lang="en-US" dirty="0" err="1"/>
              <a:t>مناقشاتهم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المجموعة</a:t>
            </a:r>
            <a:r>
              <a:rPr lang="en-US" dirty="0"/>
              <a:t> </a:t>
            </a:r>
            <a:r>
              <a:rPr lang="en-US" dirty="0" err="1"/>
              <a:t>الأوسع</a:t>
            </a:r>
            <a:endParaRPr lang="en-US" dirty="0"/>
          </a:p>
          <a:p>
            <a:pPr algn="r" rtl="1"/>
            <a:r>
              <a:rPr lang="en-US" dirty="0" err="1"/>
              <a:t>يجب</a:t>
            </a:r>
            <a:r>
              <a:rPr lang="en-US" dirty="0"/>
              <a:t> </a:t>
            </a:r>
            <a:r>
              <a:rPr lang="en-US" dirty="0" err="1"/>
              <a:t>عليهم</a:t>
            </a:r>
            <a:r>
              <a:rPr lang="en-US" dirty="0"/>
              <a:t> </a:t>
            </a:r>
            <a:r>
              <a:rPr lang="en-US" dirty="0" err="1"/>
              <a:t>إبراز</a:t>
            </a:r>
            <a:r>
              <a:rPr lang="en-US" dirty="0"/>
              <a:t> / </a:t>
            </a:r>
            <a:r>
              <a:rPr lang="en-US" dirty="0" err="1"/>
              <a:t>توسيع</a:t>
            </a:r>
            <a:r>
              <a:rPr lang="en-US" dirty="0"/>
              <a:t> </a:t>
            </a:r>
            <a:r>
              <a:rPr lang="en-US" dirty="0" err="1"/>
              <a:t>ما</a:t>
            </a:r>
            <a:r>
              <a:rPr lang="en-US" dirty="0"/>
              <a:t> </a:t>
            </a:r>
            <a:r>
              <a:rPr lang="en-US" dirty="0" err="1"/>
              <a:t>يلي</a:t>
            </a:r>
            <a:r>
              <a:rPr lang="en-US" dirty="0"/>
              <a:t>:</a:t>
            </a:r>
          </a:p>
          <a:p>
            <a:pPr lvl="1" algn="r" rtl="1"/>
            <a:r>
              <a:rPr lang="en-US" dirty="0" err="1"/>
              <a:t>أوجه</a:t>
            </a:r>
            <a:r>
              <a:rPr lang="en-US" dirty="0"/>
              <a:t> </a:t>
            </a:r>
            <a:r>
              <a:rPr lang="en-US" dirty="0" err="1"/>
              <a:t>التشابه</a:t>
            </a:r>
            <a:r>
              <a:rPr lang="en-US" dirty="0"/>
              <a:t> / </a:t>
            </a:r>
            <a:r>
              <a:rPr lang="en-US" dirty="0" err="1"/>
              <a:t>الاختلافات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ممارسات</a:t>
            </a:r>
            <a:r>
              <a:rPr lang="en-US" dirty="0"/>
              <a:t> </a:t>
            </a:r>
            <a:r>
              <a:rPr lang="en-US" dirty="0" err="1"/>
              <a:t>رعاية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</a:t>
            </a:r>
            <a:r>
              <a:rPr lang="en-US" dirty="0" err="1"/>
              <a:t>بين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/ </a:t>
            </a:r>
            <a:r>
              <a:rPr lang="en-US" dirty="0" err="1"/>
              <a:t>بين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والسكان</a:t>
            </a:r>
            <a:r>
              <a:rPr lang="en-US" dirty="0"/>
              <a:t> </a:t>
            </a:r>
            <a:r>
              <a:rPr lang="en-US" dirty="0" err="1"/>
              <a:t>المتضررين</a:t>
            </a:r>
            <a:r>
              <a:rPr lang="en-US" dirty="0"/>
              <a:t> </a:t>
            </a:r>
            <a:r>
              <a:rPr lang="ar-SA" dirty="0"/>
              <a:t>(</a:t>
            </a:r>
            <a:r>
              <a:rPr lang="en-US" dirty="0" err="1"/>
              <a:t>ذا</a:t>
            </a:r>
            <a:r>
              <a:rPr lang="en-US" dirty="0"/>
              <a:t> </a:t>
            </a:r>
            <a:r>
              <a:rPr lang="en-US" dirty="0" err="1"/>
              <a:t>كان</a:t>
            </a:r>
            <a:r>
              <a:rPr lang="ar-SA" dirty="0"/>
              <a:t> ذلك</a:t>
            </a:r>
            <a:r>
              <a:rPr lang="en-US" dirty="0"/>
              <a:t> </a:t>
            </a:r>
            <a:r>
              <a:rPr lang="en-US" dirty="0" err="1"/>
              <a:t>مختلفًا</a:t>
            </a:r>
            <a:r>
              <a:rPr lang="ar-SA" dirty="0"/>
              <a:t>)</a:t>
            </a:r>
            <a:endParaRPr lang="en-US" dirty="0"/>
          </a:p>
          <a:p>
            <a:pPr lvl="1" algn="r" rtl="1"/>
            <a:r>
              <a:rPr lang="en-US" dirty="0" err="1"/>
              <a:t>أي</a:t>
            </a:r>
            <a:r>
              <a:rPr lang="en-US" dirty="0"/>
              <a:t> </a:t>
            </a:r>
            <a:r>
              <a:rPr lang="en-US" dirty="0" err="1"/>
              <a:t>تأثير</a:t>
            </a:r>
            <a:r>
              <a:rPr lang="en-US" dirty="0"/>
              <a:t> </a:t>
            </a:r>
            <a:r>
              <a:rPr lang="en-US" dirty="0" err="1"/>
              <a:t>محتمل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توفير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البديلة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هذا</a:t>
            </a:r>
            <a:r>
              <a:rPr lang="en-US" dirty="0"/>
              <a:t> </a:t>
            </a:r>
            <a:r>
              <a:rPr lang="en-US" dirty="0" err="1"/>
              <a:t>السياق</a:t>
            </a:r>
            <a:r>
              <a:rPr lang="en-US" dirty="0"/>
              <a:t> ،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سبيل</a:t>
            </a:r>
            <a:r>
              <a:rPr lang="en-US" dirty="0"/>
              <a:t> </a:t>
            </a:r>
            <a:r>
              <a:rPr lang="en-US" dirty="0" err="1"/>
              <a:t>المثال</a:t>
            </a:r>
            <a:r>
              <a:rPr lang="en-US" dirty="0"/>
              <a:t> ، </a:t>
            </a:r>
            <a:r>
              <a:rPr lang="en-US" dirty="0" err="1"/>
              <a:t>اللاجئون</a:t>
            </a:r>
            <a:r>
              <a:rPr lang="en-US" dirty="0"/>
              <a:t> </a:t>
            </a:r>
            <a:r>
              <a:rPr lang="en-US" dirty="0" err="1"/>
              <a:t>القادمون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سياق</a:t>
            </a:r>
            <a:r>
              <a:rPr lang="en-US" dirty="0"/>
              <a:t> </a:t>
            </a:r>
            <a:r>
              <a:rPr lang="en-US" dirty="0" err="1"/>
              <a:t>يعتمد</a:t>
            </a:r>
            <a:r>
              <a:rPr lang="en-US" dirty="0"/>
              <a:t> </a:t>
            </a:r>
            <a:r>
              <a:rPr lang="en-US" dirty="0" err="1"/>
              <a:t>بشدة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ال</a:t>
            </a:r>
            <a:r>
              <a:rPr lang="ar-SA" dirty="0"/>
              <a:t>مؤسسية</a:t>
            </a:r>
            <a:r>
              <a:rPr lang="en-US" dirty="0"/>
              <a:t> </a:t>
            </a:r>
            <a:r>
              <a:rPr lang="en-US" dirty="0" err="1"/>
              <a:t>نزح</a:t>
            </a:r>
            <a:r>
              <a:rPr lang="ar-SA" dirty="0" err="1"/>
              <a:t>وا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بيئة</a:t>
            </a:r>
            <a:r>
              <a:rPr lang="en-US" dirty="0"/>
              <a:t> </a:t>
            </a:r>
            <a:r>
              <a:rPr lang="en-US" dirty="0" err="1"/>
              <a:t>تُمارس</a:t>
            </a:r>
            <a:r>
              <a:rPr lang="en-US" dirty="0"/>
              <a:t> </a:t>
            </a:r>
            <a:r>
              <a:rPr lang="en-US" dirty="0" err="1"/>
              <a:t>فيها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المجتمعية</a:t>
            </a:r>
            <a:r>
              <a:rPr lang="en-US" dirty="0"/>
              <a:t> </a:t>
            </a:r>
            <a:r>
              <a:rPr lang="en-US" dirty="0" err="1"/>
              <a:t>بشكل</a:t>
            </a:r>
            <a:r>
              <a:rPr lang="en-US" dirty="0"/>
              <a:t> </a:t>
            </a:r>
            <a:r>
              <a:rPr lang="en-US" dirty="0" err="1"/>
              <a:t>شائع</a:t>
            </a:r>
            <a:r>
              <a:rPr lang="en-US" dirty="0"/>
              <a:t>.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i="1" dirty="0" err="1"/>
              <a:t>دور</a:t>
            </a:r>
            <a:r>
              <a:rPr lang="en-US" i="1" dirty="0"/>
              <a:t> </a:t>
            </a:r>
            <a:r>
              <a:rPr lang="en-US" i="1" dirty="0" err="1"/>
              <a:t>وهيكل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(</a:t>
            </a:r>
            <a:r>
              <a:rPr lang="en-US" i="1" dirty="0" err="1"/>
              <a:t>الممتدة</a:t>
            </a:r>
            <a:r>
              <a:rPr lang="en-US" i="1" dirty="0"/>
              <a:t>) </a:t>
            </a:r>
            <a:r>
              <a:rPr lang="ar-SA" i="1" dirty="0"/>
              <a:t>هام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الثقافات</a:t>
            </a:r>
            <a:r>
              <a:rPr lang="en-US" i="1" dirty="0"/>
              <a:t> </a:t>
            </a:r>
            <a:r>
              <a:rPr lang="en-US" i="1" dirty="0" err="1"/>
              <a:t>المختلفة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مفاهيم</a:t>
            </a:r>
            <a:r>
              <a:rPr lang="en-US" i="1" dirty="0"/>
              <a:t> "</a:t>
            </a:r>
            <a:r>
              <a:rPr lang="en-US" i="1" dirty="0" err="1"/>
              <a:t>الطفولة</a:t>
            </a:r>
            <a:r>
              <a:rPr lang="en-US" i="1" dirty="0"/>
              <a:t>" </a:t>
            </a:r>
            <a:r>
              <a:rPr lang="en-US" i="1" dirty="0" err="1"/>
              <a:t>و</a:t>
            </a:r>
            <a:r>
              <a:rPr lang="en-US" i="1" dirty="0"/>
              <a:t> "</a:t>
            </a:r>
            <a:r>
              <a:rPr lang="en-US" i="1" dirty="0" err="1"/>
              <a:t>الأسرة</a:t>
            </a:r>
            <a:r>
              <a:rPr lang="en-US" i="1" dirty="0"/>
              <a:t>" </a:t>
            </a:r>
            <a:r>
              <a:rPr lang="en-US" i="1" dirty="0" err="1"/>
              <a:t>و</a:t>
            </a:r>
            <a:r>
              <a:rPr lang="en-US" i="1" dirty="0"/>
              <a:t> "</a:t>
            </a:r>
            <a:r>
              <a:rPr lang="en-US" i="1" dirty="0" err="1"/>
              <a:t>رعاية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en-US" i="1" dirty="0"/>
              <a:t>".</a:t>
            </a:r>
          </a:p>
          <a:p>
            <a:pPr algn="r" rtl="1"/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يُنظر</a:t>
            </a:r>
            <a:r>
              <a:rPr lang="en-US" i="1" dirty="0"/>
              <a:t> </a:t>
            </a:r>
            <a:r>
              <a:rPr lang="en-US" i="1" dirty="0" err="1"/>
              <a:t>إلى</a:t>
            </a:r>
            <a:r>
              <a:rPr lang="en-US" i="1" dirty="0"/>
              <a:t> </a:t>
            </a:r>
            <a:r>
              <a:rPr lang="en-US" i="1" dirty="0" err="1"/>
              <a:t>مفهوم</a:t>
            </a:r>
            <a:r>
              <a:rPr lang="en-US" i="1" dirty="0"/>
              <a:t> "</a:t>
            </a:r>
            <a:r>
              <a:rPr lang="en-US" i="1" dirty="0" err="1"/>
              <a:t>انفصال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" </a:t>
            </a:r>
            <a:r>
              <a:rPr lang="en-US" i="1" dirty="0" err="1"/>
              <a:t>بشكل</a:t>
            </a:r>
            <a:r>
              <a:rPr lang="en-US" i="1" dirty="0"/>
              <a:t> </a:t>
            </a:r>
            <a:r>
              <a:rPr lang="en-US" i="1" dirty="0" err="1"/>
              <a:t>مختلف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الثقافات</a:t>
            </a:r>
            <a:r>
              <a:rPr lang="en-US" i="1" dirty="0"/>
              <a:t> </a:t>
            </a:r>
            <a:r>
              <a:rPr lang="en-US" i="1" dirty="0" err="1"/>
              <a:t>المختلفة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يُنظر</a:t>
            </a:r>
            <a:r>
              <a:rPr lang="en-US" i="1" dirty="0"/>
              <a:t> </a:t>
            </a:r>
            <a:r>
              <a:rPr lang="en-US" i="1" dirty="0" err="1"/>
              <a:t>إلى</a:t>
            </a:r>
            <a:r>
              <a:rPr lang="en-US" i="1" dirty="0"/>
              <a:t> </a:t>
            </a:r>
            <a:r>
              <a:rPr lang="en-US" i="1" dirty="0" err="1"/>
              <a:t>دور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en-US" i="1" dirty="0" err="1"/>
              <a:t>الممتدة</a:t>
            </a:r>
            <a:r>
              <a:rPr lang="en-US" i="1" dirty="0"/>
              <a:t> </a:t>
            </a:r>
            <a:r>
              <a:rPr lang="en-US" i="1" dirty="0" err="1"/>
              <a:t>و</a:t>
            </a:r>
            <a:r>
              <a:rPr lang="en-US" i="1" dirty="0"/>
              <a:t> /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المجتمع</a:t>
            </a:r>
            <a:r>
              <a:rPr lang="en-US" i="1" dirty="0"/>
              <a:t> </a:t>
            </a:r>
            <a:r>
              <a:rPr lang="en-US" i="1" dirty="0" err="1"/>
              <a:t>فيما</a:t>
            </a:r>
            <a:r>
              <a:rPr lang="en-US" i="1" dirty="0"/>
              <a:t> </a:t>
            </a:r>
            <a:r>
              <a:rPr lang="en-US" i="1" dirty="0" err="1"/>
              <a:t>يتعلق</a:t>
            </a:r>
            <a:r>
              <a:rPr lang="en-US" i="1" dirty="0"/>
              <a:t> </a:t>
            </a:r>
            <a:r>
              <a:rPr lang="en-US" i="1" dirty="0" err="1"/>
              <a:t>برعاية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ar-SA" i="1" dirty="0"/>
              <a:t> المنفصلين و</a:t>
            </a:r>
            <a:r>
              <a:rPr lang="en-US" i="1" dirty="0"/>
              <a:t>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المصحوبين</a:t>
            </a:r>
            <a:r>
              <a:rPr lang="en-US" i="1" dirty="0"/>
              <a:t> </a:t>
            </a:r>
            <a:r>
              <a:rPr lang="en-US" i="1" dirty="0" err="1"/>
              <a:t>وممارسته</a:t>
            </a:r>
            <a:r>
              <a:rPr lang="en-US" i="1" dirty="0"/>
              <a:t> </a:t>
            </a:r>
            <a:r>
              <a:rPr lang="en-US" i="1" dirty="0" err="1"/>
              <a:t>بشكل</a:t>
            </a:r>
            <a:r>
              <a:rPr lang="en-US" i="1" dirty="0"/>
              <a:t> </a:t>
            </a:r>
            <a:r>
              <a:rPr lang="en-US" i="1" dirty="0" err="1"/>
              <a:t>مختلف</a:t>
            </a:r>
            <a:r>
              <a:rPr lang="en-US" i="1" dirty="0"/>
              <a:t> </a:t>
            </a:r>
            <a:r>
              <a:rPr lang="en-US" i="1" dirty="0" err="1"/>
              <a:t>عبر</a:t>
            </a:r>
            <a:r>
              <a:rPr lang="en-US" i="1" dirty="0"/>
              <a:t> </a:t>
            </a:r>
            <a:r>
              <a:rPr lang="en-US" i="1" dirty="0" err="1"/>
              <a:t>الثقافات</a:t>
            </a:r>
            <a:r>
              <a:rPr lang="en-US" i="1" dirty="0"/>
              <a:t> </a:t>
            </a:r>
            <a:r>
              <a:rPr lang="en-US" i="1" dirty="0" err="1"/>
              <a:t>المختلفة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قد</a:t>
            </a:r>
            <a:r>
              <a:rPr lang="en-US" i="1" dirty="0"/>
              <a:t> </a:t>
            </a:r>
            <a:r>
              <a:rPr lang="en-US" i="1" dirty="0" err="1"/>
              <a:t>يستغرق</a:t>
            </a:r>
            <a:r>
              <a:rPr lang="en-US" i="1" dirty="0"/>
              <a:t> </a:t>
            </a:r>
            <a:r>
              <a:rPr lang="en-US" i="1" dirty="0" err="1"/>
              <a:t>الأمر</a:t>
            </a:r>
            <a:r>
              <a:rPr lang="en-US" i="1" dirty="0"/>
              <a:t> </a:t>
            </a:r>
            <a:r>
              <a:rPr lang="en-US" i="1" dirty="0" err="1"/>
              <a:t>بعض</a:t>
            </a:r>
            <a:r>
              <a:rPr lang="en-US" i="1" dirty="0"/>
              <a:t> </a:t>
            </a:r>
            <a:r>
              <a:rPr lang="en-US" i="1" dirty="0" err="1"/>
              <a:t>الوقت</a:t>
            </a:r>
            <a:r>
              <a:rPr lang="en-US" i="1" dirty="0"/>
              <a:t> </a:t>
            </a:r>
            <a:r>
              <a:rPr lang="en-US" i="1" dirty="0" err="1"/>
              <a:t>لتطوير</a:t>
            </a:r>
            <a:r>
              <a:rPr lang="en-US" i="1" dirty="0"/>
              <a:t> </a:t>
            </a:r>
            <a:r>
              <a:rPr lang="en-US" i="1" dirty="0" err="1"/>
              <a:t>فهم</a:t>
            </a:r>
            <a:r>
              <a:rPr lang="en-US" i="1" dirty="0"/>
              <a:t> </a:t>
            </a:r>
            <a:r>
              <a:rPr lang="en-US" i="1" dirty="0" err="1"/>
              <a:t>كامل</a:t>
            </a:r>
            <a:r>
              <a:rPr lang="en-US" i="1" dirty="0"/>
              <a:t> </a:t>
            </a:r>
            <a:r>
              <a:rPr lang="en-US" i="1" dirty="0" err="1"/>
              <a:t>لثقافة</a:t>
            </a:r>
            <a:r>
              <a:rPr lang="en-US" i="1" dirty="0"/>
              <a:t> </a:t>
            </a:r>
            <a:r>
              <a:rPr lang="en-US" i="1" dirty="0" err="1"/>
              <a:t>وسياق</a:t>
            </a:r>
            <a:r>
              <a:rPr lang="en-US" i="1" dirty="0"/>
              <a:t>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مألوفين</a:t>
            </a:r>
            <a:r>
              <a:rPr lang="en-US" i="1" dirty="0"/>
              <a:t>.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المهم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تكون</a:t>
            </a:r>
            <a:r>
              <a:rPr lang="en-US" i="1" dirty="0"/>
              <a:t> </a:t>
            </a:r>
            <a:r>
              <a:rPr lang="en-US" i="1" dirty="0" err="1"/>
              <a:t>متفتح</a:t>
            </a:r>
            <a:r>
              <a:rPr lang="en-US" i="1" dirty="0"/>
              <a:t> </a:t>
            </a:r>
            <a:r>
              <a:rPr lang="en-US" i="1" dirty="0" err="1"/>
              <a:t>الذهن</a:t>
            </a:r>
            <a:r>
              <a:rPr lang="en-US" i="1" dirty="0"/>
              <a:t> </a:t>
            </a:r>
            <a:r>
              <a:rPr lang="en-US" i="1" dirty="0" err="1"/>
              <a:t>وأن</a:t>
            </a:r>
            <a:r>
              <a:rPr lang="en-US" i="1" dirty="0"/>
              <a:t> </a:t>
            </a:r>
            <a:r>
              <a:rPr lang="en-US" i="1" dirty="0" err="1"/>
              <a:t>تستمر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استكشاف</a:t>
            </a:r>
            <a:r>
              <a:rPr lang="en-US" i="1" dirty="0"/>
              <a:t> </a:t>
            </a:r>
            <a:r>
              <a:rPr lang="en-US" i="1" dirty="0" err="1"/>
              <a:t>القضايا</a:t>
            </a:r>
            <a:r>
              <a:rPr lang="en-US" i="1" dirty="0"/>
              <a:t> </a:t>
            </a:r>
            <a:r>
              <a:rPr lang="en-US" i="1" dirty="0" err="1"/>
              <a:t>المتعلقة</a:t>
            </a:r>
            <a:r>
              <a:rPr lang="en-US" i="1" dirty="0"/>
              <a:t> </a:t>
            </a:r>
            <a:r>
              <a:rPr lang="en-US" i="1" dirty="0" err="1"/>
              <a:t>بممارسات</a:t>
            </a:r>
            <a:r>
              <a:rPr lang="en-US" i="1" dirty="0"/>
              <a:t> </a:t>
            </a:r>
            <a:r>
              <a:rPr lang="en-US" i="1" dirty="0" err="1"/>
              <a:t>رعاية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en-US" i="1" dirty="0"/>
              <a:t> </a:t>
            </a:r>
            <a:r>
              <a:rPr lang="en-US" i="1" dirty="0" err="1"/>
              <a:t>ومعتقداته</a:t>
            </a:r>
            <a:r>
              <a:rPr lang="en-US" i="1" dirty="0"/>
              <a:t>. </a:t>
            </a:r>
            <a:r>
              <a:rPr lang="en-US" i="1" dirty="0" err="1"/>
              <a:t>ضع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اعتبارك</a:t>
            </a:r>
            <a:r>
              <a:rPr lang="en-US" i="1" dirty="0"/>
              <a:t> </a:t>
            </a:r>
            <a:r>
              <a:rPr lang="en-US" i="1" dirty="0" err="1"/>
              <a:t>مبدأ</a:t>
            </a:r>
            <a:r>
              <a:rPr lang="en-US" i="1" dirty="0"/>
              <a:t> "</a:t>
            </a:r>
            <a:r>
              <a:rPr lang="en-US" i="1" dirty="0" err="1"/>
              <a:t>عدم</a:t>
            </a:r>
            <a:r>
              <a:rPr lang="en-US" i="1" dirty="0"/>
              <a:t> </a:t>
            </a:r>
            <a:r>
              <a:rPr lang="ar-SA" i="1" dirty="0"/>
              <a:t>الأذى</a:t>
            </a:r>
            <a:r>
              <a:rPr lang="en-US" i="1" dirty="0"/>
              <a:t>".</a:t>
            </a: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94987DCD-9AB8-B6CF-1806-5D5A3B05EF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DF6B1E40-9D30-FD44-861E-3B704C5DBB05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42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32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تحضير</a:t>
            </a:r>
            <a:endParaRPr lang="en-US" b="1" dirty="0"/>
          </a:p>
          <a:p>
            <a:pPr algn="r" rtl="1"/>
            <a:r>
              <a:rPr lang="en-US" dirty="0" err="1"/>
              <a:t>قبل</a:t>
            </a:r>
            <a:r>
              <a:rPr lang="en-US" dirty="0"/>
              <a:t> </a:t>
            </a:r>
            <a:r>
              <a:rPr lang="en-US" dirty="0" err="1"/>
              <a:t>التدريب</a:t>
            </a:r>
            <a:r>
              <a:rPr lang="en-US" dirty="0"/>
              <a:t> ، </a:t>
            </a:r>
            <a:r>
              <a:rPr lang="en-US" dirty="0" err="1"/>
              <a:t>قم</a:t>
            </a:r>
            <a:r>
              <a:rPr lang="en-US" dirty="0"/>
              <a:t> </a:t>
            </a:r>
            <a:r>
              <a:rPr lang="en-US" dirty="0" err="1"/>
              <a:t>بإعداد</a:t>
            </a:r>
            <a:r>
              <a:rPr lang="en-US" dirty="0"/>
              <a:t> </a:t>
            </a:r>
            <a:r>
              <a:rPr lang="en-US" dirty="0" err="1"/>
              <a:t>نسخة</a:t>
            </a:r>
            <a:r>
              <a:rPr lang="en-US" dirty="0"/>
              <a:t> </a:t>
            </a:r>
            <a:r>
              <a:rPr lang="en-US" dirty="0" err="1"/>
              <a:t>كبيرة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نموذج</a:t>
            </a:r>
            <a:r>
              <a:rPr lang="en-US" dirty="0"/>
              <a:t>  </a:t>
            </a:r>
            <a:r>
              <a:rPr lang="en-US" dirty="0" err="1"/>
              <a:t>البيئ</a:t>
            </a:r>
            <a:r>
              <a:rPr lang="ar-SA" dirty="0" err="1"/>
              <a:t>ة</a:t>
            </a:r>
            <a:r>
              <a:rPr lang="en-US" dirty="0"/>
              <a:t> </a:t>
            </a:r>
            <a:r>
              <a:rPr lang="en-US" dirty="0" err="1"/>
              <a:t>الاجتماعي</a:t>
            </a:r>
            <a:r>
              <a:rPr lang="ar-SA" dirty="0" err="1"/>
              <a:t>ة</a:t>
            </a:r>
            <a:r>
              <a:rPr lang="en-US" dirty="0"/>
              <a:t> (</a:t>
            </a:r>
            <a:r>
              <a:rPr lang="en-US" dirty="0" err="1"/>
              <a:t>بنفس</a:t>
            </a:r>
            <a:r>
              <a:rPr lang="en-US" dirty="0"/>
              <a:t> </a:t>
            </a:r>
            <a:r>
              <a:rPr lang="en-US" dirty="0" err="1"/>
              <a:t>الملصقات</a:t>
            </a:r>
            <a:r>
              <a:rPr lang="en-US" dirty="0"/>
              <a:t> </a:t>
            </a:r>
            <a:r>
              <a:rPr lang="en-US" dirty="0" err="1"/>
              <a:t>الموجودة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r>
              <a:rPr lang="en-US" dirty="0"/>
              <a:t>) </a:t>
            </a:r>
            <a:r>
              <a:rPr lang="en-US" dirty="0" err="1"/>
              <a:t>والتي</a:t>
            </a:r>
            <a:r>
              <a:rPr lang="en-US" dirty="0"/>
              <a:t> </a:t>
            </a:r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أن</a:t>
            </a:r>
            <a:r>
              <a:rPr lang="en-US" dirty="0"/>
              <a:t> </a:t>
            </a:r>
            <a:r>
              <a:rPr lang="en-US" dirty="0" err="1"/>
              <a:t>تكون</a:t>
            </a:r>
            <a:r>
              <a:rPr lang="en-US" dirty="0"/>
              <a:t> </a:t>
            </a:r>
            <a:r>
              <a:rPr lang="ar-SA" dirty="0"/>
              <a:t>معلقة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الحائط</a:t>
            </a:r>
            <a:r>
              <a:rPr lang="en-US" dirty="0"/>
              <a:t>.</a:t>
            </a:r>
          </a:p>
          <a:p>
            <a:pPr marL="174625" marR="0" lvl="0" indent="-174625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ar-SA" dirty="0"/>
              <a:t>كبديل</a:t>
            </a:r>
            <a:r>
              <a:rPr lang="en-US" dirty="0"/>
              <a:t> ، </a:t>
            </a:r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للمشاركين</a:t>
            </a:r>
            <a:r>
              <a:rPr lang="en-US" dirty="0"/>
              <a:t> </a:t>
            </a:r>
            <a:r>
              <a:rPr lang="en-US" dirty="0" err="1"/>
              <a:t>استخدام</a:t>
            </a:r>
            <a:r>
              <a:rPr lang="ar-SA" dirty="0"/>
              <a:t> </a:t>
            </a:r>
            <a:r>
              <a:rPr lang="ar-SA" b="1" dirty="0"/>
              <a:t>ال</a:t>
            </a:r>
            <a:r>
              <a:rPr lang="en-US" b="1" dirty="0" err="1"/>
              <a:t>صفحة</a:t>
            </a:r>
            <a:r>
              <a:rPr lang="ar-SA" b="1" dirty="0"/>
              <a:t> ١٥ من دليل التدريب</a:t>
            </a:r>
            <a:r>
              <a:rPr lang="en-US" b="1" dirty="0"/>
              <a:t> : </a:t>
            </a:r>
            <a:r>
              <a:rPr lang="en-US" b="1" dirty="0" err="1"/>
              <a:t>تطبيق</a:t>
            </a:r>
            <a:r>
              <a:rPr lang="en-US" b="1" dirty="0"/>
              <a:t> </a:t>
            </a:r>
            <a:r>
              <a:rPr lang="en-US" b="1" dirty="0" err="1"/>
              <a:t>نهج</a:t>
            </a:r>
            <a:r>
              <a:rPr lang="en-US" b="1" dirty="0"/>
              <a:t> </a:t>
            </a:r>
            <a:r>
              <a:rPr lang="ar-SA" b="1" dirty="0"/>
              <a:t>ال</a:t>
            </a:r>
            <a:r>
              <a:rPr lang="en-US" b="1" dirty="0" err="1"/>
              <a:t>بيئ</a:t>
            </a:r>
            <a:r>
              <a:rPr lang="ar-SA" b="1" dirty="0" err="1"/>
              <a:t>ة</a:t>
            </a:r>
            <a:r>
              <a:rPr lang="ar-SA" b="1" dirty="0"/>
              <a:t> ال</a:t>
            </a:r>
            <a:r>
              <a:rPr lang="en-US" b="1" dirty="0" err="1"/>
              <a:t>اجتماعي</a:t>
            </a:r>
            <a:r>
              <a:rPr lang="ar-SA" b="1" dirty="0" err="1"/>
              <a:t>ة</a:t>
            </a:r>
            <a:endParaRPr lang="en-US" dirty="0"/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en-US" b="1" dirty="0" err="1"/>
              <a:t>النشاط</a:t>
            </a:r>
            <a:r>
              <a:rPr lang="en-US" b="1" dirty="0"/>
              <a:t> </a:t>
            </a:r>
            <a:r>
              <a:rPr lang="en-US" b="1" dirty="0" err="1"/>
              <a:t>العام</a:t>
            </a:r>
            <a:endParaRPr lang="en-US" b="1" dirty="0"/>
          </a:p>
          <a:p>
            <a:pPr algn="r" rtl="1"/>
            <a:r>
              <a:rPr lang="en-US" i="1" dirty="0" err="1"/>
              <a:t>تذكر</a:t>
            </a:r>
            <a:r>
              <a:rPr lang="en-US" i="1" dirty="0"/>
              <a:t> </a:t>
            </a:r>
            <a:r>
              <a:rPr lang="en-US" i="1" dirty="0" err="1"/>
              <a:t>بعض</a:t>
            </a:r>
            <a:r>
              <a:rPr lang="en-US" i="1" dirty="0"/>
              <a:t> </a:t>
            </a:r>
            <a:r>
              <a:rPr lang="en-US" i="1" dirty="0" err="1"/>
              <a:t>الجوانب</a:t>
            </a:r>
            <a:r>
              <a:rPr lang="en-US" i="1" dirty="0"/>
              <a:t> </a:t>
            </a:r>
            <a:r>
              <a:rPr lang="en-US" i="1" dirty="0" err="1"/>
              <a:t>المختلفة</a:t>
            </a:r>
            <a:r>
              <a:rPr lang="en-US" i="1" dirty="0"/>
              <a:t> </a:t>
            </a:r>
            <a:r>
              <a:rPr lang="en-US" i="1" dirty="0" err="1"/>
              <a:t>للمجتمع</a:t>
            </a:r>
            <a:r>
              <a:rPr lang="en-US" i="1" dirty="0"/>
              <a:t> </a:t>
            </a:r>
            <a:r>
              <a:rPr lang="en-US" i="1" dirty="0" err="1"/>
              <a:t>والثقافة</a:t>
            </a:r>
            <a:r>
              <a:rPr lang="en-US" i="1" dirty="0"/>
              <a:t> </a:t>
            </a:r>
            <a:r>
              <a:rPr lang="en-US" i="1" dirty="0" err="1"/>
              <a:t>التي</a:t>
            </a:r>
            <a:r>
              <a:rPr lang="en-US" i="1" dirty="0"/>
              <a:t> </a:t>
            </a:r>
            <a:r>
              <a:rPr lang="en-US" i="1" dirty="0" err="1"/>
              <a:t>تؤثر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كيفية</a:t>
            </a:r>
            <a:r>
              <a:rPr lang="en-US" i="1" dirty="0"/>
              <a:t> </a:t>
            </a:r>
            <a:r>
              <a:rPr lang="en-US" i="1" dirty="0" err="1"/>
              <a:t>رعاية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المصحوبين</a:t>
            </a:r>
            <a:r>
              <a:rPr lang="en-US" i="1" dirty="0"/>
              <a:t> </a:t>
            </a:r>
            <a:r>
              <a:rPr lang="en-US" i="1" dirty="0" err="1"/>
              <a:t>والمنفصلين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المجتمع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نود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نتوسع</a:t>
            </a:r>
            <a:r>
              <a:rPr lang="en-US" i="1" dirty="0"/>
              <a:t> </a:t>
            </a:r>
            <a:r>
              <a:rPr lang="en-US" i="1" dirty="0" err="1"/>
              <a:t>وننظر</a:t>
            </a:r>
            <a:r>
              <a:rPr lang="en-US" i="1" dirty="0"/>
              <a:t> </a:t>
            </a:r>
            <a:r>
              <a:rPr lang="en-US" i="1" dirty="0" err="1"/>
              <a:t>وفقًا</a:t>
            </a:r>
            <a:r>
              <a:rPr lang="en-US" i="1" dirty="0"/>
              <a:t> </a:t>
            </a:r>
            <a:r>
              <a:rPr lang="en-US" i="1" dirty="0" err="1"/>
              <a:t>للنهج</a:t>
            </a:r>
            <a:r>
              <a:rPr lang="en-US" i="1" dirty="0"/>
              <a:t> </a:t>
            </a:r>
            <a:r>
              <a:rPr lang="en-US" i="1" dirty="0" err="1"/>
              <a:t>الاجتماعي</a:t>
            </a:r>
            <a:r>
              <a:rPr lang="en-US" i="1" dirty="0"/>
              <a:t> </a:t>
            </a:r>
            <a:r>
              <a:rPr lang="en-US" i="1" dirty="0" err="1"/>
              <a:t>والإيكولوجي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معايير</a:t>
            </a:r>
            <a:r>
              <a:rPr lang="en-US" i="1" dirty="0"/>
              <a:t> </a:t>
            </a:r>
            <a:r>
              <a:rPr lang="en-US" i="1" dirty="0" err="1"/>
              <a:t>مجتمعية</a:t>
            </a:r>
            <a:r>
              <a:rPr lang="en-US" i="1" dirty="0"/>
              <a:t> </a:t>
            </a:r>
            <a:r>
              <a:rPr lang="en-US" i="1" dirty="0" err="1"/>
              <a:t>وثقافية</a:t>
            </a:r>
            <a:r>
              <a:rPr lang="en-US" i="1" dirty="0"/>
              <a:t> </a:t>
            </a:r>
            <a:r>
              <a:rPr lang="en-US" i="1" dirty="0" err="1"/>
              <a:t>دينية</a:t>
            </a:r>
            <a:r>
              <a:rPr lang="en-US" i="1" dirty="0"/>
              <a:t> </a:t>
            </a:r>
            <a:r>
              <a:rPr lang="en-US" i="1" dirty="0" err="1"/>
              <a:t>وممارسات</a:t>
            </a:r>
            <a:r>
              <a:rPr lang="en-US" i="1" dirty="0"/>
              <a:t> </a:t>
            </a:r>
            <a:r>
              <a:rPr lang="en-US" i="1" dirty="0" err="1"/>
              <a:t>تقليدية</a:t>
            </a:r>
            <a:r>
              <a:rPr lang="en-US" i="1" dirty="0"/>
              <a:t> </a:t>
            </a:r>
            <a:r>
              <a:rPr lang="en-US" i="1" dirty="0" err="1"/>
              <a:t>يمكن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endParaRPr lang="en-US" i="1" dirty="0"/>
          </a:p>
          <a:p>
            <a:pPr lvl="1" algn="r" rtl="1"/>
            <a:r>
              <a:rPr lang="en-US" i="1" dirty="0" err="1"/>
              <a:t>تسبب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انفصال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endParaRPr lang="en-US" i="1" dirty="0"/>
          </a:p>
          <a:p>
            <a:pPr lvl="1" algn="r" rtl="1"/>
            <a:r>
              <a:rPr lang="en-US" i="1" dirty="0" err="1"/>
              <a:t>تؤثر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كيفية</a:t>
            </a:r>
            <a:r>
              <a:rPr lang="en-US" i="1" dirty="0"/>
              <a:t> </a:t>
            </a:r>
            <a:r>
              <a:rPr lang="en-US" i="1" dirty="0" err="1"/>
              <a:t>رعاية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أثناء</a:t>
            </a:r>
            <a:r>
              <a:rPr lang="en-US" i="1" dirty="0"/>
              <a:t> </a:t>
            </a:r>
            <a:r>
              <a:rPr lang="ar-SA" i="1" dirty="0"/>
              <a:t>ال</a:t>
            </a:r>
            <a:r>
              <a:rPr lang="en-US" i="1" dirty="0" err="1"/>
              <a:t>انفصال</a:t>
            </a:r>
            <a:r>
              <a:rPr lang="en-US" i="1" dirty="0"/>
              <a:t> </a:t>
            </a:r>
            <a:r>
              <a:rPr lang="en-US" i="1" dirty="0" err="1"/>
              <a:t>الأسر</a:t>
            </a:r>
            <a:r>
              <a:rPr lang="ar-SA" i="1" dirty="0" err="1"/>
              <a:t>ي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فكر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مناقشاتنا</a:t>
            </a:r>
            <a:r>
              <a:rPr lang="en-US" i="1" dirty="0"/>
              <a:t> </a:t>
            </a:r>
            <a:r>
              <a:rPr lang="en-US" i="1" dirty="0" err="1"/>
              <a:t>خلال</a:t>
            </a:r>
            <a:r>
              <a:rPr lang="en-US" i="1" dirty="0"/>
              <a:t> </a:t>
            </a:r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الجلسة</a:t>
            </a:r>
            <a:r>
              <a:rPr lang="en-US" i="1" dirty="0"/>
              <a:t> </a:t>
            </a:r>
            <a:r>
              <a:rPr lang="en-US" i="1" dirty="0" err="1"/>
              <a:t>واستخدمها</a:t>
            </a:r>
            <a:r>
              <a:rPr lang="en-US" i="1" dirty="0"/>
              <a:t> </a:t>
            </a:r>
            <a:r>
              <a:rPr lang="en-US" i="1" dirty="0" err="1"/>
              <a:t>للبناء</a:t>
            </a:r>
            <a:r>
              <a:rPr lang="en-US" i="1" dirty="0"/>
              <a:t> </a:t>
            </a:r>
            <a:r>
              <a:rPr lang="en-US" i="1" dirty="0" err="1"/>
              <a:t>عليها</a:t>
            </a:r>
            <a:r>
              <a:rPr lang="en-US" i="1" dirty="0"/>
              <a:t>.</a:t>
            </a:r>
          </a:p>
          <a:p>
            <a:pPr algn="r" rtl="1"/>
            <a:r>
              <a:rPr lang="en-US" dirty="0" err="1"/>
              <a:t>اطلب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وضع</a:t>
            </a:r>
            <a:r>
              <a:rPr lang="en-US" dirty="0"/>
              <a:t> </a:t>
            </a:r>
            <a:r>
              <a:rPr lang="en-US" dirty="0" err="1"/>
              <a:t>أمثلة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الملاحظات</a:t>
            </a:r>
            <a:r>
              <a:rPr lang="en-US" dirty="0"/>
              <a:t> </a:t>
            </a:r>
            <a:r>
              <a:rPr lang="en-US" dirty="0" err="1"/>
              <a:t>اللاحقة</a:t>
            </a:r>
            <a:r>
              <a:rPr lang="en-US" dirty="0"/>
              <a:t> </a:t>
            </a:r>
            <a:r>
              <a:rPr lang="en-US" dirty="0" err="1"/>
              <a:t>ووضعها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المستويات</a:t>
            </a:r>
            <a:r>
              <a:rPr lang="en-US" dirty="0"/>
              <a:t> </a:t>
            </a:r>
            <a:r>
              <a:rPr lang="en-US" dirty="0" err="1"/>
              <a:t>المختلفة</a:t>
            </a:r>
            <a:r>
              <a:rPr lang="en-US" dirty="0"/>
              <a:t> </a:t>
            </a:r>
            <a:r>
              <a:rPr lang="en-US" dirty="0" err="1"/>
              <a:t>ذات</a:t>
            </a:r>
            <a:r>
              <a:rPr lang="en-US" dirty="0"/>
              <a:t> </a:t>
            </a:r>
            <a:r>
              <a:rPr lang="en-US" dirty="0" err="1"/>
              <a:t>الصلة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النموذج</a:t>
            </a:r>
            <a:r>
              <a:rPr lang="en-US" dirty="0"/>
              <a:t> </a:t>
            </a:r>
            <a:r>
              <a:rPr lang="en-US" dirty="0" err="1"/>
              <a:t>البيئي</a:t>
            </a:r>
            <a:r>
              <a:rPr lang="en-US" dirty="0"/>
              <a:t> </a:t>
            </a:r>
            <a:r>
              <a:rPr lang="en-US" dirty="0" err="1"/>
              <a:t>الاجتماعي</a:t>
            </a:r>
            <a:r>
              <a:rPr lang="en-US" dirty="0"/>
              <a:t>.</a:t>
            </a:r>
          </a:p>
          <a:p>
            <a:pPr algn="r" rtl="1"/>
            <a:r>
              <a:rPr lang="en-US" dirty="0" err="1"/>
              <a:t>قم</a:t>
            </a:r>
            <a:r>
              <a:rPr lang="en-US" dirty="0"/>
              <a:t> </a:t>
            </a:r>
            <a:r>
              <a:rPr lang="en-US" dirty="0" err="1"/>
              <a:t>بمراجعة</a:t>
            </a:r>
            <a:r>
              <a:rPr lang="en-US" dirty="0"/>
              <a:t> </a:t>
            </a:r>
            <a:r>
              <a:rPr lang="en-US" dirty="0" err="1"/>
              <a:t>وتلخيص</a:t>
            </a:r>
            <a:r>
              <a:rPr lang="en-US" dirty="0"/>
              <a:t> </a:t>
            </a:r>
            <a:r>
              <a:rPr lang="en-US" dirty="0" err="1"/>
              <a:t>الم</a:t>
            </a:r>
            <a:r>
              <a:rPr lang="ar-SA" dirty="0" err="1"/>
              <a:t>لاحظات</a:t>
            </a:r>
            <a:r>
              <a:rPr lang="ar-SA" dirty="0"/>
              <a:t> </a:t>
            </a:r>
            <a:r>
              <a:rPr lang="en-US" dirty="0"/>
              <a:t> </a:t>
            </a:r>
            <a:r>
              <a:rPr lang="en-US" dirty="0" err="1"/>
              <a:t>ال</a:t>
            </a:r>
            <a:r>
              <a:rPr lang="ar-SA" dirty="0"/>
              <a:t>تي</a:t>
            </a:r>
            <a:r>
              <a:rPr lang="en-US" dirty="0"/>
              <a:t> </a:t>
            </a:r>
            <a:r>
              <a:rPr lang="en-US" dirty="0" err="1"/>
              <a:t>يشير</a:t>
            </a:r>
            <a:r>
              <a:rPr lang="en-US" dirty="0"/>
              <a:t> </a:t>
            </a:r>
            <a:r>
              <a:rPr lang="en-US" dirty="0" err="1"/>
              <a:t>إليه</a:t>
            </a:r>
            <a:r>
              <a:rPr lang="en-US" dirty="0"/>
              <a:t> </a:t>
            </a:r>
            <a:r>
              <a:rPr lang="en-US" dirty="0" err="1"/>
              <a:t>المشاركون</a:t>
            </a:r>
            <a:r>
              <a:rPr lang="en-US" dirty="0"/>
              <a:t>.</a:t>
            </a:r>
          </a:p>
          <a:p>
            <a:pPr algn="r" rtl="1"/>
            <a:r>
              <a:rPr lang="en-US" i="1" dirty="0" err="1"/>
              <a:t>كيف</a:t>
            </a:r>
            <a:r>
              <a:rPr lang="en-US" i="1" dirty="0"/>
              <a:t> </a:t>
            </a:r>
            <a:r>
              <a:rPr lang="en-US" i="1" dirty="0" err="1"/>
              <a:t>يمكننا</a:t>
            </a:r>
            <a:r>
              <a:rPr lang="en-US" i="1" dirty="0"/>
              <a:t> </a:t>
            </a:r>
            <a:r>
              <a:rPr lang="en-US" i="1" dirty="0" err="1"/>
              <a:t>استخدام</a:t>
            </a:r>
            <a:r>
              <a:rPr lang="en-US" i="1" dirty="0"/>
              <a:t> </a:t>
            </a:r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القواعد</a:t>
            </a:r>
            <a:r>
              <a:rPr lang="en-US" i="1" dirty="0"/>
              <a:t> </a:t>
            </a:r>
            <a:r>
              <a:rPr lang="en-US" i="1" dirty="0" err="1"/>
              <a:t>والممارسات</a:t>
            </a:r>
            <a:r>
              <a:rPr lang="en-US" i="1" dirty="0"/>
              <a:t> </a:t>
            </a:r>
            <a:r>
              <a:rPr lang="en-US" i="1" dirty="0" err="1"/>
              <a:t>لدعم</a:t>
            </a:r>
            <a:r>
              <a:rPr lang="en-US" i="1" dirty="0"/>
              <a:t> </a:t>
            </a:r>
            <a:r>
              <a:rPr lang="en-US" i="1" dirty="0" err="1"/>
              <a:t>عمل</a:t>
            </a:r>
            <a:r>
              <a:rPr lang="en-US" i="1" dirty="0"/>
              <a:t> </a:t>
            </a:r>
            <a:r>
              <a:rPr lang="en-US" i="1" dirty="0" err="1"/>
              <a:t>إدارة</a:t>
            </a:r>
            <a:r>
              <a:rPr lang="en-US" i="1" dirty="0"/>
              <a:t> </a:t>
            </a:r>
            <a:r>
              <a:rPr lang="en-US" i="1" dirty="0" err="1"/>
              <a:t>الحالة</a:t>
            </a:r>
            <a:r>
              <a:rPr lang="en-US" i="1" dirty="0"/>
              <a:t> </a:t>
            </a:r>
            <a:r>
              <a:rPr lang="en-US" i="1" dirty="0" err="1"/>
              <a:t>لدينا</a:t>
            </a:r>
            <a:r>
              <a:rPr lang="en-US" i="1" dirty="0"/>
              <a:t> </a:t>
            </a:r>
            <a:r>
              <a:rPr lang="en-US" i="1" dirty="0" err="1"/>
              <a:t>مع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المصحوبين</a:t>
            </a:r>
            <a:r>
              <a:rPr lang="en-US" i="1" dirty="0"/>
              <a:t> </a:t>
            </a:r>
            <a:r>
              <a:rPr lang="en-US" i="1" dirty="0" err="1"/>
              <a:t>والمنفصلين</a:t>
            </a:r>
            <a:r>
              <a:rPr lang="en-US" i="1" dirty="0"/>
              <a:t> ؟</a:t>
            </a:r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0C46F5B1-C6A8-3015-1CFC-D2D63ADF58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A9E34E36-7823-2491-8527-0BFE9C9AB88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43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33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US" b="1" dirty="0"/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لدى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شخص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أسئلة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توضيحات</a:t>
            </a:r>
            <a:r>
              <a:rPr lang="en-US" i="1" dirty="0"/>
              <a:t>؟</a:t>
            </a:r>
          </a:p>
          <a:p>
            <a:pPr algn="r" rtl="1"/>
            <a:r>
              <a:rPr lang="ar-SA" dirty="0"/>
              <a:t>ختام</a:t>
            </a:r>
            <a:r>
              <a:rPr lang="en-US" dirty="0"/>
              <a:t> </a:t>
            </a:r>
            <a:r>
              <a:rPr lang="en-US" dirty="0" err="1"/>
              <a:t>الجلسة</a:t>
            </a:r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09141FFF-4D49-8016-48B5-AEA3D36ADE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E1BEAD46-F044-5B20-24E4-23393565C0C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44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34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التكي</a:t>
            </a:r>
            <a:r>
              <a:rPr lang="ar-SA" b="1" dirty="0" err="1"/>
              <a:t>ي</a:t>
            </a:r>
            <a:r>
              <a:rPr lang="en-US" b="1" dirty="0" err="1"/>
              <a:t>ف</a:t>
            </a:r>
            <a:r>
              <a:rPr lang="en-US" b="1" dirty="0"/>
              <a:t> </a:t>
            </a:r>
            <a:r>
              <a:rPr lang="en-US" b="1" dirty="0" err="1"/>
              <a:t>مع</a:t>
            </a:r>
            <a:r>
              <a:rPr lang="en-US" b="1" dirty="0"/>
              <a:t> </a:t>
            </a:r>
            <a:r>
              <a:rPr lang="en-US" b="1" dirty="0" err="1"/>
              <a:t>السياق</a:t>
            </a:r>
            <a:endParaRPr lang="en-US" b="1" dirty="0"/>
          </a:p>
          <a:p>
            <a:pPr algn="r" rtl="1"/>
            <a:r>
              <a:rPr lang="en-US" dirty="0" err="1"/>
              <a:t>يجب</a:t>
            </a:r>
            <a:r>
              <a:rPr lang="en-US" dirty="0"/>
              <a:t> </a:t>
            </a:r>
            <a:r>
              <a:rPr lang="en-US" dirty="0" err="1"/>
              <a:t>مراجعة</a:t>
            </a:r>
            <a:r>
              <a:rPr lang="en-US" dirty="0"/>
              <a:t> </a:t>
            </a:r>
            <a:r>
              <a:rPr lang="en-US" dirty="0" err="1"/>
              <a:t>هذه</a:t>
            </a:r>
            <a:r>
              <a:rPr lang="en-US" dirty="0"/>
              <a:t> </a:t>
            </a:r>
            <a:r>
              <a:rPr lang="en-US" dirty="0" err="1"/>
              <a:t>الجلسة</a:t>
            </a:r>
            <a:r>
              <a:rPr lang="en-US" dirty="0"/>
              <a:t> </a:t>
            </a:r>
            <a:r>
              <a:rPr lang="en-US" dirty="0" err="1"/>
              <a:t>والشرائح</a:t>
            </a:r>
            <a:r>
              <a:rPr lang="en-US" dirty="0"/>
              <a:t> </a:t>
            </a:r>
            <a:r>
              <a:rPr lang="en-US" dirty="0" err="1"/>
              <a:t>المصاحبة</a:t>
            </a:r>
            <a:r>
              <a:rPr lang="en-US" dirty="0"/>
              <a:t> </a:t>
            </a:r>
            <a:r>
              <a:rPr lang="en-US" dirty="0" err="1"/>
              <a:t>لها</a:t>
            </a:r>
            <a:r>
              <a:rPr lang="en-US" dirty="0"/>
              <a:t> </a:t>
            </a:r>
            <a:r>
              <a:rPr lang="en-US" dirty="0" err="1"/>
              <a:t>وتكييفها</a:t>
            </a:r>
            <a:r>
              <a:rPr lang="en-US" dirty="0"/>
              <a:t> ، </a:t>
            </a:r>
            <a:r>
              <a:rPr lang="en-US" dirty="0" err="1"/>
              <a:t>مما</a:t>
            </a:r>
            <a:r>
              <a:rPr lang="en-US" dirty="0"/>
              <a:t> </a:t>
            </a:r>
            <a:r>
              <a:rPr lang="en-US" dirty="0" err="1"/>
              <a:t>يوفر</a:t>
            </a:r>
            <a:r>
              <a:rPr lang="en-US" dirty="0"/>
              <a:t> </a:t>
            </a:r>
            <a:r>
              <a:rPr lang="en-US" dirty="0" err="1"/>
              <a:t>أكبر</a:t>
            </a:r>
            <a:r>
              <a:rPr lang="en-US" dirty="0"/>
              <a:t> </a:t>
            </a:r>
            <a:r>
              <a:rPr lang="en-US" dirty="0" err="1"/>
              <a:t>قدر</a:t>
            </a:r>
            <a:r>
              <a:rPr lang="en-US" dirty="0"/>
              <a:t> </a:t>
            </a:r>
            <a:r>
              <a:rPr lang="en-US" dirty="0" err="1"/>
              <a:t>ممكن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المعلومات</a:t>
            </a:r>
            <a:r>
              <a:rPr lang="ar-SA" dirty="0"/>
              <a:t> بحسب</a:t>
            </a:r>
            <a:r>
              <a:rPr lang="en-US" dirty="0"/>
              <a:t> </a:t>
            </a:r>
            <a:r>
              <a:rPr lang="en-US" dirty="0" err="1"/>
              <a:t>السياق</a:t>
            </a:r>
            <a:r>
              <a:rPr lang="ar-SA" dirty="0"/>
              <a:t>.</a:t>
            </a:r>
            <a:endParaRPr lang="en-US" dirty="0"/>
          </a:p>
          <a:p>
            <a:pPr algn="r" rtl="1"/>
            <a:r>
              <a:rPr lang="en-US" dirty="0" err="1"/>
              <a:t>يجب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المدرب</a:t>
            </a:r>
            <a:r>
              <a:rPr lang="en-US" dirty="0"/>
              <a:t> </a:t>
            </a:r>
            <a:r>
              <a:rPr lang="en-US" dirty="0" err="1"/>
              <a:t>شرح</a:t>
            </a:r>
            <a:r>
              <a:rPr lang="en-US" dirty="0"/>
              <a:t> </a:t>
            </a:r>
            <a:r>
              <a:rPr lang="en-US" dirty="0" err="1"/>
              <a:t>الأحكام</a:t>
            </a:r>
            <a:r>
              <a:rPr lang="en-US" dirty="0"/>
              <a:t> </a:t>
            </a:r>
            <a:r>
              <a:rPr lang="en-US" dirty="0" err="1"/>
              <a:t>القانونية</a:t>
            </a:r>
            <a:r>
              <a:rPr lang="en-US" dirty="0"/>
              <a:t> </a:t>
            </a:r>
            <a:r>
              <a:rPr lang="en-US" dirty="0" err="1"/>
              <a:t>الوطنية</a:t>
            </a:r>
            <a:r>
              <a:rPr lang="en-US" dirty="0"/>
              <a:t> </a:t>
            </a:r>
            <a:r>
              <a:rPr lang="en-US" dirty="0" err="1"/>
              <a:t>المعمول</a:t>
            </a:r>
            <a:r>
              <a:rPr lang="en-US" dirty="0"/>
              <a:t> </a:t>
            </a:r>
            <a:r>
              <a:rPr lang="en-US" dirty="0" err="1"/>
              <a:t>بها</a:t>
            </a:r>
            <a:r>
              <a:rPr lang="en-US" dirty="0"/>
              <a:t> ، </a:t>
            </a:r>
            <a:r>
              <a:rPr lang="en-US" dirty="0" err="1"/>
              <a:t>وأي</a:t>
            </a:r>
            <a:r>
              <a:rPr lang="en-US" dirty="0"/>
              <a:t> </a:t>
            </a:r>
            <a:r>
              <a:rPr lang="en-US" dirty="0" err="1"/>
              <a:t>ثغرات</a:t>
            </a:r>
            <a:r>
              <a:rPr lang="en-US" dirty="0"/>
              <a:t> </a:t>
            </a:r>
            <a:r>
              <a:rPr lang="en-US" dirty="0" err="1"/>
              <a:t>و</a:t>
            </a:r>
            <a:r>
              <a:rPr lang="en-US" dirty="0"/>
              <a:t> /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تناقضات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الإطار</a:t>
            </a:r>
            <a:r>
              <a:rPr lang="en-US" dirty="0"/>
              <a:t> </a:t>
            </a:r>
            <a:r>
              <a:rPr lang="en-US" dirty="0" err="1"/>
              <a:t>القانوني</a:t>
            </a:r>
            <a:r>
              <a:rPr lang="en-US" dirty="0"/>
              <a:t> </a:t>
            </a:r>
            <a:r>
              <a:rPr lang="en-US" dirty="0" err="1"/>
              <a:t>الوطني</a:t>
            </a:r>
            <a:r>
              <a:rPr lang="en-US" dirty="0"/>
              <a:t> </a:t>
            </a:r>
            <a:r>
              <a:rPr lang="en-US" dirty="0" err="1"/>
              <a:t>وما</a:t>
            </a:r>
            <a:r>
              <a:rPr lang="en-US" dirty="0"/>
              <a:t> </a:t>
            </a:r>
            <a:r>
              <a:rPr lang="en-US" dirty="0" err="1"/>
              <a:t>هي</a:t>
            </a:r>
            <a:r>
              <a:rPr lang="en-US" dirty="0"/>
              <a:t> </a:t>
            </a:r>
            <a:r>
              <a:rPr lang="en-US" dirty="0" err="1"/>
              <a:t>الآثار</a:t>
            </a:r>
            <a:r>
              <a:rPr lang="en-US" dirty="0"/>
              <a:t> </a:t>
            </a:r>
            <a:r>
              <a:rPr lang="en-US" dirty="0" err="1"/>
              <a:t>المترتبة</a:t>
            </a:r>
            <a:r>
              <a:rPr lang="en-US" dirty="0"/>
              <a:t>.</a:t>
            </a:r>
          </a:p>
          <a:p>
            <a:pPr algn="r" rtl="1"/>
            <a:r>
              <a:rPr lang="en-US" dirty="0" err="1"/>
              <a:t>هذا</a:t>
            </a:r>
            <a:r>
              <a:rPr lang="en-US" dirty="0"/>
              <a:t> </a:t>
            </a:r>
            <a:r>
              <a:rPr lang="en-US" dirty="0" err="1"/>
              <a:t>مهم</a:t>
            </a:r>
            <a:r>
              <a:rPr lang="en-US" dirty="0"/>
              <a:t> </a:t>
            </a:r>
            <a:r>
              <a:rPr lang="en-US" dirty="0" err="1"/>
              <a:t>لأخصائيي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endParaRPr lang="en-US" dirty="0"/>
          </a:p>
          <a:p>
            <a:pPr lvl="1" algn="r" rtl="1"/>
            <a:r>
              <a:rPr lang="en-US" dirty="0" err="1"/>
              <a:t>يؤثر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عملهم</a:t>
            </a:r>
            <a:r>
              <a:rPr lang="en-US" dirty="0"/>
              <a:t> </a:t>
            </a:r>
            <a:r>
              <a:rPr lang="en-US" dirty="0" err="1"/>
              <a:t>اليومي</a:t>
            </a:r>
            <a:endParaRPr lang="en-US" dirty="0"/>
          </a:p>
          <a:p>
            <a:pPr lvl="1" algn="r" rtl="1"/>
            <a:r>
              <a:rPr lang="en-US" dirty="0" err="1"/>
              <a:t>قد</a:t>
            </a:r>
            <a:r>
              <a:rPr lang="en-US" dirty="0"/>
              <a:t> </a:t>
            </a:r>
            <a:r>
              <a:rPr lang="en-US" dirty="0" err="1"/>
              <a:t>يوفر</a:t>
            </a:r>
            <a:r>
              <a:rPr lang="en-US" dirty="0"/>
              <a:t> </a:t>
            </a:r>
            <a:r>
              <a:rPr lang="en-US" dirty="0" err="1"/>
              <a:t>لهم</a:t>
            </a:r>
            <a:r>
              <a:rPr lang="en-US" dirty="0"/>
              <a:t> </a:t>
            </a:r>
            <a:r>
              <a:rPr lang="en-US" dirty="0" err="1"/>
              <a:t>فرصة</a:t>
            </a:r>
            <a:r>
              <a:rPr lang="en-US" dirty="0"/>
              <a:t> </a:t>
            </a:r>
            <a:r>
              <a:rPr lang="en-US" dirty="0" err="1"/>
              <a:t>لتبادل</a:t>
            </a:r>
            <a:r>
              <a:rPr lang="en-US" dirty="0"/>
              <a:t> </a:t>
            </a:r>
            <a:r>
              <a:rPr lang="en-US" dirty="0" err="1"/>
              <a:t>الخبرات</a:t>
            </a:r>
            <a:r>
              <a:rPr lang="en-US" dirty="0"/>
              <a:t> </a:t>
            </a:r>
            <a:r>
              <a:rPr lang="en-US" dirty="0" err="1"/>
              <a:t>والصعوبات</a:t>
            </a:r>
            <a:r>
              <a:rPr lang="en-US" dirty="0"/>
              <a:t> </a:t>
            </a:r>
            <a:r>
              <a:rPr lang="en-US" dirty="0" err="1"/>
              <a:t>الناجمة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قيود</a:t>
            </a:r>
            <a:r>
              <a:rPr lang="en-US" dirty="0"/>
              <a:t> (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تنفيذ</a:t>
            </a:r>
            <a:r>
              <a:rPr lang="en-US" dirty="0"/>
              <a:t>) </a:t>
            </a:r>
            <a:r>
              <a:rPr lang="en-US" dirty="0" err="1"/>
              <a:t>القانون</a:t>
            </a:r>
            <a:r>
              <a:rPr lang="en-US" dirty="0"/>
              <a:t> ، </a:t>
            </a:r>
            <a:r>
              <a:rPr lang="en-US" dirty="0" err="1"/>
              <a:t>لأنه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بعض</a:t>
            </a:r>
            <a:r>
              <a:rPr lang="en-US" dirty="0"/>
              <a:t> </a:t>
            </a:r>
            <a:r>
              <a:rPr lang="en-US" dirty="0" err="1"/>
              <a:t>الظروف</a:t>
            </a:r>
            <a:r>
              <a:rPr lang="en-US" dirty="0"/>
              <a:t> </a:t>
            </a:r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أن</a:t>
            </a:r>
            <a:r>
              <a:rPr lang="en-US" dirty="0"/>
              <a:t> </a:t>
            </a:r>
            <a:r>
              <a:rPr lang="en-US" dirty="0" err="1"/>
              <a:t>يؤثر</a:t>
            </a:r>
            <a:r>
              <a:rPr lang="en-US" dirty="0"/>
              <a:t> </a:t>
            </a:r>
            <a:r>
              <a:rPr lang="en-US" dirty="0" err="1"/>
              <a:t>ذلك</a:t>
            </a:r>
            <a:r>
              <a:rPr lang="en-US" dirty="0"/>
              <a:t> </a:t>
            </a:r>
            <a:r>
              <a:rPr lang="en-US" dirty="0" err="1"/>
              <a:t>بشكل</a:t>
            </a:r>
            <a:r>
              <a:rPr lang="en-US" dirty="0"/>
              <a:t> </a:t>
            </a:r>
            <a:r>
              <a:rPr lang="en-US" dirty="0" err="1"/>
              <a:t>كبير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قدرتهم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توفير</a:t>
            </a:r>
            <a:r>
              <a:rPr lang="en-US" dirty="0"/>
              <a:t> </a:t>
            </a:r>
            <a:r>
              <a:rPr lang="en-US" dirty="0" err="1"/>
              <a:t>الحماية</a:t>
            </a:r>
            <a:r>
              <a:rPr lang="en-US" dirty="0"/>
              <a:t> </a:t>
            </a:r>
            <a:r>
              <a:rPr lang="en-US" dirty="0" err="1"/>
              <a:t>للأطفال</a:t>
            </a:r>
            <a:r>
              <a:rPr lang="en-US" dirty="0"/>
              <a:t> </a:t>
            </a:r>
            <a:r>
              <a:rPr lang="en-US" dirty="0" err="1"/>
              <a:t>المعرضين</a:t>
            </a:r>
            <a:r>
              <a:rPr lang="en-US" dirty="0"/>
              <a:t> </a:t>
            </a:r>
            <a:r>
              <a:rPr lang="en-US" dirty="0" err="1"/>
              <a:t>للخطر</a:t>
            </a:r>
            <a:r>
              <a:rPr lang="en-US" dirty="0"/>
              <a:t>.</a:t>
            </a:r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i="1" dirty="0" err="1"/>
              <a:t>سننظر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الجلسة</a:t>
            </a:r>
            <a:endParaRPr lang="en-US" i="1" dirty="0"/>
          </a:p>
          <a:p>
            <a:pPr lvl="1" algn="r" rtl="1"/>
            <a:r>
              <a:rPr lang="en-US" i="1" dirty="0" err="1"/>
              <a:t>التشريعات</a:t>
            </a:r>
            <a:r>
              <a:rPr lang="en-US" i="1" dirty="0"/>
              <a:t> </a:t>
            </a:r>
            <a:r>
              <a:rPr lang="en-US" i="1" dirty="0" err="1"/>
              <a:t>والسياسات</a:t>
            </a:r>
            <a:r>
              <a:rPr lang="en-US" i="1" dirty="0"/>
              <a:t> </a:t>
            </a:r>
            <a:r>
              <a:rPr lang="en-US" i="1" dirty="0" err="1"/>
              <a:t>والممارسات</a:t>
            </a:r>
            <a:r>
              <a:rPr lang="en-US" i="1" dirty="0"/>
              <a:t> </a:t>
            </a:r>
            <a:r>
              <a:rPr lang="en-US" i="1" dirty="0" err="1"/>
              <a:t>المتعلقة</a:t>
            </a:r>
            <a:r>
              <a:rPr lang="en-US" i="1" dirty="0"/>
              <a:t> </a:t>
            </a:r>
            <a:r>
              <a:rPr lang="en-US" i="1" dirty="0" err="1"/>
              <a:t>ب</a:t>
            </a:r>
            <a:r>
              <a:rPr lang="ar-SA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لأطفال</a:t>
            </a:r>
            <a:r>
              <a:rPr lang="en-US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المنفصلين و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غير</a:t>
            </a:r>
            <a:r>
              <a:rPr lang="en-US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المصحوبين</a:t>
            </a:r>
            <a:endParaRPr lang="ar-SA" sz="1200" b="0" i="1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lvl="1" algn="r" rtl="1"/>
            <a:r>
              <a:rPr lang="en-US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i="1" dirty="0" err="1"/>
              <a:t>دور</a:t>
            </a:r>
            <a:r>
              <a:rPr lang="en-US" i="1" dirty="0"/>
              <a:t> </a:t>
            </a:r>
            <a:r>
              <a:rPr lang="en-US" i="1" dirty="0" err="1"/>
              <a:t>السلطات</a:t>
            </a:r>
            <a:r>
              <a:rPr lang="en-US" i="1" dirty="0"/>
              <a:t> </a:t>
            </a:r>
            <a:r>
              <a:rPr lang="en-US" i="1" dirty="0" err="1"/>
              <a:t>القانونية</a:t>
            </a:r>
            <a:r>
              <a:rPr lang="en-US" i="1" dirty="0"/>
              <a:t> </a:t>
            </a:r>
            <a:r>
              <a:rPr lang="en-US" i="1" dirty="0" err="1"/>
              <a:t>وأصحاب</a:t>
            </a:r>
            <a:r>
              <a:rPr lang="en-US" i="1" dirty="0"/>
              <a:t> </a:t>
            </a:r>
            <a:r>
              <a:rPr lang="en-US" i="1" dirty="0" err="1"/>
              <a:t>المصلحة</a:t>
            </a:r>
            <a:r>
              <a:rPr lang="en-US" i="1" dirty="0"/>
              <a:t> </a:t>
            </a:r>
            <a:r>
              <a:rPr lang="en-US" i="1" dirty="0" err="1"/>
              <a:t>الرئيسيين</a:t>
            </a:r>
            <a:endParaRPr lang="en-US" i="1" dirty="0"/>
          </a:p>
          <a:p>
            <a:pPr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نهاية</a:t>
            </a:r>
            <a:r>
              <a:rPr lang="en-US" i="1" dirty="0"/>
              <a:t> </a:t>
            </a:r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الجلسة</a:t>
            </a:r>
            <a:r>
              <a:rPr lang="ar-SA" i="1" dirty="0"/>
              <a:t>، </a:t>
            </a:r>
            <a:r>
              <a:rPr lang="en-US" i="1" dirty="0" err="1"/>
              <a:t>يجب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يكون</a:t>
            </a:r>
            <a:r>
              <a:rPr lang="en-US" i="1" dirty="0"/>
              <a:t> </a:t>
            </a:r>
            <a:r>
              <a:rPr lang="en-US" i="1" dirty="0" err="1"/>
              <a:t>المشاركون</a:t>
            </a:r>
            <a:r>
              <a:rPr lang="en-US" i="1" dirty="0"/>
              <a:t> </a:t>
            </a:r>
            <a:r>
              <a:rPr lang="en-US" i="1" dirty="0" err="1"/>
              <a:t>قادرين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:</a:t>
            </a:r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049AA0AC-A6E2-ADFA-390A-CDEF1B279E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AD9ADE99-1E90-EC59-A148-D8BF8B893094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45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35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marL="174625" marR="0" lvl="0" indent="-174625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تعرف</a:t>
            </a:r>
            <a:r>
              <a:rPr lang="en-US" i="1" dirty="0"/>
              <a:t> </a:t>
            </a:r>
            <a:r>
              <a:rPr lang="en-US" i="1" dirty="0" err="1"/>
              <a:t>أمثلة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الأحكام</a:t>
            </a:r>
            <a:r>
              <a:rPr lang="en-US" i="1" dirty="0"/>
              <a:t> </a:t>
            </a:r>
            <a:r>
              <a:rPr lang="en-US" i="1" dirty="0" err="1"/>
              <a:t>القانونية</a:t>
            </a:r>
            <a:r>
              <a:rPr lang="en-US" i="1" dirty="0"/>
              <a:t> </a:t>
            </a:r>
            <a:r>
              <a:rPr lang="en-US" i="1" dirty="0" err="1"/>
              <a:t>الدولية</a:t>
            </a:r>
            <a:r>
              <a:rPr lang="en-US" i="1" dirty="0"/>
              <a:t> </a:t>
            </a:r>
            <a:r>
              <a:rPr lang="en-US" i="1" dirty="0" err="1"/>
              <a:t>المتعلقة</a:t>
            </a:r>
            <a:r>
              <a:rPr lang="en-US" i="1" dirty="0"/>
              <a:t> </a:t>
            </a:r>
            <a:r>
              <a:rPr lang="en-US" i="1" dirty="0" err="1"/>
              <a:t>ب</a:t>
            </a:r>
            <a:r>
              <a:rPr lang="ar-SA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لأطفال</a:t>
            </a:r>
            <a:r>
              <a:rPr lang="en-US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المنفصلين و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غير</a:t>
            </a:r>
            <a:r>
              <a:rPr lang="en-US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المصحوبين</a:t>
            </a:r>
            <a:r>
              <a:rPr lang="en-US" i="1" dirty="0"/>
              <a:t>؟</a:t>
            </a:r>
          </a:p>
          <a:p>
            <a:pPr lvl="1" algn="r" rtl="1"/>
            <a:r>
              <a:rPr lang="en-US" i="1" dirty="0" err="1"/>
              <a:t>تؤكد</a:t>
            </a:r>
            <a:r>
              <a:rPr lang="en-US" i="1" dirty="0"/>
              <a:t> </a:t>
            </a:r>
            <a:r>
              <a:rPr lang="en-US" i="1" dirty="0" err="1"/>
              <a:t>اتفاقية</a:t>
            </a:r>
            <a:r>
              <a:rPr lang="en-US" i="1" dirty="0"/>
              <a:t> </a:t>
            </a:r>
            <a:r>
              <a:rPr lang="en-US" i="1" dirty="0" err="1"/>
              <a:t>حقوق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أهمية</a:t>
            </a:r>
            <a:r>
              <a:rPr lang="en-US" i="1" dirty="0"/>
              <a:t> </a:t>
            </a:r>
            <a:r>
              <a:rPr lang="en-US" i="1" dirty="0" err="1"/>
              <a:t>ال</a:t>
            </a:r>
            <a:r>
              <a:rPr lang="ar-SA" i="1" dirty="0"/>
              <a:t>تنشئة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بيئة</a:t>
            </a:r>
            <a:r>
              <a:rPr lang="en-US" i="1" dirty="0"/>
              <a:t> </a:t>
            </a:r>
            <a:r>
              <a:rPr lang="en-US" i="1" dirty="0" err="1"/>
              <a:t>أسرية</a:t>
            </a:r>
            <a:r>
              <a:rPr lang="en-US" i="1" dirty="0"/>
              <a:t>.</a:t>
            </a:r>
          </a:p>
          <a:p>
            <a:pPr lvl="1" algn="r" rtl="1"/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خلال</a:t>
            </a:r>
            <a:r>
              <a:rPr lang="en-US" i="1" dirty="0"/>
              <a:t> </a:t>
            </a:r>
            <a:r>
              <a:rPr lang="en-US" i="1" dirty="0" err="1"/>
              <a:t>النص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حق</a:t>
            </a:r>
            <a:r>
              <a:rPr lang="en-US" i="1" dirty="0"/>
              <a:t> </a:t>
            </a:r>
            <a:r>
              <a:rPr lang="en-US" i="1" dirty="0" err="1"/>
              <a:t>كل</a:t>
            </a:r>
            <a:r>
              <a:rPr lang="en-US" i="1" dirty="0"/>
              <a:t> </a:t>
            </a:r>
            <a:r>
              <a:rPr lang="en-US" i="1" dirty="0" err="1"/>
              <a:t>طفل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الحصول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رعاية</a:t>
            </a:r>
            <a:r>
              <a:rPr lang="en-US" i="1" dirty="0"/>
              <a:t> </a:t>
            </a:r>
            <a:r>
              <a:rPr lang="en-US" i="1" dirty="0" err="1"/>
              <a:t>والديه</a:t>
            </a:r>
            <a:r>
              <a:rPr lang="ar-SA" i="1" dirty="0"/>
              <a:t>/ها (</a:t>
            </a:r>
            <a:r>
              <a:rPr lang="en-US" i="1" dirty="0" err="1"/>
              <a:t>المواد</a:t>
            </a:r>
            <a:r>
              <a:rPr lang="en-US" i="1" dirty="0"/>
              <a:t> </a:t>
            </a:r>
            <a:r>
              <a:rPr lang="ar-SA" i="1" dirty="0"/>
              <a:t>٧،</a:t>
            </a:r>
            <a:r>
              <a:rPr lang="en-US" i="1" dirty="0"/>
              <a:t> </a:t>
            </a:r>
            <a:r>
              <a:rPr lang="ar-SA" i="1" dirty="0"/>
              <a:t>٨،٩، ١٨،٢٧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اتفاقية</a:t>
            </a:r>
            <a:r>
              <a:rPr lang="en-US" i="1" dirty="0"/>
              <a:t> </a:t>
            </a:r>
            <a:r>
              <a:rPr lang="en-US" i="1" dirty="0" err="1"/>
              <a:t>حقوق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ar-SA" i="1" dirty="0"/>
              <a:t>)،  </a:t>
            </a:r>
            <a:r>
              <a:rPr lang="en-US" i="1" dirty="0" err="1"/>
              <a:t>تتطلب</a:t>
            </a:r>
            <a:r>
              <a:rPr lang="en-US" i="1" dirty="0"/>
              <a:t> </a:t>
            </a:r>
            <a:r>
              <a:rPr lang="en-US" i="1" dirty="0" err="1"/>
              <a:t>اتفاقية</a:t>
            </a:r>
            <a:r>
              <a:rPr lang="en-US" i="1" dirty="0"/>
              <a:t> </a:t>
            </a:r>
            <a:r>
              <a:rPr lang="en-US" i="1" dirty="0" err="1"/>
              <a:t>حقوق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تهدف</a:t>
            </a:r>
            <a:r>
              <a:rPr lang="en-US" i="1" dirty="0"/>
              <a:t> </a:t>
            </a:r>
            <a:r>
              <a:rPr lang="en-US" i="1" dirty="0" err="1"/>
              <a:t>التدخلات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سياق</a:t>
            </a:r>
            <a:r>
              <a:rPr lang="en-US" i="1" dirty="0"/>
              <a:t> </a:t>
            </a:r>
            <a:r>
              <a:rPr lang="en-US" i="1" dirty="0" err="1"/>
              <a:t>ال</a:t>
            </a:r>
            <a:r>
              <a:rPr lang="ar-SA" i="1" dirty="0"/>
              <a:t>انفصال </a:t>
            </a:r>
            <a:r>
              <a:rPr lang="en-US" i="1" dirty="0"/>
              <a:t> </a:t>
            </a:r>
            <a:r>
              <a:rPr lang="en-US" i="1" dirty="0" err="1"/>
              <a:t>الأسر</a:t>
            </a:r>
            <a:r>
              <a:rPr lang="ar-SA" i="1" dirty="0" err="1"/>
              <a:t>ي</a:t>
            </a:r>
            <a:r>
              <a:rPr lang="en-US" i="1" dirty="0"/>
              <a:t> </a:t>
            </a:r>
            <a:r>
              <a:rPr lang="en-US" i="1" dirty="0" err="1"/>
              <a:t>إلى</a:t>
            </a:r>
            <a:r>
              <a:rPr lang="en-US" i="1" dirty="0"/>
              <a:t>:</a:t>
            </a:r>
          </a:p>
          <a:p>
            <a:pPr lvl="2" algn="r" rtl="1"/>
            <a:r>
              <a:rPr lang="en-US" i="1" dirty="0" err="1"/>
              <a:t>الحفاظ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وحدة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سبيل</a:t>
            </a:r>
            <a:r>
              <a:rPr lang="en-US" i="1" dirty="0"/>
              <a:t> </a:t>
            </a:r>
            <a:r>
              <a:rPr lang="en-US" i="1" dirty="0" err="1"/>
              <a:t>الأولوية</a:t>
            </a:r>
            <a:r>
              <a:rPr lang="en-US" i="1" dirty="0"/>
              <a:t> </a:t>
            </a:r>
            <a:r>
              <a:rPr lang="en-US" i="1" dirty="0" err="1"/>
              <a:t>وعلى</a:t>
            </a:r>
            <a:r>
              <a:rPr lang="en-US" i="1" dirty="0"/>
              <a:t>:</a:t>
            </a:r>
          </a:p>
          <a:p>
            <a:pPr lvl="2" algn="r" rtl="1"/>
            <a:r>
              <a:rPr lang="en-US" i="1" dirty="0" err="1"/>
              <a:t>لم</a:t>
            </a:r>
            <a:r>
              <a:rPr lang="en-US" i="1" dirty="0"/>
              <a:t> </a:t>
            </a:r>
            <a:r>
              <a:rPr lang="en-US" i="1" dirty="0" err="1"/>
              <a:t>شمل</a:t>
            </a:r>
            <a:r>
              <a:rPr lang="en-US" i="1" dirty="0"/>
              <a:t> </a:t>
            </a:r>
            <a:r>
              <a:rPr lang="en-US" i="1" dirty="0" err="1"/>
              <a:t>العائلات</a:t>
            </a:r>
            <a:r>
              <a:rPr lang="en-US" i="1" dirty="0"/>
              <a:t> </a:t>
            </a:r>
            <a:r>
              <a:rPr lang="en-US" i="1" dirty="0" err="1"/>
              <a:t>المشتتة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أسرع</a:t>
            </a:r>
            <a:r>
              <a:rPr lang="en-US" i="1" dirty="0"/>
              <a:t> </a:t>
            </a:r>
            <a:r>
              <a:rPr lang="en-US" i="1" dirty="0" err="1"/>
              <a:t>وقت</a:t>
            </a:r>
            <a:r>
              <a:rPr lang="en-US" i="1" dirty="0"/>
              <a:t> </a:t>
            </a:r>
            <a:r>
              <a:rPr lang="en-US" i="1" dirty="0" err="1"/>
              <a:t>ممكن</a:t>
            </a:r>
            <a:r>
              <a:rPr lang="en-US" i="1" dirty="0"/>
              <a:t>.</a:t>
            </a:r>
          </a:p>
          <a:p>
            <a:pPr lvl="1" algn="r" rtl="1"/>
            <a:r>
              <a:rPr lang="en-US" i="1" dirty="0" err="1"/>
              <a:t>كما</a:t>
            </a:r>
            <a:r>
              <a:rPr lang="en-US" i="1" dirty="0"/>
              <a:t> </a:t>
            </a:r>
            <a:r>
              <a:rPr lang="en-US" i="1" dirty="0" err="1"/>
              <a:t>تم</a:t>
            </a:r>
            <a:r>
              <a:rPr lang="en-US" i="1" dirty="0"/>
              <a:t> </a:t>
            </a:r>
            <a:r>
              <a:rPr lang="en-US" i="1" dirty="0" err="1"/>
              <a:t>التأكيد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وحدة</a:t>
            </a:r>
            <a:r>
              <a:rPr lang="en-US" i="1" dirty="0"/>
              <a:t> </a:t>
            </a:r>
            <a:r>
              <a:rPr lang="en-US" i="1" dirty="0" err="1"/>
              <a:t>الأسرة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الإعلان</a:t>
            </a:r>
            <a:r>
              <a:rPr lang="en-US" i="1" dirty="0"/>
              <a:t> </a:t>
            </a:r>
            <a:r>
              <a:rPr lang="en-US" i="1" dirty="0" err="1"/>
              <a:t>العالمي</a:t>
            </a:r>
            <a:r>
              <a:rPr lang="en-US" i="1" dirty="0"/>
              <a:t> </a:t>
            </a:r>
            <a:r>
              <a:rPr lang="en-US" i="1" dirty="0" err="1"/>
              <a:t>لحقوق</a:t>
            </a:r>
            <a:r>
              <a:rPr lang="en-US" i="1" dirty="0"/>
              <a:t> </a:t>
            </a:r>
            <a:r>
              <a:rPr lang="en-US" i="1" dirty="0" err="1"/>
              <a:t>الإنسان</a:t>
            </a:r>
            <a:r>
              <a:rPr lang="en-US" i="1" dirty="0"/>
              <a:t> </a:t>
            </a:r>
            <a:r>
              <a:rPr lang="en-US" i="1" dirty="0" err="1"/>
              <a:t>وفي</a:t>
            </a:r>
            <a:r>
              <a:rPr lang="en-US" i="1" dirty="0"/>
              <a:t> </a:t>
            </a:r>
            <a:r>
              <a:rPr lang="en-US" i="1" dirty="0" err="1"/>
              <a:t>اتفاقية</a:t>
            </a:r>
            <a:r>
              <a:rPr lang="en-US" i="1" dirty="0"/>
              <a:t> </a:t>
            </a:r>
            <a:r>
              <a:rPr lang="en-US" i="1" dirty="0" err="1"/>
              <a:t>عام</a:t>
            </a:r>
            <a:r>
              <a:rPr lang="en-US" i="1" dirty="0"/>
              <a:t> </a:t>
            </a:r>
            <a:r>
              <a:rPr lang="ar-SA" i="1" dirty="0"/>
              <a:t>١٩٥١</a:t>
            </a:r>
            <a:r>
              <a:rPr lang="en-US" i="1" dirty="0"/>
              <a:t> </a:t>
            </a:r>
            <a:r>
              <a:rPr lang="en-US" i="1" dirty="0" err="1"/>
              <a:t>المتعلقة</a:t>
            </a:r>
            <a:r>
              <a:rPr lang="en-US" i="1" dirty="0"/>
              <a:t> </a:t>
            </a:r>
            <a:r>
              <a:rPr lang="en-US" i="1" dirty="0" err="1"/>
              <a:t>بوضع</a:t>
            </a:r>
            <a:r>
              <a:rPr lang="en-US" i="1" dirty="0"/>
              <a:t> </a:t>
            </a:r>
            <a:r>
              <a:rPr lang="en-US" i="1" dirty="0" err="1"/>
              <a:t>اللاجئين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الرعاية</a:t>
            </a:r>
            <a:r>
              <a:rPr lang="en-US" i="1" dirty="0"/>
              <a:t> </a:t>
            </a:r>
            <a:r>
              <a:rPr lang="en-US" i="1" dirty="0" err="1"/>
              <a:t>البديلة</a:t>
            </a:r>
            <a:r>
              <a:rPr lang="en-US" i="1" dirty="0"/>
              <a:t> </a:t>
            </a:r>
            <a:r>
              <a:rPr lang="en-US" i="1" dirty="0" err="1"/>
              <a:t>مشمولة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اتفاقية</a:t>
            </a:r>
            <a:r>
              <a:rPr lang="en-US" i="1" dirty="0"/>
              <a:t> </a:t>
            </a:r>
            <a:r>
              <a:rPr lang="en-US" i="1" dirty="0" err="1"/>
              <a:t>حقوق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en-US" i="1" dirty="0"/>
              <a:t>؟ </a:t>
            </a:r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ar-SA" i="1" dirty="0"/>
              <a:t>لديكم</a:t>
            </a:r>
            <a:r>
              <a:rPr lang="en-US" i="1" dirty="0"/>
              <a:t> </a:t>
            </a:r>
            <a:r>
              <a:rPr lang="en-US" i="1" dirty="0" err="1"/>
              <a:t>أمثلة</a:t>
            </a:r>
            <a:r>
              <a:rPr lang="en-US" i="1" dirty="0"/>
              <a:t>؟</a:t>
            </a:r>
          </a:p>
          <a:p>
            <a:pPr algn="r" rtl="1"/>
            <a:r>
              <a:rPr lang="en-US" i="0" dirty="0" err="1"/>
              <a:t>توجيه</a:t>
            </a:r>
            <a:r>
              <a:rPr lang="en-US" i="0" dirty="0"/>
              <a:t> </a:t>
            </a:r>
            <a:r>
              <a:rPr lang="en-US" i="0" dirty="0" err="1"/>
              <a:t>المشاركين</a:t>
            </a:r>
            <a:r>
              <a:rPr lang="en-US" i="0" dirty="0"/>
              <a:t> </a:t>
            </a:r>
            <a:r>
              <a:rPr lang="en-US" i="0" dirty="0" err="1"/>
              <a:t>إلى</a:t>
            </a:r>
            <a:r>
              <a:rPr lang="ar-SA" i="0" dirty="0"/>
              <a:t> </a:t>
            </a:r>
            <a:r>
              <a:rPr lang="ar-SA" b="1" i="0" dirty="0"/>
              <a:t>دليل التدريب ال</a:t>
            </a:r>
            <a:r>
              <a:rPr lang="en-US" b="1" i="0" dirty="0" err="1"/>
              <a:t>صفحة</a:t>
            </a:r>
            <a:r>
              <a:rPr lang="en-US" b="1" i="0" dirty="0"/>
              <a:t> </a:t>
            </a:r>
            <a:r>
              <a:rPr lang="ar-SA" b="1" i="0" dirty="0"/>
              <a:t>١٧-١٩</a:t>
            </a:r>
            <a:r>
              <a:rPr lang="en-US" b="1" i="0" dirty="0"/>
              <a:t>: </a:t>
            </a:r>
            <a:r>
              <a:rPr lang="en-US" b="1" i="0" dirty="0" err="1"/>
              <a:t>الإطار</a:t>
            </a:r>
            <a:r>
              <a:rPr lang="en-US" b="1" i="0" dirty="0"/>
              <a:t> </a:t>
            </a:r>
            <a:r>
              <a:rPr lang="en-US" b="1" i="0" dirty="0" err="1"/>
              <a:t>القانوني</a:t>
            </a:r>
            <a:r>
              <a:rPr lang="en-US" b="1" i="0" dirty="0"/>
              <a:t> </a:t>
            </a:r>
            <a:r>
              <a:rPr lang="en-US" b="1" i="0" dirty="0" err="1"/>
              <a:t>الدولي</a:t>
            </a:r>
            <a:r>
              <a:rPr lang="en-US" b="1" i="0" dirty="0"/>
              <a:t> </a:t>
            </a:r>
            <a:r>
              <a:rPr lang="en-US" b="1" i="0" dirty="0" err="1"/>
              <a:t>للأطفال</a:t>
            </a:r>
            <a:r>
              <a:rPr lang="en-US" b="1" i="0" dirty="0"/>
              <a:t> </a:t>
            </a:r>
            <a:r>
              <a:rPr lang="ar-SA" b="1" i="0" dirty="0"/>
              <a:t> المنفصلين و </a:t>
            </a:r>
            <a:r>
              <a:rPr lang="en-US" b="1" i="0" dirty="0" err="1"/>
              <a:t>غير</a:t>
            </a:r>
            <a:r>
              <a:rPr lang="en-US" b="1" i="0" dirty="0"/>
              <a:t> </a:t>
            </a:r>
            <a:r>
              <a:rPr lang="en-US" b="1" i="0" dirty="0" err="1"/>
              <a:t>المصحوبين</a:t>
            </a:r>
            <a:r>
              <a:rPr lang="en-US" b="1" i="0" dirty="0"/>
              <a:t> </a:t>
            </a:r>
            <a:r>
              <a:rPr lang="en-US" b="1" i="0" dirty="0" err="1"/>
              <a:t>والرعاية</a:t>
            </a:r>
            <a:r>
              <a:rPr lang="en-US" b="1" i="0" dirty="0"/>
              <a:t> </a:t>
            </a:r>
            <a:r>
              <a:rPr lang="en-US" b="1" i="0" dirty="0" err="1"/>
              <a:t>البديلة</a:t>
            </a:r>
            <a:endParaRPr lang="en-US" b="1" i="0" dirty="0"/>
          </a:p>
          <a:p>
            <a:endParaRPr lang="en-US" i="0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AB8917E0-6187-7A27-3F95-78E62670E5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8EC68E53-D21F-2A27-53AB-A1720B6B1BE1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46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36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sz="1150" b="1" dirty="0"/>
              <a:t>الشرح</a:t>
            </a:r>
            <a:endParaRPr lang="en-US" sz="1150" b="1" dirty="0"/>
          </a:p>
          <a:p>
            <a:pPr algn="r" rtl="1"/>
            <a:r>
              <a:rPr lang="en-US" sz="1150" i="1" dirty="0" err="1"/>
              <a:t>في</a:t>
            </a:r>
            <a:r>
              <a:rPr lang="en-US" sz="1150" i="1" dirty="0"/>
              <a:t> </a:t>
            </a:r>
            <a:r>
              <a:rPr lang="en-US" sz="1150" i="1" dirty="0" err="1"/>
              <a:t>السياق</a:t>
            </a:r>
            <a:r>
              <a:rPr lang="en-US" sz="1150" i="1" dirty="0"/>
              <a:t> </a:t>
            </a:r>
            <a:r>
              <a:rPr lang="en-US" sz="1150" i="1" dirty="0" err="1"/>
              <a:t>الأوسع</a:t>
            </a:r>
            <a:r>
              <a:rPr lang="en-US" sz="1150" i="1" dirty="0"/>
              <a:t> </a:t>
            </a:r>
            <a:r>
              <a:rPr lang="en-US" sz="1150" i="1" dirty="0" err="1"/>
              <a:t>لحماية</a:t>
            </a:r>
            <a:r>
              <a:rPr lang="en-US" sz="1150" i="1" dirty="0"/>
              <a:t> </a:t>
            </a:r>
            <a:r>
              <a:rPr lang="en-US" sz="1150" i="1" dirty="0" err="1"/>
              <a:t>الطفل</a:t>
            </a:r>
            <a:r>
              <a:rPr lang="ar-SA" sz="1150" i="1" dirty="0"/>
              <a:t>، </a:t>
            </a:r>
            <a:r>
              <a:rPr lang="en-US" sz="1150" i="1" dirty="0" err="1"/>
              <a:t>تضع</a:t>
            </a:r>
            <a:r>
              <a:rPr lang="en-US" sz="1150" i="1" dirty="0"/>
              <a:t> </a:t>
            </a:r>
            <a:r>
              <a:rPr lang="en-US" sz="1150" i="1" dirty="0" err="1"/>
              <a:t>اتفاقية</a:t>
            </a:r>
            <a:r>
              <a:rPr lang="en-US" sz="1150" i="1" dirty="0"/>
              <a:t> </a:t>
            </a:r>
            <a:r>
              <a:rPr lang="en-US" sz="1150" i="1" dirty="0" err="1"/>
              <a:t>حقوق</a:t>
            </a:r>
            <a:r>
              <a:rPr lang="en-US" sz="1150" i="1" dirty="0"/>
              <a:t> </a:t>
            </a:r>
            <a:r>
              <a:rPr lang="en-US" sz="1150" i="1" dirty="0" err="1"/>
              <a:t>الطفل</a:t>
            </a:r>
            <a:r>
              <a:rPr lang="en-US" sz="1150" i="1" dirty="0"/>
              <a:t> </a:t>
            </a:r>
            <a:r>
              <a:rPr lang="en-US" sz="1150" i="1" dirty="0" err="1"/>
              <a:t>معايير</a:t>
            </a:r>
            <a:r>
              <a:rPr lang="en-US" sz="1150" i="1" dirty="0"/>
              <a:t> </a:t>
            </a:r>
            <a:r>
              <a:rPr lang="en-US" sz="1150" i="1" dirty="0" err="1"/>
              <a:t>دولية</a:t>
            </a:r>
            <a:r>
              <a:rPr lang="en-US" sz="1150" i="1" dirty="0"/>
              <a:t> </a:t>
            </a:r>
            <a:r>
              <a:rPr lang="en-US" sz="1150" i="1" dirty="0" err="1"/>
              <a:t>لمعاملة</a:t>
            </a:r>
            <a:r>
              <a:rPr lang="en-US" sz="1150" i="1" dirty="0"/>
              <a:t> </a:t>
            </a:r>
            <a:r>
              <a:rPr lang="en-US" sz="1150" i="1" dirty="0" err="1"/>
              <a:t>الأطفال</a:t>
            </a:r>
            <a:r>
              <a:rPr lang="en-US" sz="1150" i="1" dirty="0"/>
              <a:t> </a:t>
            </a:r>
            <a:r>
              <a:rPr lang="en-US" sz="1150" i="1" dirty="0" err="1"/>
              <a:t>المحرومين</a:t>
            </a:r>
            <a:r>
              <a:rPr lang="en-US" sz="1150" i="1" dirty="0"/>
              <a:t> </a:t>
            </a:r>
            <a:r>
              <a:rPr lang="en-US" sz="1150" i="1" dirty="0" err="1"/>
              <a:t>من</a:t>
            </a:r>
            <a:r>
              <a:rPr lang="en-US" sz="1150" i="1" dirty="0"/>
              <a:t> </a:t>
            </a:r>
            <a:r>
              <a:rPr lang="en-US" sz="1150" i="1" dirty="0" err="1"/>
              <a:t>البيئة</a:t>
            </a:r>
            <a:r>
              <a:rPr lang="en-US" sz="1150" i="1" dirty="0"/>
              <a:t> </a:t>
            </a:r>
            <a:r>
              <a:rPr lang="en-US" sz="1150" i="1" dirty="0" err="1"/>
              <a:t>الأسرية</a:t>
            </a:r>
            <a:r>
              <a:rPr lang="en-US" sz="1150" i="1" dirty="0"/>
              <a:t> </a:t>
            </a:r>
            <a:r>
              <a:rPr lang="en-US" sz="1150" i="1" dirty="0" err="1"/>
              <a:t>و</a:t>
            </a:r>
            <a:r>
              <a:rPr lang="en-US" sz="1150" i="1" dirty="0"/>
              <a:t> / </a:t>
            </a:r>
            <a:r>
              <a:rPr lang="en-US" sz="1150" i="1" dirty="0" err="1"/>
              <a:t>أو</a:t>
            </a:r>
            <a:r>
              <a:rPr lang="en-US" sz="1150" i="1" dirty="0"/>
              <a:t> </a:t>
            </a:r>
            <a:r>
              <a:rPr lang="en-US" sz="1150" i="1" dirty="0" err="1"/>
              <a:t>الذين</a:t>
            </a:r>
            <a:r>
              <a:rPr lang="en-US" sz="1150" i="1" dirty="0"/>
              <a:t> </a:t>
            </a:r>
            <a:r>
              <a:rPr lang="en-US" sz="1150" i="1" dirty="0" err="1"/>
              <a:t>يحتاجون</a:t>
            </a:r>
            <a:r>
              <a:rPr lang="en-US" sz="1150" i="1" dirty="0"/>
              <a:t> </a:t>
            </a:r>
            <a:r>
              <a:rPr lang="en-US" sz="1150" i="1" dirty="0" err="1"/>
              <a:t>إلى</a:t>
            </a:r>
            <a:r>
              <a:rPr lang="en-US" sz="1150" i="1" dirty="0"/>
              <a:t> </a:t>
            </a:r>
            <a:r>
              <a:rPr lang="en-US" sz="1150" i="1" dirty="0" err="1"/>
              <a:t>رعاية</a:t>
            </a:r>
            <a:r>
              <a:rPr lang="en-US" sz="1150" i="1" dirty="0"/>
              <a:t>.</a:t>
            </a:r>
          </a:p>
          <a:p>
            <a:pPr algn="r" rtl="1"/>
            <a:r>
              <a:rPr lang="en-US" sz="1150" i="1" dirty="0" err="1"/>
              <a:t>في</a:t>
            </a:r>
            <a:r>
              <a:rPr lang="en-US" sz="1150" i="1" dirty="0"/>
              <a:t> </a:t>
            </a:r>
            <a:r>
              <a:rPr lang="en-US" sz="1150" i="1" dirty="0" err="1"/>
              <a:t>عام</a:t>
            </a:r>
            <a:r>
              <a:rPr lang="en-US" sz="1150" i="1" dirty="0"/>
              <a:t> 2009 </a:t>
            </a:r>
            <a:r>
              <a:rPr lang="ar-SA" sz="1150" i="1" dirty="0"/>
              <a:t>، </a:t>
            </a:r>
            <a:r>
              <a:rPr lang="en-US" sz="1150" i="1" dirty="0" err="1"/>
              <a:t>تم</a:t>
            </a:r>
            <a:r>
              <a:rPr lang="en-US" sz="1150" i="1" dirty="0"/>
              <a:t> </a:t>
            </a:r>
            <a:r>
              <a:rPr lang="en-US" sz="1150" i="1" dirty="0" err="1"/>
              <a:t>تطوير</a:t>
            </a:r>
            <a:r>
              <a:rPr lang="en-US" sz="1150" i="1" dirty="0"/>
              <a:t> </a:t>
            </a:r>
            <a:r>
              <a:rPr lang="en-US" sz="1150" i="1" dirty="0" err="1"/>
              <a:t>المبادئ</a:t>
            </a:r>
            <a:r>
              <a:rPr lang="en-US" sz="1150" i="1" dirty="0"/>
              <a:t> </a:t>
            </a:r>
            <a:r>
              <a:rPr lang="en-US" sz="1150" i="1" dirty="0" err="1"/>
              <a:t>التوجيهية</a:t>
            </a:r>
            <a:r>
              <a:rPr lang="en-US" sz="1150" i="1" dirty="0"/>
              <a:t> </a:t>
            </a:r>
            <a:r>
              <a:rPr lang="en-US" sz="1150" i="1" dirty="0" err="1"/>
              <a:t>للرعاية</a:t>
            </a:r>
            <a:r>
              <a:rPr lang="en-US" sz="1150" i="1" dirty="0"/>
              <a:t> </a:t>
            </a:r>
            <a:r>
              <a:rPr lang="en-US" sz="1150" i="1" dirty="0" err="1"/>
              <a:t>البديلة</a:t>
            </a:r>
            <a:r>
              <a:rPr lang="en-US" sz="1150" i="1" dirty="0"/>
              <a:t> </a:t>
            </a:r>
            <a:r>
              <a:rPr lang="en-US" sz="1150" i="1" dirty="0" err="1"/>
              <a:t>للأطفال</a:t>
            </a:r>
            <a:r>
              <a:rPr lang="en-US" sz="1150" i="1" dirty="0"/>
              <a:t>.</a:t>
            </a:r>
          </a:p>
          <a:p>
            <a:pPr algn="r" rtl="1"/>
            <a:r>
              <a:rPr lang="en-US" sz="1150" i="1" dirty="0" err="1"/>
              <a:t>حددت</a:t>
            </a:r>
            <a:r>
              <a:rPr lang="en-US" sz="1150" i="1" dirty="0"/>
              <a:t> </a:t>
            </a:r>
            <a:r>
              <a:rPr lang="en-US" sz="1150" i="1" dirty="0" err="1"/>
              <a:t>المبادئ</a:t>
            </a:r>
            <a:r>
              <a:rPr lang="en-US" sz="1150" i="1" dirty="0"/>
              <a:t> </a:t>
            </a:r>
            <a:r>
              <a:rPr lang="en-US" sz="1150" i="1" dirty="0" err="1"/>
              <a:t>التوجيهية</a:t>
            </a:r>
            <a:r>
              <a:rPr lang="en-US" sz="1150" i="1" dirty="0"/>
              <a:t> </a:t>
            </a:r>
            <a:r>
              <a:rPr lang="en-US" sz="1150" i="1" dirty="0" err="1"/>
              <a:t>للجمعية</a:t>
            </a:r>
            <a:r>
              <a:rPr lang="en-US" sz="1150" i="1" dirty="0"/>
              <a:t> </a:t>
            </a:r>
            <a:r>
              <a:rPr lang="en-US" sz="1150" i="1" dirty="0" err="1"/>
              <a:t>العامة</a:t>
            </a:r>
            <a:r>
              <a:rPr lang="en-US" sz="1150" i="1" dirty="0"/>
              <a:t> </a:t>
            </a:r>
            <a:r>
              <a:rPr lang="en-US" sz="1150" i="1" dirty="0" err="1"/>
              <a:t>للأمم</a:t>
            </a:r>
            <a:r>
              <a:rPr lang="en-US" sz="1150" i="1" dirty="0"/>
              <a:t> </a:t>
            </a:r>
            <a:r>
              <a:rPr lang="en-US" sz="1150" i="1" dirty="0" err="1"/>
              <a:t>المتحدة</a:t>
            </a:r>
            <a:r>
              <a:rPr lang="en-US" sz="1150" i="1" dirty="0"/>
              <a:t> </a:t>
            </a:r>
            <a:r>
              <a:rPr lang="en-US" sz="1150" i="1" dirty="0" err="1"/>
              <a:t>للرعاية</a:t>
            </a:r>
            <a:r>
              <a:rPr lang="en-US" sz="1150" i="1" dirty="0"/>
              <a:t> </a:t>
            </a:r>
            <a:r>
              <a:rPr lang="en-US" sz="1150" i="1" dirty="0" err="1"/>
              <a:t>البديلة</a:t>
            </a:r>
            <a:r>
              <a:rPr lang="en-US" sz="1150" i="1" dirty="0"/>
              <a:t> </a:t>
            </a:r>
            <a:r>
              <a:rPr lang="en-US" sz="1150" i="1" dirty="0" err="1"/>
              <a:t>للأطفا</a:t>
            </a:r>
            <a:r>
              <a:rPr lang="ar-SA" sz="1150" i="1" dirty="0"/>
              <a:t>ل (٦٤/١٤٢/٢٠١٠ )   </a:t>
            </a:r>
            <a:r>
              <a:rPr lang="en-US" sz="1150" i="1" dirty="0" err="1"/>
              <a:t>المبادئ</a:t>
            </a:r>
            <a:r>
              <a:rPr lang="en-US" sz="1150" i="1" dirty="0"/>
              <a:t> </a:t>
            </a:r>
            <a:r>
              <a:rPr lang="en-US" sz="1150" i="1" dirty="0" err="1"/>
              <a:t>التوجيهية</a:t>
            </a:r>
            <a:r>
              <a:rPr lang="en-US" sz="1150" i="1" dirty="0"/>
              <a:t> </a:t>
            </a:r>
            <a:r>
              <a:rPr lang="en-US" sz="1150" i="1" dirty="0" err="1"/>
              <a:t>للرعاية</a:t>
            </a:r>
            <a:r>
              <a:rPr lang="en-US" sz="1150" i="1" dirty="0"/>
              <a:t> </a:t>
            </a:r>
            <a:r>
              <a:rPr lang="en-US" sz="1150" i="1" dirty="0" err="1"/>
              <a:t>البديلة</a:t>
            </a:r>
            <a:r>
              <a:rPr lang="en-US" sz="1150" i="1" dirty="0"/>
              <a:t>. </a:t>
            </a:r>
            <a:r>
              <a:rPr lang="en-US" sz="1150" i="1" dirty="0" err="1"/>
              <a:t>توصي</a:t>
            </a:r>
            <a:r>
              <a:rPr lang="en-US" sz="1150" i="1" dirty="0"/>
              <a:t> </a:t>
            </a:r>
            <a:r>
              <a:rPr lang="en-US" sz="1150" i="1" dirty="0" err="1"/>
              <a:t>المبادئ</a:t>
            </a:r>
            <a:r>
              <a:rPr lang="en-US" sz="1150" i="1" dirty="0"/>
              <a:t> </a:t>
            </a:r>
            <a:r>
              <a:rPr lang="en-US" sz="1150" i="1" dirty="0" err="1"/>
              <a:t>التوجيهية</a:t>
            </a:r>
            <a:r>
              <a:rPr lang="en-US" sz="1150" i="1" dirty="0"/>
              <a:t> </a:t>
            </a:r>
            <a:r>
              <a:rPr lang="en-US" sz="1150" i="1" dirty="0" err="1"/>
              <a:t>بما</a:t>
            </a:r>
            <a:r>
              <a:rPr lang="en-US" sz="1150" i="1" dirty="0"/>
              <a:t> </a:t>
            </a:r>
            <a:r>
              <a:rPr lang="en-US" sz="1150" i="1" dirty="0" err="1"/>
              <a:t>يلي</a:t>
            </a:r>
            <a:r>
              <a:rPr lang="en-US" sz="1150" i="1" dirty="0"/>
              <a:t>:</a:t>
            </a:r>
          </a:p>
          <a:p>
            <a:pPr lvl="1" algn="r" rtl="1"/>
            <a:r>
              <a:rPr lang="en-US" sz="1150" i="1" dirty="0" err="1"/>
              <a:t>يجب</a:t>
            </a:r>
            <a:r>
              <a:rPr lang="en-US" sz="1150" i="1" dirty="0"/>
              <a:t> </a:t>
            </a:r>
            <a:r>
              <a:rPr lang="en-US" sz="1150" i="1" dirty="0" err="1"/>
              <a:t>أن</a:t>
            </a:r>
            <a:r>
              <a:rPr lang="en-US" sz="1150" i="1" dirty="0"/>
              <a:t> </a:t>
            </a:r>
            <a:r>
              <a:rPr lang="en-US" sz="1150" i="1" dirty="0" err="1"/>
              <a:t>يتم</a:t>
            </a:r>
            <a:r>
              <a:rPr lang="en-US" sz="1150" i="1" dirty="0"/>
              <a:t> </a:t>
            </a:r>
            <a:r>
              <a:rPr lang="en-US" sz="1150" i="1" dirty="0" err="1"/>
              <a:t>التخطيط</a:t>
            </a:r>
            <a:r>
              <a:rPr lang="en-US" sz="1150" i="1" dirty="0"/>
              <a:t> </a:t>
            </a:r>
            <a:r>
              <a:rPr lang="en-US" sz="1150" i="1" dirty="0" err="1"/>
              <a:t>لتقديم</a:t>
            </a:r>
            <a:r>
              <a:rPr lang="en-US" sz="1150" i="1" dirty="0"/>
              <a:t> </a:t>
            </a:r>
            <a:r>
              <a:rPr lang="en-US" sz="1150" i="1" dirty="0" err="1"/>
              <a:t>الرعاية</a:t>
            </a:r>
            <a:r>
              <a:rPr lang="en-US" sz="1150" i="1" dirty="0"/>
              <a:t> </a:t>
            </a:r>
            <a:r>
              <a:rPr lang="en-US" sz="1150" i="1" dirty="0" err="1"/>
              <a:t>في</a:t>
            </a:r>
            <a:r>
              <a:rPr lang="en-US" sz="1150" i="1" dirty="0"/>
              <a:t> </a:t>
            </a:r>
            <a:r>
              <a:rPr lang="en-US" sz="1150" i="1" dirty="0" err="1"/>
              <a:t>أقرب</a:t>
            </a:r>
            <a:r>
              <a:rPr lang="en-US" sz="1150" i="1" dirty="0"/>
              <a:t> </a:t>
            </a:r>
            <a:r>
              <a:rPr lang="en-US" sz="1150" i="1" dirty="0" err="1"/>
              <a:t>وقت</a:t>
            </a:r>
            <a:r>
              <a:rPr lang="en-US" sz="1150" i="1" dirty="0"/>
              <a:t> </a:t>
            </a:r>
            <a:r>
              <a:rPr lang="en-US" sz="1150" i="1" dirty="0" err="1"/>
              <a:t>ممكن</a:t>
            </a:r>
            <a:r>
              <a:rPr lang="en-US" sz="1150" i="1" dirty="0"/>
              <a:t>.</a:t>
            </a:r>
          </a:p>
          <a:p>
            <a:pPr lvl="1" algn="r" rtl="1"/>
            <a:r>
              <a:rPr lang="en-US" sz="1150" i="1" dirty="0" err="1"/>
              <a:t>لضمان</a:t>
            </a:r>
            <a:r>
              <a:rPr lang="en-US" sz="1150" i="1" dirty="0"/>
              <a:t> </a:t>
            </a:r>
            <a:r>
              <a:rPr lang="en-US" sz="1150" i="1" dirty="0" err="1"/>
              <a:t>أنه</a:t>
            </a:r>
            <a:r>
              <a:rPr lang="en-US" sz="1150" i="1" dirty="0"/>
              <a:t> </a:t>
            </a:r>
            <a:r>
              <a:rPr lang="en-US" sz="1150" i="1" dirty="0" err="1"/>
              <a:t>أثناء</a:t>
            </a:r>
            <a:r>
              <a:rPr lang="en-US" sz="1150" i="1" dirty="0"/>
              <a:t> </a:t>
            </a:r>
            <a:r>
              <a:rPr lang="en-US" sz="1150" i="1" dirty="0" err="1"/>
              <a:t>البحث</a:t>
            </a:r>
            <a:r>
              <a:rPr lang="en-US" sz="1150" i="1" dirty="0"/>
              <a:t> </a:t>
            </a:r>
            <a:r>
              <a:rPr lang="en-US" sz="1150" i="1" dirty="0" err="1"/>
              <a:t>عن</a:t>
            </a:r>
            <a:r>
              <a:rPr lang="en-US" sz="1150" i="1" dirty="0"/>
              <a:t> </a:t>
            </a:r>
            <a:r>
              <a:rPr lang="en-US" sz="1150" i="1" dirty="0" err="1"/>
              <a:t>مثل</a:t>
            </a:r>
            <a:r>
              <a:rPr lang="en-US" sz="1150" i="1" dirty="0"/>
              <a:t> </a:t>
            </a:r>
            <a:r>
              <a:rPr lang="en-US" sz="1150" i="1" dirty="0" err="1"/>
              <a:t>هذه</a:t>
            </a:r>
            <a:r>
              <a:rPr lang="en-US" sz="1150" i="1" dirty="0"/>
              <a:t> </a:t>
            </a:r>
            <a:r>
              <a:rPr lang="en-US" sz="1150" i="1" dirty="0" err="1"/>
              <a:t>الحلول</a:t>
            </a:r>
            <a:r>
              <a:rPr lang="en-US" sz="1150" i="1" dirty="0"/>
              <a:t> </a:t>
            </a:r>
            <a:r>
              <a:rPr lang="en-US" sz="1150" i="1" dirty="0" err="1"/>
              <a:t>طويلة</a:t>
            </a:r>
            <a:r>
              <a:rPr lang="en-US" sz="1150" i="1" dirty="0"/>
              <a:t> </a:t>
            </a:r>
            <a:r>
              <a:rPr lang="en-US" sz="1150" i="1" dirty="0" err="1"/>
              <a:t>الأجل</a:t>
            </a:r>
            <a:r>
              <a:rPr lang="en-US" sz="1150" i="1" dirty="0"/>
              <a:t> </a:t>
            </a:r>
            <a:r>
              <a:rPr lang="en-US" sz="1150" i="1" dirty="0" err="1"/>
              <a:t>أو</a:t>
            </a:r>
            <a:r>
              <a:rPr lang="en-US" sz="1150" i="1" dirty="0"/>
              <a:t> </a:t>
            </a:r>
            <a:r>
              <a:rPr lang="en-US" sz="1150" i="1" dirty="0" err="1"/>
              <a:t>في</a:t>
            </a:r>
            <a:r>
              <a:rPr lang="en-US" sz="1150" i="1" dirty="0"/>
              <a:t> </a:t>
            </a:r>
            <a:r>
              <a:rPr lang="en-US" sz="1150" i="1" dirty="0" err="1"/>
              <a:t>الحالات</a:t>
            </a:r>
            <a:r>
              <a:rPr lang="en-US" sz="1150" i="1" dirty="0"/>
              <a:t> </a:t>
            </a:r>
            <a:r>
              <a:rPr lang="en-US" sz="1150" i="1" dirty="0" err="1"/>
              <a:t>التي</a:t>
            </a:r>
            <a:r>
              <a:rPr lang="en-US" sz="1150" i="1" dirty="0"/>
              <a:t> </a:t>
            </a:r>
            <a:r>
              <a:rPr lang="en-US" sz="1150" i="1" dirty="0" err="1"/>
              <a:t>لا</a:t>
            </a:r>
            <a:r>
              <a:rPr lang="en-US" sz="1150" i="1" dirty="0"/>
              <a:t> </a:t>
            </a:r>
            <a:r>
              <a:rPr lang="en-US" sz="1150" i="1" dirty="0" err="1"/>
              <a:t>يكون</a:t>
            </a:r>
            <a:r>
              <a:rPr lang="en-US" sz="1150" i="1" dirty="0"/>
              <a:t> </a:t>
            </a:r>
            <a:r>
              <a:rPr lang="en-US" sz="1150" i="1" dirty="0" err="1"/>
              <a:t>فيها</a:t>
            </a:r>
            <a:r>
              <a:rPr lang="en-US" sz="1150" i="1" dirty="0"/>
              <a:t> </a:t>
            </a:r>
            <a:r>
              <a:rPr lang="en-US" sz="1150" i="1" dirty="0" err="1"/>
              <a:t>ذلك</a:t>
            </a:r>
            <a:r>
              <a:rPr lang="en-US" sz="1150" i="1" dirty="0"/>
              <a:t> </a:t>
            </a:r>
            <a:r>
              <a:rPr lang="en-US" sz="1150" i="1" dirty="0" err="1"/>
              <a:t>ممكنًا</a:t>
            </a:r>
            <a:r>
              <a:rPr lang="en-US" sz="1150" i="1" dirty="0"/>
              <a:t> </a:t>
            </a:r>
            <a:r>
              <a:rPr lang="en-US" sz="1150" i="1" dirty="0" err="1"/>
              <a:t>أو</a:t>
            </a:r>
            <a:r>
              <a:rPr lang="en-US" sz="1150" i="1" dirty="0"/>
              <a:t> </a:t>
            </a:r>
            <a:r>
              <a:rPr lang="en-US" sz="1150" i="1" dirty="0" err="1"/>
              <a:t>لا</a:t>
            </a:r>
            <a:r>
              <a:rPr lang="en-US" sz="1150" i="1" dirty="0"/>
              <a:t> </a:t>
            </a:r>
            <a:r>
              <a:rPr lang="en-US" sz="1150" i="1" dirty="0" err="1"/>
              <a:t>يخدم</a:t>
            </a:r>
            <a:r>
              <a:rPr lang="en-US" sz="1150" i="1" dirty="0"/>
              <a:t> </a:t>
            </a:r>
            <a:r>
              <a:rPr lang="en-US" sz="1150" i="1" dirty="0" err="1"/>
              <a:t>مصالح</a:t>
            </a:r>
            <a:r>
              <a:rPr lang="en-US" sz="1150" i="1" dirty="0"/>
              <a:t> </a:t>
            </a:r>
            <a:r>
              <a:rPr lang="en-US" sz="1150" i="1" dirty="0" err="1"/>
              <a:t>الطفل</a:t>
            </a:r>
            <a:r>
              <a:rPr lang="en-US" sz="1150" i="1" dirty="0"/>
              <a:t> </a:t>
            </a:r>
            <a:r>
              <a:rPr lang="en-US" sz="1150" i="1" dirty="0" err="1"/>
              <a:t>الفضلى</a:t>
            </a:r>
            <a:r>
              <a:rPr lang="ar-SA" sz="1150" i="1" dirty="0"/>
              <a:t>، </a:t>
            </a:r>
            <a:r>
              <a:rPr lang="en-US" sz="1150" i="1" dirty="0" err="1"/>
              <a:t>يتم</a:t>
            </a:r>
            <a:r>
              <a:rPr lang="en-US" sz="1150" i="1" dirty="0"/>
              <a:t> </a:t>
            </a:r>
            <a:r>
              <a:rPr lang="en-US" sz="1150" i="1" dirty="0" err="1"/>
              <a:t>تحديد</a:t>
            </a:r>
            <a:r>
              <a:rPr lang="en-US" sz="1150" i="1" dirty="0"/>
              <a:t> </a:t>
            </a:r>
            <a:r>
              <a:rPr lang="en-US" sz="1150" i="1" dirty="0" err="1"/>
              <a:t>وتوفير</a:t>
            </a:r>
            <a:r>
              <a:rPr lang="en-US" sz="1150" i="1" dirty="0"/>
              <a:t> </a:t>
            </a:r>
            <a:r>
              <a:rPr lang="en-US" sz="1150" i="1" dirty="0" err="1"/>
              <a:t>أنسب</a:t>
            </a:r>
            <a:r>
              <a:rPr lang="en-US" sz="1150" i="1" dirty="0"/>
              <a:t> </a:t>
            </a:r>
            <a:r>
              <a:rPr lang="en-US" sz="1150" i="1" dirty="0" err="1"/>
              <a:t>أشكال</a:t>
            </a:r>
            <a:r>
              <a:rPr lang="en-US" sz="1150" i="1" dirty="0"/>
              <a:t> </a:t>
            </a:r>
            <a:r>
              <a:rPr lang="en-US" sz="1150" i="1" dirty="0" err="1"/>
              <a:t>الرعاية</a:t>
            </a:r>
            <a:r>
              <a:rPr lang="en-US" sz="1150" i="1" dirty="0"/>
              <a:t> </a:t>
            </a:r>
            <a:r>
              <a:rPr lang="en-US" sz="1150" i="1" dirty="0" err="1"/>
              <a:t>البديلة</a:t>
            </a:r>
            <a:r>
              <a:rPr lang="en-US" sz="1150" i="1" dirty="0"/>
              <a:t> </a:t>
            </a:r>
            <a:r>
              <a:rPr lang="en-US" sz="1150" i="1" dirty="0" err="1"/>
              <a:t>في</a:t>
            </a:r>
            <a:r>
              <a:rPr lang="en-US" sz="1150" i="1" dirty="0"/>
              <a:t> </a:t>
            </a:r>
            <a:r>
              <a:rPr lang="en-US" sz="1150" i="1" dirty="0" err="1"/>
              <a:t>ظل</a:t>
            </a:r>
            <a:r>
              <a:rPr lang="en-US" sz="1150" i="1" dirty="0"/>
              <a:t> </a:t>
            </a:r>
            <a:r>
              <a:rPr lang="en-US" sz="1150" i="1" dirty="0" err="1"/>
              <a:t>ظروف</a:t>
            </a:r>
            <a:r>
              <a:rPr lang="en-US" sz="1150" i="1" dirty="0"/>
              <a:t> </a:t>
            </a:r>
            <a:r>
              <a:rPr lang="en-US" sz="1150" i="1" dirty="0" err="1"/>
              <a:t>تعزز</a:t>
            </a:r>
            <a:r>
              <a:rPr lang="en-US" sz="1150" i="1" dirty="0"/>
              <a:t> </a:t>
            </a:r>
            <a:r>
              <a:rPr lang="en-US" sz="1150" i="1" dirty="0" err="1"/>
              <a:t>نمو</a:t>
            </a:r>
            <a:r>
              <a:rPr lang="en-US" sz="1150" i="1" dirty="0"/>
              <a:t> </a:t>
            </a:r>
            <a:r>
              <a:rPr lang="en-US" sz="1150" i="1" dirty="0" err="1"/>
              <a:t>الطفل</a:t>
            </a:r>
            <a:r>
              <a:rPr lang="en-US" sz="1150" i="1" dirty="0"/>
              <a:t> </a:t>
            </a:r>
            <a:r>
              <a:rPr lang="en-US" sz="1150" i="1" dirty="0" err="1"/>
              <a:t>الكامل</a:t>
            </a:r>
            <a:endParaRPr lang="en-US" sz="1150" i="1" dirty="0"/>
          </a:p>
          <a:p>
            <a:pPr lvl="1" algn="r" rtl="1"/>
            <a:r>
              <a:rPr lang="en-US" sz="1150" i="1" dirty="0" err="1"/>
              <a:t>يجب</a:t>
            </a:r>
            <a:r>
              <a:rPr lang="en-US" sz="1150" i="1" dirty="0"/>
              <a:t> </a:t>
            </a:r>
            <a:r>
              <a:rPr lang="en-US" sz="1150" i="1" dirty="0" err="1"/>
              <a:t>أن</a:t>
            </a:r>
            <a:r>
              <a:rPr lang="en-US" sz="1150" i="1" dirty="0"/>
              <a:t> </a:t>
            </a:r>
            <a:r>
              <a:rPr lang="en-US" sz="1150" i="1" dirty="0" err="1"/>
              <a:t>تكون</a:t>
            </a:r>
            <a:r>
              <a:rPr lang="en-US" sz="1150" i="1" dirty="0"/>
              <a:t> </a:t>
            </a:r>
            <a:r>
              <a:rPr lang="en-US" sz="1150" i="1" dirty="0" err="1"/>
              <a:t>الرعاية</a:t>
            </a:r>
            <a:r>
              <a:rPr lang="en-US" sz="1150" i="1" dirty="0"/>
              <a:t> </a:t>
            </a:r>
            <a:r>
              <a:rPr lang="en-US" sz="1150" i="1" dirty="0" err="1"/>
              <a:t>ال</a:t>
            </a:r>
            <a:r>
              <a:rPr lang="ar-SA" sz="1150" i="1" dirty="0"/>
              <a:t>داخلية</a:t>
            </a:r>
            <a:r>
              <a:rPr lang="en-US" sz="1150" i="1" dirty="0"/>
              <a:t> </a:t>
            </a:r>
            <a:r>
              <a:rPr lang="en-US" sz="1150" i="1" dirty="0" err="1"/>
              <a:t>هي</a:t>
            </a:r>
            <a:r>
              <a:rPr lang="en-US" sz="1150" i="1" dirty="0"/>
              <a:t> </a:t>
            </a:r>
            <a:r>
              <a:rPr lang="en-US" sz="1150" i="1" dirty="0" err="1"/>
              <a:t>الملاذ</a:t>
            </a:r>
            <a:r>
              <a:rPr lang="en-US" sz="1150" i="1" dirty="0"/>
              <a:t> </a:t>
            </a:r>
            <a:r>
              <a:rPr lang="en-US" sz="1150" i="1" dirty="0" err="1"/>
              <a:t>الأخير</a:t>
            </a:r>
            <a:r>
              <a:rPr lang="en-US" sz="1150" i="1" dirty="0"/>
              <a:t> </a:t>
            </a:r>
            <a:r>
              <a:rPr lang="en-US" sz="1150" i="1" dirty="0" err="1"/>
              <a:t>فقط</a:t>
            </a:r>
            <a:r>
              <a:rPr lang="en-US" sz="1150" i="1" dirty="0"/>
              <a:t> </a:t>
            </a:r>
            <a:r>
              <a:rPr lang="en-US" sz="1150" i="1" dirty="0" err="1"/>
              <a:t>ويجب</a:t>
            </a:r>
            <a:r>
              <a:rPr lang="en-US" sz="1150" i="1" dirty="0"/>
              <a:t> </a:t>
            </a:r>
            <a:r>
              <a:rPr lang="en-US" sz="1150" i="1" dirty="0" err="1"/>
              <a:t>أن</a:t>
            </a:r>
            <a:r>
              <a:rPr lang="en-US" sz="1150" i="1" dirty="0"/>
              <a:t> </a:t>
            </a:r>
            <a:r>
              <a:rPr lang="en-US" sz="1150" i="1" dirty="0" err="1"/>
              <a:t>تقتصر</a:t>
            </a:r>
            <a:r>
              <a:rPr lang="en-US" sz="1150" i="1" dirty="0"/>
              <a:t> </a:t>
            </a:r>
            <a:r>
              <a:rPr lang="en-US" sz="1150" i="1" dirty="0" err="1"/>
              <a:t>على</a:t>
            </a:r>
            <a:r>
              <a:rPr lang="en-US" sz="1150" i="1" dirty="0"/>
              <a:t> </a:t>
            </a:r>
            <a:r>
              <a:rPr lang="en-US" sz="1150" i="1" dirty="0" err="1"/>
              <a:t>الحالات</a:t>
            </a:r>
            <a:r>
              <a:rPr lang="en-US" sz="1150" i="1" dirty="0"/>
              <a:t> </a:t>
            </a:r>
            <a:r>
              <a:rPr lang="en-US" sz="1150" i="1" dirty="0" err="1"/>
              <a:t>التي</a:t>
            </a:r>
            <a:r>
              <a:rPr lang="en-US" sz="1150" i="1" dirty="0"/>
              <a:t> </a:t>
            </a:r>
            <a:r>
              <a:rPr lang="en-US" sz="1150" i="1" dirty="0" err="1"/>
              <a:t>يكون</a:t>
            </a:r>
            <a:r>
              <a:rPr lang="en-US" sz="1150" i="1" dirty="0"/>
              <a:t> </a:t>
            </a:r>
            <a:r>
              <a:rPr lang="en-US" sz="1150" i="1" dirty="0" err="1"/>
              <a:t>فيها</a:t>
            </a:r>
            <a:r>
              <a:rPr lang="en-US" sz="1150" i="1" dirty="0"/>
              <a:t> </a:t>
            </a:r>
            <a:r>
              <a:rPr lang="en-US" sz="1150" i="1" dirty="0" err="1"/>
              <a:t>ذلك</a:t>
            </a:r>
            <a:r>
              <a:rPr lang="en-US" sz="1150" i="1" dirty="0"/>
              <a:t> </a:t>
            </a:r>
            <a:r>
              <a:rPr lang="en-US" sz="1150" i="1" dirty="0" err="1"/>
              <a:t>مناسبًا</a:t>
            </a:r>
            <a:r>
              <a:rPr lang="en-US" sz="1150" i="1" dirty="0"/>
              <a:t> </a:t>
            </a:r>
            <a:r>
              <a:rPr lang="en-US" sz="1150" i="1" dirty="0" err="1"/>
              <a:t>وضروريًا</a:t>
            </a:r>
            <a:r>
              <a:rPr lang="en-US" sz="1150" i="1" dirty="0"/>
              <a:t> </a:t>
            </a:r>
            <a:r>
              <a:rPr lang="en-US" sz="1150" i="1" dirty="0" err="1"/>
              <a:t>وبناءً</a:t>
            </a:r>
            <a:r>
              <a:rPr lang="ar-SA" sz="1150" i="1" dirty="0"/>
              <a:t> على </a:t>
            </a:r>
            <a:r>
              <a:rPr lang="en-US" sz="1150" i="1" dirty="0" err="1"/>
              <a:t>مصلح</a:t>
            </a:r>
            <a:r>
              <a:rPr lang="ar-SA" sz="1150" i="1" dirty="0" err="1"/>
              <a:t>ة</a:t>
            </a:r>
            <a:r>
              <a:rPr lang="ar-SA" sz="1150" i="1" dirty="0"/>
              <a:t> الطفل</a:t>
            </a:r>
            <a:r>
              <a:rPr lang="en-US" sz="1150" i="1" dirty="0"/>
              <a:t> / </a:t>
            </a:r>
            <a:r>
              <a:rPr lang="en-US" sz="1150" i="1" dirty="0" err="1"/>
              <a:t>مصلحته</a:t>
            </a:r>
            <a:r>
              <a:rPr lang="en-US" sz="1150" i="1" dirty="0"/>
              <a:t> </a:t>
            </a:r>
            <a:r>
              <a:rPr lang="en-US" sz="1150" i="1" dirty="0" err="1"/>
              <a:t>الفضلى</a:t>
            </a:r>
            <a:r>
              <a:rPr lang="en-US" sz="1150" i="1" dirty="0"/>
              <a:t>.</a:t>
            </a:r>
          </a:p>
          <a:p>
            <a:pPr lvl="1" algn="r" rtl="1"/>
            <a:r>
              <a:rPr lang="en-US" sz="1150" i="1" dirty="0" err="1"/>
              <a:t>يجب</a:t>
            </a:r>
            <a:r>
              <a:rPr lang="en-US" sz="1150" i="1" dirty="0"/>
              <a:t> </a:t>
            </a:r>
            <a:r>
              <a:rPr lang="en-US" sz="1150" i="1" dirty="0" err="1"/>
              <a:t>أن</a:t>
            </a:r>
            <a:r>
              <a:rPr lang="en-US" sz="1150" i="1" dirty="0"/>
              <a:t> </a:t>
            </a:r>
            <a:r>
              <a:rPr lang="en-US" sz="1150" i="1" dirty="0" err="1"/>
              <a:t>تهدف</a:t>
            </a:r>
            <a:r>
              <a:rPr lang="en-US" sz="1150" i="1" dirty="0"/>
              <a:t> </a:t>
            </a:r>
            <a:r>
              <a:rPr lang="en-US" sz="1150" i="1" dirty="0" err="1"/>
              <a:t>الرعاية</a:t>
            </a:r>
            <a:r>
              <a:rPr lang="en-US" sz="1150" i="1" dirty="0"/>
              <a:t> </a:t>
            </a:r>
            <a:r>
              <a:rPr lang="en-US" sz="1150" i="1" dirty="0" err="1"/>
              <a:t>ال</a:t>
            </a:r>
            <a:r>
              <a:rPr lang="ar-SA" sz="1150" i="1" dirty="0"/>
              <a:t>داخلية</a:t>
            </a:r>
            <a:r>
              <a:rPr lang="en-US" sz="1150" i="1" dirty="0"/>
              <a:t> </a:t>
            </a:r>
            <a:r>
              <a:rPr lang="en-US" sz="1150" i="1" dirty="0" err="1"/>
              <a:t>فقط</a:t>
            </a:r>
            <a:r>
              <a:rPr lang="en-US" sz="1150" i="1" dirty="0"/>
              <a:t>  </a:t>
            </a:r>
            <a:r>
              <a:rPr lang="ar-SA" sz="1150" i="1" dirty="0"/>
              <a:t>ل</a:t>
            </a:r>
            <a:r>
              <a:rPr lang="en-US" sz="1150" i="1" dirty="0" err="1"/>
              <a:t>توفير</a:t>
            </a:r>
            <a:r>
              <a:rPr lang="en-US" sz="1150" i="1" dirty="0"/>
              <a:t> </a:t>
            </a:r>
            <a:r>
              <a:rPr lang="en-US" sz="1150" i="1" dirty="0" err="1"/>
              <a:t>رعاية</a:t>
            </a:r>
            <a:r>
              <a:rPr lang="en-US" sz="1150" i="1" dirty="0"/>
              <a:t> </a:t>
            </a:r>
            <a:r>
              <a:rPr lang="en-US" sz="1150" i="1" dirty="0" err="1"/>
              <a:t>مؤقتة</a:t>
            </a:r>
            <a:r>
              <a:rPr lang="en-US" sz="1150" i="1" dirty="0"/>
              <a:t> </a:t>
            </a:r>
            <a:r>
              <a:rPr lang="en-US" sz="1150" i="1" dirty="0" err="1"/>
              <a:t>والمساهمة</a:t>
            </a:r>
            <a:r>
              <a:rPr lang="en-US" sz="1150" i="1" dirty="0"/>
              <a:t> </a:t>
            </a:r>
            <a:r>
              <a:rPr lang="en-US" sz="1150" i="1" dirty="0" err="1"/>
              <a:t>بفعالية</a:t>
            </a:r>
            <a:r>
              <a:rPr lang="en-US" sz="1150" i="1" dirty="0"/>
              <a:t> </a:t>
            </a:r>
            <a:r>
              <a:rPr lang="en-US" sz="1150" i="1" dirty="0" err="1"/>
              <a:t>في</a:t>
            </a:r>
            <a:r>
              <a:rPr lang="en-US" sz="1150" i="1" dirty="0"/>
              <a:t> </a:t>
            </a:r>
            <a:r>
              <a:rPr lang="en-US" sz="1150" i="1" dirty="0" err="1"/>
              <a:t>إعادة</a:t>
            </a:r>
            <a:r>
              <a:rPr lang="en-US" sz="1150" i="1" dirty="0"/>
              <a:t> </a:t>
            </a:r>
            <a:r>
              <a:rPr lang="en-US" sz="1150" i="1" dirty="0" err="1"/>
              <a:t>دمج</a:t>
            </a:r>
            <a:r>
              <a:rPr lang="en-US" sz="1150" i="1" dirty="0"/>
              <a:t> </a:t>
            </a:r>
            <a:r>
              <a:rPr lang="en-US" sz="1150" i="1" dirty="0" err="1"/>
              <a:t>الطفل</a:t>
            </a:r>
            <a:r>
              <a:rPr lang="en-US" sz="1150" i="1" dirty="0"/>
              <a:t> </a:t>
            </a:r>
            <a:r>
              <a:rPr lang="en-US" sz="1150" i="1" dirty="0" err="1"/>
              <a:t>أو</a:t>
            </a:r>
            <a:r>
              <a:rPr lang="en-US" sz="1150" i="1" dirty="0"/>
              <a:t> </a:t>
            </a:r>
            <a:r>
              <a:rPr lang="en-US" sz="1150" i="1" dirty="0" err="1"/>
              <a:t>إذا</a:t>
            </a:r>
            <a:r>
              <a:rPr lang="en-US" sz="1150" i="1" dirty="0"/>
              <a:t> </a:t>
            </a:r>
            <a:r>
              <a:rPr lang="en-US" sz="1150" i="1" dirty="0" err="1"/>
              <a:t>لم</a:t>
            </a:r>
            <a:r>
              <a:rPr lang="en-US" sz="1150" i="1" dirty="0"/>
              <a:t> </a:t>
            </a:r>
            <a:r>
              <a:rPr lang="en-US" sz="1150" i="1" dirty="0" err="1"/>
              <a:t>يكن</a:t>
            </a:r>
            <a:r>
              <a:rPr lang="en-US" sz="1150" i="1" dirty="0"/>
              <a:t> </a:t>
            </a:r>
            <a:r>
              <a:rPr lang="en-US" sz="1150" i="1" dirty="0" err="1"/>
              <a:t>ذلك</a:t>
            </a:r>
            <a:r>
              <a:rPr lang="en-US" sz="1150" i="1" dirty="0"/>
              <a:t> </a:t>
            </a:r>
            <a:r>
              <a:rPr lang="en-US" sz="1150" i="1" dirty="0" err="1"/>
              <a:t>ممكنًا</a:t>
            </a:r>
            <a:r>
              <a:rPr lang="ar-SA" sz="1150" i="1" dirty="0"/>
              <a:t> ل</a:t>
            </a:r>
            <a:r>
              <a:rPr lang="en-US" sz="1150" i="1" dirty="0" err="1"/>
              <a:t>تأمين</a:t>
            </a:r>
            <a:r>
              <a:rPr lang="en-US" sz="1150" i="1" dirty="0"/>
              <a:t> </a:t>
            </a:r>
            <a:r>
              <a:rPr lang="en-US" sz="1150" i="1" dirty="0" err="1"/>
              <a:t>رعايته</a:t>
            </a:r>
            <a:r>
              <a:rPr lang="en-US" sz="1150" i="1" dirty="0"/>
              <a:t> / </a:t>
            </a:r>
            <a:r>
              <a:rPr lang="en-US" sz="1150" i="1" dirty="0" err="1"/>
              <a:t>رعايتها</a:t>
            </a:r>
            <a:r>
              <a:rPr lang="en-US" sz="1150" i="1" dirty="0"/>
              <a:t> </a:t>
            </a:r>
            <a:r>
              <a:rPr lang="en-US" sz="1150" i="1" dirty="0" err="1"/>
              <a:t>المستقرة</a:t>
            </a:r>
            <a:r>
              <a:rPr lang="en-US" sz="1150" i="1" dirty="0"/>
              <a:t> </a:t>
            </a:r>
            <a:r>
              <a:rPr lang="en-US" sz="1150" i="1" dirty="0" err="1"/>
              <a:t>في</a:t>
            </a:r>
            <a:r>
              <a:rPr lang="en-US" sz="1150" i="1" dirty="0"/>
              <a:t> </a:t>
            </a:r>
            <a:r>
              <a:rPr lang="en-US" sz="1150" i="1" dirty="0" err="1"/>
              <a:t>بيئة</a:t>
            </a:r>
            <a:r>
              <a:rPr lang="en-US" sz="1150" i="1" dirty="0"/>
              <a:t> </a:t>
            </a:r>
            <a:r>
              <a:rPr lang="en-US" sz="1150" i="1" dirty="0" err="1"/>
              <a:t>أسرية</a:t>
            </a:r>
            <a:r>
              <a:rPr lang="en-US" sz="1150" i="1" dirty="0"/>
              <a:t> </a:t>
            </a:r>
            <a:r>
              <a:rPr lang="en-US" sz="1150" i="1" dirty="0" err="1"/>
              <a:t>بديلة</a:t>
            </a:r>
            <a:r>
              <a:rPr lang="en-US" sz="1150" i="1" dirty="0"/>
              <a:t> </a:t>
            </a:r>
            <a:r>
              <a:rPr lang="en-US" sz="1150" i="1" dirty="0" err="1"/>
              <a:t>بما</a:t>
            </a:r>
            <a:r>
              <a:rPr lang="en-US" sz="1150" i="1" dirty="0"/>
              <a:t> </a:t>
            </a:r>
            <a:r>
              <a:rPr lang="en-US" sz="1150" i="1" dirty="0" err="1"/>
              <a:t>في</a:t>
            </a:r>
            <a:r>
              <a:rPr lang="en-US" sz="1150" i="1" dirty="0"/>
              <a:t> </a:t>
            </a:r>
            <a:r>
              <a:rPr lang="en-US" sz="1150" i="1" dirty="0" err="1"/>
              <a:t>ذلك</a:t>
            </a:r>
            <a:r>
              <a:rPr lang="en-US" sz="1150" i="1" dirty="0"/>
              <a:t> </a:t>
            </a:r>
            <a:r>
              <a:rPr lang="en-US" sz="1150" i="1" dirty="0" err="1"/>
              <a:t>نظام</a:t>
            </a:r>
            <a:r>
              <a:rPr lang="en-US" sz="1150" i="1" dirty="0"/>
              <a:t> </a:t>
            </a:r>
            <a:r>
              <a:rPr lang="en-US" sz="1150" i="1" dirty="0" err="1"/>
              <a:t>الكفالة</a:t>
            </a:r>
            <a:r>
              <a:rPr lang="en-US" sz="1150" i="1" dirty="0"/>
              <a:t> </a:t>
            </a:r>
            <a:r>
              <a:rPr lang="en-US" sz="1150" i="1" dirty="0" err="1"/>
              <a:t>في</a:t>
            </a:r>
            <a:r>
              <a:rPr lang="en-US" sz="1150" i="1" dirty="0"/>
              <a:t> </a:t>
            </a:r>
            <a:r>
              <a:rPr lang="en-US" sz="1150" i="1" dirty="0" err="1"/>
              <a:t>الشريعة</a:t>
            </a:r>
            <a:r>
              <a:rPr lang="en-US" sz="1150" i="1" dirty="0"/>
              <a:t> </a:t>
            </a:r>
            <a:r>
              <a:rPr lang="en-US" sz="1150" i="1" dirty="0" err="1"/>
              <a:t>الإسلامية</a:t>
            </a:r>
            <a:r>
              <a:rPr lang="en-US" sz="1150" i="1" dirty="0"/>
              <a:t> </a:t>
            </a:r>
            <a:r>
              <a:rPr lang="en-US" sz="1150" i="1" dirty="0" err="1"/>
              <a:t>عند</a:t>
            </a:r>
            <a:r>
              <a:rPr lang="en-US" sz="1150" i="1" dirty="0"/>
              <a:t> </a:t>
            </a:r>
            <a:r>
              <a:rPr lang="en-US" sz="1150" i="1" dirty="0" err="1"/>
              <a:t>الاقتضاء</a:t>
            </a:r>
            <a:r>
              <a:rPr lang="en-US" sz="1150" i="1" dirty="0"/>
              <a:t>.</a:t>
            </a:r>
          </a:p>
          <a:p>
            <a:pPr lvl="1" algn="r" rtl="1"/>
            <a:r>
              <a:rPr lang="en-US" sz="1150" i="1" dirty="0" err="1"/>
              <a:t>يجب</a:t>
            </a:r>
            <a:r>
              <a:rPr lang="en-US" sz="1150" i="1" dirty="0"/>
              <a:t> </a:t>
            </a:r>
            <a:r>
              <a:rPr lang="en-US" sz="1150" i="1" dirty="0" err="1"/>
              <a:t>توفير</a:t>
            </a:r>
            <a:r>
              <a:rPr lang="en-US" sz="1150" i="1" dirty="0"/>
              <a:t> </a:t>
            </a:r>
            <a:r>
              <a:rPr lang="en-US" sz="1150" i="1" dirty="0" err="1"/>
              <a:t>الرعاية</a:t>
            </a:r>
            <a:r>
              <a:rPr lang="en-US" sz="1150" i="1" dirty="0"/>
              <a:t> </a:t>
            </a:r>
            <a:r>
              <a:rPr lang="en-US" sz="1150" i="1" dirty="0" err="1"/>
              <a:t>البديلة</a:t>
            </a:r>
            <a:r>
              <a:rPr lang="en-US" sz="1150" i="1" dirty="0"/>
              <a:t> </a:t>
            </a:r>
            <a:r>
              <a:rPr lang="en-US" sz="1150" i="1" dirty="0" err="1"/>
              <a:t>للأطفال</a:t>
            </a:r>
            <a:r>
              <a:rPr lang="en-US" sz="1150" i="1" dirty="0"/>
              <a:t> </a:t>
            </a:r>
            <a:r>
              <a:rPr lang="en-US" sz="1150" i="1" dirty="0" err="1"/>
              <a:t>الصغار</a:t>
            </a:r>
            <a:r>
              <a:rPr lang="en-US" sz="1150" i="1" dirty="0"/>
              <a:t> </a:t>
            </a:r>
            <a:r>
              <a:rPr lang="en-US" sz="1150" i="1" dirty="0" err="1"/>
              <a:t>في</a:t>
            </a:r>
            <a:r>
              <a:rPr lang="en-US" sz="1150" i="1" dirty="0"/>
              <a:t> </a:t>
            </a:r>
            <a:r>
              <a:rPr lang="en-US" sz="1150" i="1" dirty="0" err="1"/>
              <a:t>البيئات</a:t>
            </a:r>
            <a:r>
              <a:rPr lang="en-US" sz="1150" i="1" dirty="0"/>
              <a:t> </a:t>
            </a:r>
            <a:r>
              <a:rPr lang="en-US" sz="1150" i="1" dirty="0" err="1"/>
              <a:t>الأسرية</a:t>
            </a:r>
            <a:r>
              <a:rPr lang="en-US" sz="1150" i="1" dirty="0"/>
              <a:t>.</a:t>
            </a:r>
          </a:p>
          <a:p>
            <a:pPr lvl="1" algn="r" rtl="1"/>
            <a:r>
              <a:rPr lang="en-US" sz="1150" i="1" dirty="0" err="1"/>
              <a:t>يجب</a:t>
            </a:r>
            <a:r>
              <a:rPr lang="en-US" sz="1150" i="1" dirty="0"/>
              <a:t> </a:t>
            </a:r>
            <a:r>
              <a:rPr lang="en-US" sz="1150" i="1" dirty="0" err="1"/>
              <a:t>أن</a:t>
            </a:r>
            <a:r>
              <a:rPr lang="en-US" sz="1150" i="1" dirty="0"/>
              <a:t> </a:t>
            </a:r>
            <a:r>
              <a:rPr lang="en-US" sz="1150" i="1" dirty="0" err="1"/>
              <a:t>تستند</a:t>
            </a:r>
            <a:r>
              <a:rPr lang="en-US" sz="1150" i="1" dirty="0"/>
              <a:t> </a:t>
            </a:r>
            <a:r>
              <a:rPr lang="en-US" sz="1150" i="1" dirty="0" err="1"/>
              <a:t>قرارات</a:t>
            </a:r>
            <a:r>
              <a:rPr lang="en-US" sz="1150" i="1" dirty="0"/>
              <a:t> </a:t>
            </a:r>
            <a:r>
              <a:rPr lang="en-US" sz="1150" i="1" dirty="0" err="1"/>
              <a:t>الرعاية</a:t>
            </a:r>
            <a:r>
              <a:rPr lang="en-US" sz="1150" i="1" dirty="0"/>
              <a:t> </a:t>
            </a:r>
            <a:r>
              <a:rPr lang="en-US" sz="1150" i="1" dirty="0" err="1"/>
              <a:t>البديلة</a:t>
            </a:r>
            <a:r>
              <a:rPr lang="en-US" sz="1150" i="1" dirty="0"/>
              <a:t> </a:t>
            </a:r>
            <a:r>
              <a:rPr lang="en-US" sz="1150" i="1" dirty="0" err="1"/>
              <a:t>إلى</a:t>
            </a:r>
            <a:r>
              <a:rPr lang="en-US" sz="1150" i="1" dirty="0"/>
              <a:t> </a:t>
            </a:r>
            <a:r>
              <a:rPr lang="en-US" sz="1150" i="1" dirty="0" err="1"/>
              <a:t>مبدأ</a:t>
            </a:r>
            <a:r>
              <a:rPr lang="en-US" sz="1150" i="1" dirty="0"/>
              <a:t> </a:t>
            </a:r>
            <a:r>
              <a:rPr lang="en-US" sz="1150" i="1" dirty="0" err="1"/>
              <a:t>المصلحة</a:t>
            </a:r>
            <a:r>
              <a:rPr lang="en-US" sz="1150" i="1" dirty="0"/>
              <a:t> </a:t>
            </a:r>
            <a:r>
              <a:rPr lang="en-US" sz="1150" i="1" dirty="0" err="1"/>
              <a:t>الفضلى</a:t>
            </a:r>
            <a:r>
              <a:rPr lang="en-US" sz="1150" i="1" dirty="0"/>
              <a:t> </a:t>
            </a:r>
            <a:r>
              <a:rPr lang="en-US" sz="1150" i="1" dirty="0" err="1"/>
              <a:t>وأن</a:t>
            </a:r>
            <a:r>
              <a:rPr lang="en-US" sz="1150" i="1" dirty="0"/>
              <a:t> </a:t>
            </a:r>
            <a:r>
              <a:rPr lang="en-US" sz="1150" i="1" dirty="0" err="1"/>
              <a:t>تتم</a:t>
            </a:r>
            <a:r>
              <a:rPr lang="en-US" sz="1150" i="1" dirty="0"/>
              <a:t> </a:t>
            </a:r>
            <a:r>
              <a:rPr lang="en-US" sz="1150" i="1" dirty="0" err="1"/>
              <a:t>من</a:t>
            </a:r>
            <a:r>
              <a:rPr lang="en-US" sz="1150" i="1" dirty="0"/>
              <a:t> </a:t>
            </a:r>
            <a:r>
              <a:rPr lang="en-US" sz="1150" i="1" dirty="0" err="1"/>
              <a:t>خلال</a:t>
            </a:r>
            <a:r>
              <a:rPr lang="en-US" sz="1150" i="1" dirty="0"/>
              <a:t> </a:t>
            </a:r>
            <a:r>
              <a:rPr lang="en-US" sz="1150" i="1" dirty="0" err="1"/>
              <a:t>إجراء</a:t>
            </a:r>
            <a:r>
              <a:rPr lang="en-US" sz="1150" i="1" dirty="0"/>
              <a:t> </a:t>
            </a:r>
            <a:r>
              <a:rPr lang="en-US" sz="1150" i="1" dirty="0" err="1"/>
              <a:t>قضائي</a:t>
            </a:r>
            <a:r>
              <a:rPr lang="en-US" sz="1150" i="1" dirty="0"/>
              <a:t> </a:t>
            </a:r>
            <a:r>
              <a:rPr lang="en-US" sz="1150" i="1" dirty="0" err="1"/>
              <a:t>أو</a:t>
            </a:r>
            <a:r>
              <a:rPr lang="en-US" sz="1150" i="1" dirty="0"/>
              <a:t> </a:t>
            </a:r>
            <a:r>
              <a:rPr lang="en-US" sz="1150" i="1" dirty="0" err="1"/>
              <a:t>إداري</a:t>
            </a:r>
            <a:r>
              <a:rPr lang="en-US" sz="1150" i="1" dirty="0"/>
              <a:t> </a:t>
            </a:r>
            <a:r>
              <a:rPr lang="en-US" sz="1150" i="1" dirty="0" err="1"/>
              <a:t>أو</a:t>
            </a:r>
            <a:r>
              <a:rPr lang="en-US" sz="1150" i="1" dirty="0"/>
              <a:t> </a:t>
            </a:r>
            <a:r>
              <a:rPr lang="en-US" sz="1150" i="1" dirty="0" err="1"/>
              <a:t>غيره</a:t>
            </a:r>
            <a:r>
              <a:rPr lang="en-US" sz="1150" i="1" dirty="0"/>
              <a:t> </a:t>
            </a:r>
            <a:r>
              <a:rPr lang="en-US" sz="1150" i="1" dirty="0" err="1"/>
              <a:t>من</a:t>
            </a:r>
            <a:r>
              <a:rPr lang="en-US" sz="1150" i="1" dirty="0"/>
              <a:t> </a:t>
            </a:r>
            <a:r>
              <a:rPr lang="en-US" sz="1150" i="1" dirty="0" err="1"/>
              <a:t>الإجراءات</a:t>
            </a:r>
            <a:r>
              <a:rPr lang="en-US" sz="1150" i="1" dirty="0"/>
              <a:t> </a:t>
            </a:r>
            <a:r>
              <a:rPr lang="en-US" sz="1150" i="1" dirty="0" err="1"/>
              <a:t>الملائمة</a:t>
            </a:r>
            <a:r>
              <a:rPr lang="en-US" sz="1150" i="1" dirty="0"/>
              <a:t> </a:t>
            </a:r>
            <a:r>
              <a:rPr lang="en-US" sz="1150" i="1" dirty="0" err="1"/>
              <a:t>والمعترف</a:t>
            </a:r>
            <a:r>
              <a:rPr lang="en-US" sz="1150" i="1" dirty="0"/>
              <a:t> </a:t>
            </a:r>
            <a:r>
              <a:rPr lang="en-US" sz="1150" i="1" dirty="0" err="1"/>
              <a:t>بها</a:t>
            </a:r>
            <a:r>
              <a:rPr lang="en-US" sz="1150" i="1" dirty="0"/>
              <a:t> </a:t>
            </a:r>
            <a:r>
              <a:rPr lang="en-US" sz="1150" i="1" dirty="0" err="1"/>
              <a:t>مع</a:t>
            </a:r>
            <a:r>
              <a:rPr lang="en-US" sz="1150" i="1" dirty="0"/>
              <a:t> </a:t>
            </a:r>
            <a:r>
              <a:rPr lang="en-US" sz="1150" i="1" dirty="0" err="1"/>
              <a:t>ضمانات</a:t>
            </a:r>
            <a:r>
              <a:rPr lang="en-US" sz="1150" i="1" dirty="0"/>
              <a:t> </a:t>
            </a:r>
            <a:r>
              <a:rPr lang="en-US" sz="1150" i="1" dirty="0" err="1"/>
              <a:t>قانونية</a:t>
            </a:r>
            <a:r>
              <a:rPr lang="en-US" sz="1150" i="1" dirty="0"/>
              <a:t> </a:t>
            </a:r>
            <a:r>
              <a:rPr lang="en-US" sz="1150" i="1" dirty="0" err="1"/>
              <a:t>ويجب</a:t>
            </a:r>
            <a:r>
              <a:rPr lang="en-US" sz="1150" i="1" dirty="0"/>
              <a:t> </a:t>
            </a:r>
            <a:r>
              <a:rPr lang="en-US" sz="1150" i="1" dirty="0" err="1"/>
              <a:t>أن</a:t>
            </a:r>
            <a:r>
              <a:rPr lang="en-US" sz="1150" i="1" dirty="0"/>
              <a:t> </a:t>
            </a:r>
            <a:r>
              <a:rPr lang="en-US" sz="1150" i="1" dirty="0" err="1"/>
              <a:t>تستند</a:t>
            </a:r>
            <a:r>
              <a:rPr lang="en-US" sz="1150" i="1" dirty="0"/>
              <a:t> </a:t>
            </a:r>
            <a:r>
              <a:rPr lang="en-US" sz="1150" i="1" dirty="0" err="1"/>
              <a:t>إلى</a:t>
            </a:r>
            <a:r>
              <a:rPr lang="en-US" sz="1150" i="1" dirty="0"/>
              <a:t> </a:t>
            </a:r>
            <a:r>
              <a:rPr lang="en-US" sz="1150" i="1" dirty="0" err="1"/>
              <a:t>تقييمات</a:t>
            </a:r>
            <a:r>
              <a:rPr lang="en-US" sz="1150" i="1" dirty="0"/>
              <a:t> </a:t>
            </a:r>
            <a:r>
              <a:rPr lang="en-US" sz="1150" i="1" dirty="0" err="1"/>
              <a:t>متعمقة</a:t>
            </a:r>
            <a:r>
              <a:rPr lang="en-US" sz="1150" i="1" dirty="0"/>
              <a:t>.</a:t>
            </a:r>
          </a:p>
          <a:p>
            <a:pPr lvl="1" algn="r" rtl="1"/>
            <a:r>
              <a:rPr lang="en-US" sz="1150" i="1" dirty="0" err="1"/>
              <a:t>لضمان</a:t>
            </a:r>
            <a:r>
              <a:rPr lang="en-US" sz="1150" i="1" dirty="0"/>
              <a:t> </a:t>
            </a:r>
            <a:r>
              <a:rPr lang="en-US" sz="1150" i="1" dirty="0" err="1"/>
              <a:t>تلبية</a:t>
            </a:r>
            <a:r>
              <a:rPr lang="en-US" sz="1150" i="1" dirty="0"/>
              <a:t> </a:t>
            </a:r>
            <a:r>
              <a:rPr lang="en-US" sz="1150" i="1" dirty="0" err="1"/>
              <a:t>شروط</a:t>
            </a:r>
            <a:r>
              <a:rPr lang="en-US" sz="1150" i="1" dirty="0"/>
              <a:t> </a:t>
            </a:r>
            <a:r>
              <a:rPr lang="en-US" sz="1150" i="1" dirty="0" err="1"/>
              <a:t>الرعاية</a:t>
            </a:r>
            <a:r>
              <a:rPr lang="en-US" sz="1150" i="1" dirty="0"/>
              <a:t> </a:t>
            </a:r>
            <a:r>
              <a:rPr lang="en-US" sz="1150" i="1" dirty="0" err="1"/>
              <a:t>المناسبة</a:t>
            </a:r>
            <a:r>
              <a:rPr lang="en-US" sz="1150" i="1" dirty="0"/>
              <a:t> </a:t>
            </a:r>
            <a:r>
              <a:rPr lang="en-US" sz="1150" i="1" dirty="0" err="1"/>
              <a:t>في</a:t>
            </a:r>
            <a:r>
              <a:rPr lang="en-US" sz="1150" i="1" dirty="0"/>
              <a:t> </a:t>
            </a:r>
            <a:r>
              <a:rPr lang="en-US" sz="1150" i="1" dirty="0" err="1"/>
              <a:t>أشكال</a:t>
            </a:r>
            <a:r>
              <a:rPr lang="en-US" sz="1150" i="1" dirty="0"/>
              <a:t> </a:t>
            </a:r>
            <a:r>
              <a:rPr lang="en-US" sz="1150" i="1" dirty="0" err="1"/>
              <a:t>الرعاية</a:t>
            </a:r>
            <a:r>
              <a:rPr lang="en-US" sz="1150" i="1" dirty="0"/>
              <a:t> </a:t>
            </a:r>
            <a:r>
              <a:rPr lang="en-US" sz="1150" i="1" dirty="0" err="1"/>
              <a:t>الأسرية</a:t>
            </a:r>
            <a:r>
              <a:rPr lang="en-US" sz="1150" i="1" dirty="0"/>
              <a:t> </a:t>
            </a:r>
            <a:r>
              <a:rPr lang="en-US" sz="1150" i="1" dirty="0" err="1"/>
              <a:t>والمجتمعية</a:t>
            </a:r>
            <a:r>
              <a:rPr lang="en-US" sz="1150" i="1" dirty="0"/>
              <a:t> </a:t>
            </a:r>
            <a:r>
              <a:rPr lang="en-US" sz="1150" i="1" dirty="0" err="1"/>
              <a:t>غير</a:t>
            </a:r>
            <a:r>
              <a:rPr lang="en-US" sz="1150" i="1" dirty="0"/>
              <a:t> </a:t>
            </a:r>
            <a:r>
              <a:rPr lang="en-US" sz="1150" i="1" dirty="0" err="1"/>
              <a:t>الرسمية</a:t>
            </a:r>
            <a:r>
              <a:rPr lang="en-US" sz="1150" i="1" dirty="0"/>
              <a:t>.</a:t>
            </a:r>
          </a:p>
          <a:p>
            <a:pPr algn="r" rtl="1"/>
            <a:r>
              <a:rPr lang="en-US" sz="1150" i="1" dirty="0" err="1"/>
              <a:t>يختلف</a:t>
            </a:r>
            <a:r>
              <a:rPr lang="en-US" sz="1150" i="1" dirty="0"/>
              <a:t> </a:t>
            </a:r>
            <a:r>
              <a:rPr lang="en-US" sz="1150" i="1" dirty="0" err="1"/>
              <a:t>دور</a:t>
            </a:r>
            <a:r>
              <a:rPr lang="en-US" sz="1150" i="1" dirty="0"/>
              <a:t> </a:t>
            </a:r>
            <a:r>
              <a:rPr lang="en-US" sz="1150" i="1" dirty="0" err="1"/>
              <a:t>ومسؤوليات</a:t>
            </a:r>
            <a:r>
              <a:rPr lang="en-US" sz="1150" i="1" dirty="0"/>
              <a:t> </a:t>
            </a:r>
            <a:r>
              <a:rPr lang="en-US" sz="1150" i="1" dirty="0" err="1"/>
              <a:t>أخصائيي</a:t>
            </a:r>
            <a:r>
              <a:rPr lang="en-US" sz="1150" i="1" dirty="0"/>
              <a:t> </a:t>
            </a:r>
            <a:r>
              <a:rPr lang="en-US" sz="1150" i="1" dirty="0" err="1"/>
              <a:t>الحالات</a:t>
            </a:r>
            <a:r>
              <a:rPr lang="en-US" sz="1150" i="1" dirty="0"/>
              <a:t> </a:t>
            </a:r>
            <a:r>
              <a:rPr lang="en-US" sz="1150" i="1" dirty="0" err="1"/>
              <a:t>في</a:t>
            </a:r>
            <a:r>
              <a:rPr lang="en-US" sz="1150" i="1" dirty="0"/>
              <a:t> </a:t>
            </a:r>
            <a:r>
              <a:rPr lang="en-US" sz="1150" i="1" dirty="0" err="1"/>
              <a:t>مجال</a:t>
            </a:r>
            <a:r>
              <a:rPr lang="en-US" sz="1150" i="1" dirty="0"/>
              <a:t> </a:t>
            </a:r>
            <a:r>
              <a:rPr lang="en-US" sz="1150" i="1" dirty="0" err="1"/>
              <a:t>حماية</a:t>
            </a:r>
            <a:r>
              <a:rPr lang="en-US" sz="1150" i="1" dirty="0"/>
              <a:t> </a:t>
            </a:r>
            <a:r>
              <a:rPr lang="en-US" sz="1150" i="1" dirty="0" err="1"/>
              <a:t>الطفل</a:t>
            </a:r>
            <a:r>
              <a:rPr lang="en-US" sz="1150" i="1" dirty="0"/>
              <a:t> </a:t>
            </a:r>
            <a:r>
              <a:rPr lang="en-US" sz="1150" i="1" dirty="0" err="1"/>
              <a:t>في</a:t>
            </a:r>
            <a:r>
              <a:rPr lang="en-US" sz="1150" i="1" dirty="0"/>
              <a:t> </a:t>
            </a:r>
            <a:r>
              <a:rPr lang="en-US" sz="1150" i="1" dirty="0" err="1"/>
              <a:t>الرعاية</a:t>
            </a:r>
            <a:r>
              <a:rPr lang="en-US" sz="1150" i="1" dirty="0"/>
              <a:t> </a:t>
            </a:r>
            <a:r>
              <a:rPr lang="en-US" sz="1150" i="1" dirty="0" err="1"/>
              <a:t>البديلة</a:t>
            </a:r>
            <a:r>
              <a:rPr lang="en-US" sz="1150" i="1" dirty="0"/>
              <a:t> </a:t>
            </a:r>
            <a:r>
              <a:rPr lang="en-US" sz="1150" i="1" dirty="0" err="1"/>
              <a:t>بشكل</a:t>
            </a:r>
            <a:r>
              <a:rPr lang="en-US" sz="1150" i="1" dirty="0"/>
              <a:t> </a:t>
            </a:r>
            <a:r>
              <a:rPr lang="en-US" sz="1150" i="1" dirty="0" err="1"/>
              <a:t>كبير</a:t>
            </a:r>
            <a:r>
              <a:rPr lang="en-US" sz="1150" i="1" dirty="0"/>
              <a:t> </a:t>
            </a:r>
            <a:r>
              <a:rPr lang="en-US" sz="1150" i="1" dirty="0" err="1"/>
              <a:t>عبر</a:t>
            </a:r>
            <a:r>
              <a:rPr lang="en-US" sz="1150" i="1" dirty="0"/>
              <a:t> </a:t>
            </a:r>
            <a:r>
              <a:rPr lang="en-US" sz="1150" i="1" dirty="0" err="1"/>
              <a:t>البرامج</a:t>
            </a:r>
            <a:r>
              <a:rPr lang="en-US" sz="1150" i="1" dirty="0"/>
              <a:t> </a:t>
            </a:r>
            <a:r>
              <a:rPr lang="en-US" sz="1150" i="1" dirty="0" err="1"/>
              <a:t>وسوف</a:t>
            </a:r>
            <a:r>
              <a:rPr lang="en-US" sz="1150" i="1" dirty="0"/>
              <a:t> </a:t>
            </a:r>
            <a:r>
              <a:rPr lang="en-US" sz="1150" i="1" dirty="0" err="1"/>
              <a:t>يعتمد</a:t>
            </a:r>
            <a:r>
              <a:rPr lang="en-US" sz="1150" i="1" dirty="0"/>
              <a:t> </a:t>
            </a:r>
            <a:r>
              <a:rPr lang="en-US" sz="1150" i="1" dirty="0" err="1"/>
              <a:t>عليها</a:t>
            </a:r>
            <a:endParaRPr lang="en-US" sz="1150" i="1" dirty="0"/>
          </a:p>
          <a:p>
            <a:pPr lvl="1" algn="r" rtl="1"/>
            <a:r>
              <a:rPr lang="en-US" sz="1150" i="1" dirty="0" err="1"/>
              <a:t>السياق</a:t>
            </a:r>
            <a:r>
              <a:rPr lang="en-US" sz="1150" i="1" dirty="0"/>
              <a:t> </a:t>
            </a:r>
            <a:r>
              <a:rPr lang="ar-SA" sz="1150" i="1" dirty="0"/>
              <a:t>، </a:t>
            </a:r>
            <a:r>
              <a:rPr lang="en-US" sz="1150" i="1" dirty="0" err="1"/>
              <a:t>أي</a:t>
            </a:r>
            <a:r>
              <a:rPr lang="en-US" sz="1150" i="1" dirty="0"/>
              <a:t> </a:t>
            </a:r>
            <a:r>
              <a:rPr lang="en-US" sz="1150" i="1" dirty="0" err="1"/>
              <a:t>ما</a:t>
            </a:r>
            <a:r>
              <a:rPr lang="en-US" sz="1150" i="1" dirty="0"/>
              <a:t> </a:t>
            </a:r>
            <a:r>
              <a:rPr lang="en-US" sz="1150" i="1" dirty="0" err="1"/>
              <a:t>إذا</a:t>
            </a:r>
            <a:r>
              <a:rPr lang="en-US" sz="1150" i="1" dirty="0"/>
              <a:t> </a:t>
            </a:r>
            <a:r>
              <a:rPr lang="en-US" sz="1150" i="1" dirty="0" err="1"/>
              <a:t>كان</a:t>
            </a:r>
            <a:r>
              <a:rPr lang="en-US" sz="1150" i="1" dirty="0"/>
              <a:t> </a:t>
            </a:r>
            <a:r>
              <a:rPr lang="en-US" sz="1150" i="1" dirty="0" err="1"/>
              <a:t>هناك</a:t>
            </a:r>
            <a:r>
              <a:rPr lang="en-US" sz="1150" i="1" dirty="0"/>
              <a:t> </a:t>
            </a:r>
            <a:r>
              <a:rPr lang="en-US" sz="1150" i="1" dirty="0" err="1"/>
              <a:t>نظام</a:t>
            </a:r>
            <a:r>
              <a:rPr lang="en-US" sz="1150" i="1" dirty="0"/>
              <a:t> </a:t>
            </a:r>
            <a:r>
              <a:rPr lang="en-US" sz="1150" i="1" dirty="0" err="1"/>
              <a:t>حماية</a:t>
            </a:r>
            <a:r>
              <a:rPr lang="en-US" sz="1150" i="1" dirty="0"/>
              <a:t> </a:t>
            </a:r>
            <a:r>
              <a:rPr lang="en-US" sz="1150" i="1" dirty="0" err="1"/>
              <a:t>الطفل</a:t>
            </a:r>
            <a:r>
              <a:rPr lang="en-US" sz="1150" i="1" dirty="0"/>
              <a:t> </a:t>
            </a:r>
            <a:r>
              <a:rPr lang="en-US" sz="1150" i="1" dirty="0" err="1"/>
              <a:t>يعمل</a:t>
            </a:r>
            <a:r>
              <a:rPr lang="en-US" sz="1150" i="1" dirty="0"/>
              <a:t> </a:t>
            </a:r>
            <a:r>
              <a:rPr lang="en-US" sz="1150" i="1" dirty="0" err="1"/>
              <a:t>بشكل</a:t>
            </a:r>
            <a:r>
              <a:rPr lang="en-US" sz="1150" i="1" dirty="0"/>
              <a:t> </a:t>
            </a:r>
            <a:r>
              <a:rPr lang="en-US" sz="1150" i="1" dirty="0" err="1"/>
              <a:t>جيد</a:t>
            </a:r>
            <a:endParaRPr lang="en-US" sz="1150" i="1" dirty="0"/>
          </a:p>
          <a:p>
            <a:pPr lvl="1" algn="r" rtl="1"/>
            <a:r>
              <a:rPr lang="en-US" sz="1150" i="1" dirty="0" err="1"/>
              <a:t>إطار</a:t>
            </a:r>
            <a:r>
              <a:rPr lang="en-US" sz="1150" i="1" dirty="0"/>
              <a:t> </a:t>
            </a:r>
            <a:r>
              <a:rPr lang="en-US" sz="1150" i="1" dirty="0" err="1"/>
              <a:t>تنفيذ</a:t>
            </a:r>
            <a:r>
              <a:rPr lang="en-US" sz="1150" i="1" dirty="0"/>
              <a:t> </a:t>
            </a:r>
            <a:r>
              <a:rPr lang="en-US" sz="1150" i="1" dirty="0" err="1"/>
              <a:t>البرنامج</a:t>
            </a:r>
            <a:r>
              <a:rPr lang="en-US" sz="1150" i="1" dirty="0"/>
              <a:t> </a:t>
            </a:r>
            <a:r>
              <a:rPr lang="ar-SA" sz="1150" i="1" dirty="0"/>
              <a:t>، </a:t>
            </a:r>
            <a:r>
              <a:rPr lang="en-US" sz="1150" i="1" dirty="0" err="1"/>
              <a:t>أي</a:t>
            </a:r>
            <a:r>
              <a:rPr lang="en-US" sz="1150" i="1" dirty="0"/>
              <a:t> </a:t>
            </a:r>
            <a:r>
              <a:rPr lang="en-US" sz="1150" i="1" dirty="0" err="1"/>
              <a:t>الجهات</a:t>
            </a:r>
            <a:r>
              <a:rPr lang="en-US" sz="1150" i="1" dirty="0"/>
              <a:t> </a:t>
            </a:r>
            <a:r>
              <a:rPr lang="en-US" sz="1150" i="1" dirty="0" err="1"/>
              <a:t>الفاعلة</a:t>
            </a:r>
            <a:r>
              <a:rPr lang="en-US" sz="1150" i="1" dirty="0"/>
              <a:t> </a:t>
            </a:r>
            <a:r>
              <a:rPr lang="en-US" sz="1150" i="1" dirty="0" err="1"/>
              <a:t>المسؤولة</a:t>
            </a:r>
            <a:r>
              <a:rPr lang="en-US" sz="1150" i="1" dirty="0"/>
              <a:t> </a:t>
            </a:r>
            <a:r>
              <a:rPr lang="en-US" sz="1150" i="1" dirty="0" err="1"/>
              <a:t>عن</a:t>
            </a:r>
            <a:r>
              <a:rPr lang="en-US" sz="1150" i="1" dirty="0"/>
              <a:t> </a:t>
            </a:r>
            <a:r>
              <a:rPr lang="en-US" sz="1150" i="1" dirty="0" err="1"/>
              <a:t>العناصر</a:t>
            </a:r>
            <a:r>
              <a:rPr lang="en-US" sz="1150" i="1" dirty="0"/>
              <a:t> </a:t>
            </a:r>
            <a:r>
              <a:rPr lang="en-US" sz="1150" i="1" dirty="0" err="1"/>
              <a:t>المختلفة</a:t>
            </a:r>
            <a:r>
              <a:rPr lang="en-US" sz="1150" i="1" dirty="0"/>
              <a:t> </a:t>
            </a:r>
            <a:r>
              <a:rPr lang="en-US" sz="1150" i="1" dirty="0" err="1"/>
              <a:t>للرعاية</a:t>
            </a:r>
            <a:r>
              <a:rPr lang="en-US" sz="1150" i="1" dirty="0"/>
              <a:t> </a:t>
            </a:r>
            <a:r>
              <a:rPr lang="en-US" sz="1150" i="1" dirty="0" err="1"/>
              <a:t>البديلة</a:t>
            </a:r>
            <a:r>
              <a:rPr lang="en-US" sz="1150" i="1" dirty="0"/>
              <a:t>.</a:t>
            </a:r>
          </a:p>
          <a:p>
            <a:pPr algn="r" rtl="1"/>
            <a:r>
              <a:rPr lang="en-US" sz="1150" i="1" dirty="0" err="1"/>
              <a:t>يمكن</a:t>
            </a:r>
            <a:r>
              <a:rPr lang="en-US" sz="1150" i="1" dirty="0"/>
              <a:t> </a:t>
            </a:r>
            <a:r>
              <a:rPr lang="en-US" sz="1150" i="1" dirty="0" err="1"/>
              <a:t>للمشاركين</a:t>
            </a:r>
            <a:r>
              <a:rPr lang="en-US" sz="1150" i="1" dirty="0"/>
              <a:t> </a:t>
            </a:r>
            <a:r>
              <a:rPr lang="en-US" sz="1150" i="1" dirty="0" err="1"/>
              <a:t>تدوين</a:t>
            </a:r>
            <a:r>
              <a:rPr lang="en-US" sz="1150" i="1" dirty="0"/>
              <a:t> </a:t>
            </a:r>
            <a:r>
              <a:rPr lang="en-US" sz="1150" i="1" dirty="0" err="1"/>
              <a:t>الملاحظات</a:t>
            </a:r>
            <a:r>
              <a:rPr lang="ar-SA" sz="1150" i="1" dirty="0"/>
              <a:t> في </a:t>
            </a:r>
            <a:r>
              <a:rPr lang="ar-SA" sz="1150" b="1" i="1" dirty="0"/>
              <a:t>دليل التدريب ال</a:t>
            </a:r>
            <a:r>
              <a:rPr lang="en-US" sz="1150" b="1" i="1" dirty="0" err="1"/>
              <a:t>صفحة</a:t>
            </a:r>
            <a:r>
              <a:rPr lang="en-US" sz="1150" b="1" i="1" dirty="0"/>
              <a:t> </a:t>
            </a:r>
            <a:r>
              <a:rPr lang="ar-SA" sz="1150" b="1" i="1" dirty="0"/>
              <a:t>٢٠-٢١</a:t>
            </a:r>
            <a:r>
              <a:rPr lang="en-US" sz="1150" b="1" i="1" dirty="0"/>
              <a:t>: </a:t>
            </a:r>
            <a:r>
              <a:rPr lang="en-US" sz="1150" b="1" i="1" dirty="0" err="1"/>
              <a:t>النظام</a:t>
            </a:r>
            <a:r>
              <a:rPr lang="en-US" sz="1150" b="1" i="1" dirty="0"/>
              <a:t> </a:t>
            </a:r>
            <a:r>
              <a:rPr lang="en-US" sz="1150" b="1" i="1" dirty="0" err="1"/>
              <a:t>الوطني</a:t>
            </a:r>
            <a:r>
              <a:rPr lang="en-US" sz="1150" b="1" i="1" dirty="0"/>
              <a:t> </a:t>
            </a:r>
            <a:r>
              <a:rPr lang="en-US" sz="1150" b="1" i="1" dirty="0" err="1"/>
              <a:t>ودور</a:t>
            </a:r>
            <a:r>
              <a:rPr lang="en-US" sz="1150" b="1" i="1" dirty="0"/>
              <a:t> </a:t>
            </a:r>
            <a:r>
              <a:rPr lang="en-US" sz="1150" b="1" i="1" dirty="0" err="1"/>
              <a:t>أخصائيي</a:t>
            </a:r>
            <a:r>
              <a:rPr lang="en-US" sz="1150" b="1" i="1" dirty="0"/>
              <a:t> </a:t>
            </a:r>
            <a:r>
              <a:rPr lang="en-US" sz="1150" b="1" i="1" dirty="0" err="1"/>
              <a:t>الحالة</a:t>
            </a:r>
            <a:endParaRPr lang="en-US" sz="1150" b="1" i="1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9ECC080B-89B6-44D8-B632-847B9BBB8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BC6B9C1F-2D9E-6629-CE5A-18B71C7B31CF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47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37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التكي</a:t>
            </a:r>
            <a:r>
              <a:rPr lang="ar-SA" b="1" dirty="0" err="1"/>
              <a:t>ي</a:t>
            </a:r>
            <a:r>
              <a:rPr lang="en-US" b="1" dirty="0" err="1"/>
              <a:t>ف</a:t>
            </a:r>
            <a:r>
              <a:rPr lang="en-US" b="1" dirty="0"/>
              <a:t> </a:t>
            </a:r>
            <a:r>
              <a:rPr lang="en-US" b="1" dirty="0" err="1"/>
              <a:t>مع</a:t>
            </a:r>
            <a:r>
              <a:rPr lang="en-US" b="1" dirty="0"/>
              <a:t> </a:t>
            </a:r>
            <a:r>
              <a:rPr lang="en-US" b="1" dirty="0" err="1"/>
              <a:t>السياق</a:t>
            </a:r>
            <a:endParaRPr lang="ar-SA" b="1" dirty="0"/>
          </a:p>
          <a:p>
            <a:pPr marL="0" indent="0" algn="r" rtl="1">
              <a:buNone/>
            </a:pPr>
            <a:endParaRPr lang="ar-SA" b="1" dirty="0"/>
          </a:p>
          <a:p>
            <a:pPr marL="174625" indent="-174625" algn="r" rtl="1"/>
            <a:r>
              <a:rPr lang="en-US" dirty="0"/>
              <a:t> </a:t>
            </a:r>
            <a:r>
              <a:rPr lang="ar-SA" dirty="0"/>
              <a:t>تكييف ال</a:t>
            </a:r>
            <a:r>
              <a:rPr lang="en-US" dirty="0" err="1"/>
              <a:t>سياق</a:t>
            </a:r>
            <a:r>
              <a:rPr lang="ar-SA" dirty="0"/>
              <a:t> في </a:t>
            </a:r>
            <a:r>
              <a:rPr lang="en-US" dirty="0" err="1"/>
              <a:t>هذه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طريق</a:t>
            </a:r>
            <a:r>
              <a:rPr lang="en-US" dirty="0"/>
              <a:t> </a:t>
            </a:r>
            <a:r>
              <a:rPr lang="en-US" dirty="0" err="1"/>
              <a:t>إضافة</a:t>
            </a:r>
            <a:r>
              <a:rPr lang="en-US" dirty="0"/>
              <a:t> </a:t>
            </a:r>
            <a:r>
              <a:rPr lang="en-US" dirty="0" err="1"/>
              <a:t>أمثلة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التشريعات</a:t>
            </a:r>
            <a:r>
              <a:rPr lang="en-US" dirty="0"/>
              <a:t> / </a:t>
            </a:r>
            <a:r>
              <a:rPr lang="en-US" dirty="0" err="1"/>
              <a:t>السياسات</a:t>
            </a:r>
            <a:r>
              <a:rPr lang="en-US" dirty="0"/>
              <a:t> </a:t>
            </a:r>
            <a:r>
              <a:rPr lang="en-US" dirty="0" err="1"/>
              <a:t>الوطنية</a:t>
            </a:r>
            <a:r>
              <a:rPr lang="en-US" dirty="0"/>
              <a:t> </a:t>
            </a:r>
            <a:r>
              <a:rPr lang="en-US" dirty="0" err="1"/>
              <a:t>المتعلقة</a:t>
            </a:r>
            <a:r>
              <a:rPr lang="en-US" dirty="0"/>
              <a:t> </a:t>
            </a:r>
            <a:r>
              <a:rPr lang="en-US" dirty="0" err="1"/>
              <a:t>بما</a:t>
            </a:r>
            <a:r>
              <a:rPr lang="en-US" dirty="0"/>
              <a:t> </a:t>
            </a:r>
            <a:r>
              <a:rPr lang="en-US" dirty="0" err="1"/>
              <a:t>يلي</a:t>
            </a:r>
            <a:r>
              <a:rPr lang="en-US" dirty="0"/>
              <a:t>:</a:t>
            </a:r>
          </a:p>
          <a:p>
            <a:pPr lvl="1" algn="r" rtl="1"/>
            <a:r>
              <a:rPr lang="en-US" i="1" dirty="0" err="1"/>
              <a:t>ب</a:t>
            </a:r>
            <a:r>
              <a:rPr lang="ar-SA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لأطفال</a:t>
            </a:r>
            <a:r>
              <a:rPr lang="en-US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المنفصلين و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غير</a:t>
            </a:r>
            <a:r>
              <a:rPr lang="en-US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المصحوبين</a:t>
            </a:r>
            <a:r>
              <a:rPr lang="ar-SA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dirty="0" err="1"/>
              <a:t>بشكل</a:t>
            </a:r>
            <a:r>
              <a:rPr lang="en-US" dirty="0"/>
              <a:t> </a:t>
            </a:r>
            <a:r>
              <a:rPr lang="en-US" dirty="0" err="1"/>
              <a:t>عام</a:t>
            </a:r>
            <a:endParaRPr lang="en-US" dirty="0"/>
          </a:p>
          <a:p>
            <a:pPr lvl="1" algn="r" rtl="1"/>
            <a:r>
              <a:rPr lang="en-US" dirty="0" err="1"/>
              <a:t>ال</a:t>
            </a:r>
            <a:r>
              <a:rPr lang="ar-SA" dirty="0"/>
              <a:t>إيداع</a:t>
            </a:r>
            <a:r>
              <a:rPr lang="en-US" dirty="0"/>
              <a:t> </a:t>
            </a:r>
            <a:r>
              <a:rPr lang="en-US" dirty="0" err="1"/>
              <a:t>خارج</a:t>
            </a:r>
            <a:r>
              <a:rPr lang="en-US" dirty="0"/>
              <a:t> </a:t>
            </a:r>
            <a:r>
              <a:rPr lang="en-US" dirty="0" err="1"/>
              <a:t>المنزل</a:t>
            </a:r>
            <a:endParaRPr lang="en-US" dirty="0"/>
          </a:p>
          <a:p>
            <a:pPr lvl="1" algn="r" rtl="1"/>
            <a:r>
              <a:rPr lang="en-US" dirty="0" err="1"/>
              <a:t>اعادة</a:t>
            </a:r>
            <a:r>
              <a:rPr lang="en-US" dirty="0"/>
              <a:t> </a:t>
            </a:r>
            <a:r>
              <a:rPr lang="en-US" dirty="0" err="1"/>
              <a:t>توحيد</a:t>
            </a:r>
            <a:r>
              <a:rPr lang="en-US" dirty="0"/>
              <a:t> </a:t>
            </a:r>
            <a:r>
              <a:rPr lang="en-US" dirty="0" err="1"/>
              <a:t>العائلة</a:t>
            </a:r>
            <a:endParaRPr lang="en-US" dirty="0"/>
          </a:p>
          <a:p>
            <a:pPr lvl="1" algn="r" rtl="1"/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البديلة</a:t>
            </a:r>
            <a:endParaRPr lang="en-US" dirty="0"/>
          </a:p>
          <a:p>
            <a:pPr algn="r" rtl="1"/>
            <a:r>
              <a:rPr lang="en-US" dirty="0" err="1"/>
              <a:t>قم</a:t>
            </a:r>
            <a:r>
              <a:rPr lang="en-US" dirty="0"/>
              <a:t> </a:t>
            </a:r>
            <a:r>
              <a:rPr lang="en-US" dirty="0" err="1"/>
              <a:t>أيضًا</a:t>
            </a:r>
            <a:r>
              <a:rPr lang="en-US" dirty="0"/>
              <a:t> </a:t>
            </a:r>
            <a:r>
              <a:rPr lang="en-US" dirty="0" err="1"/>
              <a:t>بتضمين</a:t>
            </a:r>
            <a:r>
              <a:rPr lang="en-US" dirty="0"/>
              <a:t> </a:t>
            </a:r>
            <a:r>
              <a:rPr lang="en-US" dirty="0" err="1"/>
              <a:t>معلومات</a:t>
            </a:r>
            <a:r>
              <a:rPr lang="en-US" dirty="0"/>
              <a:t> </a:t>
            </a:r>
            <a:r>
              <a:rPr lang="en-US" dirty="0" err="1"/>
              <a:t>عن</a:t>
            </a:r>
            <a:endParaRPr lang="en-US" dirty="0"/>
          </a:p>
          <a:p>
            <a:pPr lvl="1" algn="r" rtl="1"/>
            <a:r>
              <a:rPr lang="en-US" dirty="0" err="1"/>
              <a:t>أي</a:t>
            </a:r>
            <a:r>
              <a:rPr lang="en-US" dirty="0"/>
              <a:t> </a:t>
            </a:r>
            <a:r>
              <a:rPr lang="en-US" dirty="0" err="1"/>
              <a:t>تشريع</a:t>
            </a:r>
            <a:r>
              <a:rPr lang="en-US" dirty="0"/>
              <a:t> </a:t>
            </a:r>
            <a:r>
              <a:rPr lang="en-US" dirty="0" err="1"/>
              <a:t>وطني</a:t>
            </a:r>
            <a:endParaRPr lang="en-US" dirty="0"/>
          </a:p>
          <a:p>
            <a:pPr lvl="1" algn="r" rtl="1"/>
            <a:r>
              <a:rPr lang="en-US" dirty="0" err="1"/>
              <a:t>السياسات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الممارسات</a:t>
            </a:r>
            <a:r>
              <a:rPr lang="en-US" dirty="0"/>
              <a:t> </a:t>
            </a:r>
            <a:r>
              <a:rPr lang="en-US" dirty="0" err="1"/>
              <a:t>التي</a:t>
            </a:r>
            <a:r>
              <a:rPr lang="en-US" dirty="0"/>
              <a:t> </a:t>
            </a:r>
            <a:r>
              <a:rPr lang="en-US" dirty="0" err="1"/>
              <a:t>تعتبر</a:t>
            </a:r>
            <a:r>
              <a:rPr lang="en-US" dirty="0"/>
              <a:t> </a:t>
            </a:r>
            <a:r>
              <a:rPr lang="en-US" dirty="0" err="1"/>
              <a:t>ضارة</a:t>
            </a:r>
            <a:r>
              <a:rPr lang="en-US" dirty="0"/>
              <a:t> / </a:t>
            </a:r>
            <a:r>
              <a:rPr lang="en-US" dirty="0" err="1"/>
              <a:t>ليست</a:t>
            </a:r>
            <a:r>
              <a:rPr lang="en-US" dirty="0"/>
              <a:t> </a:t>
            </a:r>
            <a:r>
              <a:rPr lang="en-US" dirty="0" err="1"/>
              <a:t>أفضل</a:t>
            </a:r>
            <a:r>
              <a:rPr lang="en-US" dirty="0"/>
              <a:t> </a:t>
            </a:r>
            <a:r>
              <a:rPr lang="en-US" dirty="0" err="1"/>
              <a:t>الممارسات</a:t>
            </a:r>
            <a:endParaRPr lang="en-US" dirty="0"/>
          </a:p>
          <a:p>
            <a:pPr lvl="1" algn="r" rtl="1"/>
            <a:r>
              <a:rPr lang="en-US" dirty="0" err="1"/>
              <a:t>أي</a:t>
            </a:r>
            <a:r>
              <a:rPr lang="en-US" dirty="0"/>
              <a:t> </a:t>
            </a:r>
            <a:r>
              <a:rPr lang="en-US" dirty="0" err="1"/>
              <a:t>شيء</a:t>
            </a:r>
            <a:r>
              <a:rPr lang="en-US" dirty="0"/>
              <a:t> </a:t>
            </a:r>
            <a:r>
              <a:rPr lang="en-US" dirty="0" err="1"/>
              <a:t>يتم</a:t>
            </a:r>
            <a:r>
              <a:rPr lang="en-US" dirty="0"/>
              <a:t> </a:t>
            </a:r>
            <a:r>
              <a:rPr lang="en-US" dirty="0" err="1"/>
              <a:t>القيام</a:t>
            </a:r>
            <a:r>
              <a:rPr lang="en-US" dirty="0"/>
              <a:t> </a:t>
            </a:r>
            <a:r>
              <a:rPr lang="en-US" dirty="0" err="1"/>
              <a:t>به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القيام</a:t>
            </a:r>
            <a:r>
              <a:rPr lang="en-US" dirty="0"/>
              <a:t> </a:t>
            </a:r>
            <a:r>
              <a:rPr lang="en-US" dirty="0" err="1"/>
              <a:t>به</a:t>
            </a:r>
            <a:r>
              <a:rPr lang="en-US" dirty="0"/>
              <a:t> </a:t>
            </a:r>
            <a:r>
              <a:rPr lang="en-US" dirty="0" err="1"/>
              <a:t>لمعالجة</a:t>
            </a:r>
            <a:r>
              <a:rPr lang="en-US" dirty="0"/>
              <a:t> </a:t>
            </a:r>
            <a:r>
              <a:rPr lang="en-US" dirty="0" err="1"/>
              <a:t>هذه</a:t>
            </a:r>
            <a:r>
              <a:rPr lang="en-US" dirty="0"/>
              <a:t> </a:t>
            </a:r>
            <a:r>
              <a:rPr lang="en-US" dirty="0" err="1"/>
              <a:t>المشاكل</a:t>
            </a:r>
            <a:endParaRPr lang="en-US" dirty="0"/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b="1" dirty="0"/>
          </a:p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i="1" dirty="0" err="1"/>
              <a:t>لماذا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المهم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يكون</a:t>
            </a:r>
            <a:r>
              <a:rPr lang="en-US" i="1" dirty="0"/>
              <a:t> </a:t>
            </a:r>
            <a:r>
              <a:rPr lang="en-US" i="1" dirty="0" err="1"/>
              <a:t>الأخصائيون</a:t>
            </a:r>
            <a:r>
              <a:rPr lang="en-US" i="1" dirty="0"/>
              <a:t> </a:t>
            </a:r>
            <a:r>
              <a:rPr lang="en-US" i="1" dirty="0" err="1"/>
              <a:t>الاجتماعيون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دراية</a:t>
            </a:r>
            <a:r>
              <a:rPr lang="en-US" i="1" dirty="0"/>
              <a:t> </a:t>
            </a:r>
            <a:r>
              <a:rPr lang="en-US" i="1" dirty="0" err="1"/>
              <a:t>بالتشريعات</a:t>
            </a:r>
            <a:r>
              <a:rPr lang="en-US" i="1" dirty="0"/>
              <a:t> </a:t>
            </a:r>
            <a:r>
              <a:rPr lang="en-US" i="1" dirty="0" err="1"/>
              <a:t>الوطنية</a:t>
            </a:r>
            <a:r>
              <a:rPr lang="en-US" i="1" dirty="0"/>
              <a:t> </a:t>
            </a:r>
            <a:r>
              <a:rPr lang="en-US" i="1" dirty="0" err="1"/>
              <a:t>المتعلقة</a:t>
            </a:r>
            <a:r>
              <a:rPr lang="en-US" i="1" dirty="0"/>
              <a:t> </a:t>
            </a:r>
            <a:r>
              <a:rPr lang="en-US" i="1" dirty="0" err="1"/>
              <a:t>بحماية</a:t>
            </a:r>
            <a:r>
              <a:rPr lang="en-US" i="1" dirty="0"/>
              <a:t> </a:t>
            </a:r>
            <a:r>
              <a:rPr lang="en-US" i="1" dirty="0" err="1"/>
              <a:t>الطفل</a:t>
            </a:r>
            <a:r>
              <a:rPr lang="en-US" i="1" dirty="0"/>
              <a:t> </a:t>
            </a:r>
            <a:r>
              <a:rPr lang="en-US" i="1" dirty="0" err="1"/>
              <a:t>و</a:t>
            </a:r>
            <a:r>
              <a:rPr lang="ar-SA" i="1" dirty="0"/>
              <a:t>ال</a:t>
            </a:r>
            <a:r>
              <a:rPr lang="en-US" i="1" dirty="0" err="1"/>
              <a:t>أحكام</a:t>
            </a:r>
            <a:r>
              <a:rPr lang="en-US" i="1" dirty="0"/>
              <a:t> </a:t>
            </a:r>
            <a:r>
              <a:rPr lang="ar-SA" i="1" dirty="0"/>
              <a:t> المتعلقة </a:t>
            </a:r>
            <a:r>
              <a:rPr lang="ar-SA" i="1" dirty="0" err="1"/>
              <a:t>با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لأطفال</a:t>
            </a:r>
            <a:r>
              <a:rPr lang="en-US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المنفصلين و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غير</a:t>
            </a:r>
            <a:r>
              <a:rPr lang="en-US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200" b="0" i="1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المصحوبين</a:t>
            </a:r>
            <a:r>
              <a:rPr lang="ar-SA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i="1" dirty="0"/>
              <a:t>؟</a:t>
            </a:r>
          </a:p>
          <a:p>
            <a:pPr lvl="1" algn="r" rtl="1"/>
            <a:r>
              <a:rPr lang="en-US" dirty="0" err="1"/>
              <a:t>إنه</a:t>
            </a:r>
            <a:r>
              <a:rPr lang="en-US" dirty="0"/>
              <a:t> </a:t>
            </a:r>
            <a:r>
              <a:rPr lang="en-US" dirty="0" err="1"/>
              <a:t>بمثابة</a:t>
            </a:r>
            <a:r>
              <a:rPr lang="en-US" dirty="0"/>
              <a:t> </a:t>
            </a:r>
            <a:r>
              <a:rPr lang="en-US" dirty="0" err="1"/>
              <a:t>إجراء</a:t>
            </a:r>
            <a:r>
              <a:rPr lang="en-US" dirty="0"/>
              <a:t> </a:t>
            </a:r>
            <a:r>
              <a:rPr lang="en-US" dirty="0" err="1"/>
              <a:t>لحماية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en-US" dirty="0" err="1"/>
              <a:t>وتعزيز</a:t>
            </a:r>
            <a:r>
              <a:rPr lang="en-US" dirty="0"/>
              <a:t> </a:t>
            </a:r>
            <a:r>
              <a:rPr lang="en-US" dirty="0" err="1"/>
              <a:t>رفاههم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سيمكن</a:t>
            </a:r>
            <a:r>
              <a:rPr lang="en-US" dirty="0"/>
              <a:t> </a:t>
            </a:r>
            <a:r>
              <a:rPr lang="en-US" dirty="0" err="1"/>
              <a:t>القانون</a:t>
            </a:r>
            <a:r>
              <a:rPr lang="en-US" dirty="0"/>
              <a:t> </a:t>
            </a:r>
            <a:r>
              <a:rPr lang="en-US" dirty="0" err="1"/>
              <a:t>الوطني</a:t>
            </a:r>
            <a:r>
              <a:rPr lang="en-US" dirty="0"/>
              <a:t> </a:t>
            </a:r>
            <a:r>
              <a:rPr lang="en-US" dirty="0" err="1"/>
              <a:t>والدولي</a:t>
            </a:r>
            <a:r>
              <a:rPr lang="en-US" dirty="0"/>
              <a:t> </a:t>
            </a:r>
            <a:r>
              <a:rPr lang="en-US" dirty="0" err="1"/>
              <a:t>أيضًا</a:t>
            </a:r>
            <a:r>
              <a:rPr lang="en-US" dirty="0"/>
              <a:t> </a:t>
            </a:r>
            <a:r>
              <a:rPr lang="en-US" dirty="0" err="1"/>
              <a:t>أخصائيي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الدفاع</a:t>
            </a:r>
            <a:r>
              <a:rPr lang="en-US" dirty="0"/>
              <a:t> </a:t>
            </a:r>
            <a:r>
              <a:rPr lang="en-US" dirty="0" err="1"/>
              <a:t>نيابة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en-US" dirty="0" err="1"/>
              <a:t>الأفراد</a:t>
            </a:r>
            <a:r>
              <a:rPr lang="en-US" dirty="0"/>
              <a:t> ، </a:t>
            </a:r>
            <a:r>
              <a:rPr lang="en-US" dirty="0" err="1"/>
              <a:t>عند</a:t>
            </a:r>
            <a:r>
              <a:rPr lang="en-US" dirty="0"/>
              <a:t> </a:t>
            </a:r>
            <a:r>
              <a:rPr lang="en-US" dirty="0" err="1"/>
              <a:t>الحاجة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الوقت</a:t>
            </a:r>
            <a:r>
              <a:rPr lang="en-US" dirty="0"/>
              <a:t> </a:t>
            </a:r>
            <a:r>
              <a:rPr lang="en-US" dirty="0" err="1"/>
              <a:t>نفسه</a:t>
            </a:r>
            <a:r>
              <a:rPr lang="ar-SA" dirty="0"/>
              <a:t>، </a:t>
            </a:r>
            <a:r>
              <a:rPr lang="en-US" dirty="0" err="1"/>
              <a:t>سيتعين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أخصائيي</a:t>
            </a:r>
            <a:r>
              <a:rPr lang="en-US" dirty="0"/>
              <a:t> </a:t>
            </a:r>
            <a:r>
              <a:rPr lang="en-US" dirty="0" err="1"/>
              <a:t>الحالات</a:t>
            </a:r>
            <a:r>
              <a:rPr lang="en-US" dirty="0"/>
              <a:t> </a:t>
            </a:r>
            <a:r>
              <a:rPr lang="en-US" dirty="0" err="1"/>
              <a:t>اتباع</a:t>
            </a:r>
            <a:r>
              <a:rPr lang="en-US" dirty="0"/>
              <a:t> </a:t>
            </a:r>
            <a:r>
              <a:rPr lang="en-US" dirty="0" err="1"/>
              <a:t>الإجراءات</a:t>
            </a:r>
            <a:r>
              <a:rPr lang="en-US" dirty="0"/>
              <a:t> </a:t>
            </a:r>
            <a:r>
              <a:rPr lang="en-US" dirty="0" err="1"/>
              <a:t>القانونية</a:t>
            </a:r>
            <a:r>
              <a:rPr lang="en-US" dirty="0"/>
              <a:t> </a:t>
            </a:r>
            <a:r>
              <a:rPr lang="en-US" dirty="0" err="1"/>
              <a:t>الوطنية</a:t>
            </a:r>
            <a:r>
              <a:rPr lang="en-US" dirty="0"/>
              <a:t> </a:t>
            </a:r>
            <a:r>
              <a:rPr lang="en-US" dirty="0" err="1"/>
              <a:t>كطريقة</a:t>
            </a:r>
            <a:r>
              <a:rPr lang="en-US" dirty="0"/>
              <a:t> "</a:t>
            </a:r>
            <a:r>
              <a:rPr lang="en-US" dirty="0" err="1"/>
              <a:t>لحماية</a:t>
            </a:r>
            <a:r>
              <a:rPr lang="en-US" dirty="0"/>
              <a:t> </a:t>
            </a:r>
            <a:r>
              <a:rPr lang="en-US" dirty="0" err="1"/>
              <a:t>أنفسهم</a:t>
            </a:r>
            <a:r>
              <a:rPr lang="en-US" dirty="0"/>
              <a:t>" ، </a:t>
            </a:r>
            <a:r>
              <a:rPr lang="en-US" dirty="0" err="1"/>
              <a:t>لا</a:t>
            </a:r>
            <a:r>
              <a:rPr lang="en-US" dirty="0"/>
              <a:t> </a:t>
            </a:r>
            <a:r>
              <a:rPr lang="en-US" dirty="0" err="1"/>
              <a:t>سيما</a:t>
            </a:r>
            <a:r>
              <a:rPr lang="en-US" dirty="0"/>
              <a:t> </a:t>
            </a:r>
            <a:r>
              <a:rPr lang="en-US" dirty="0" err="1"/>
              <a:t>عندما</a:t>
            </a:r>
            <a:r>
              <a:rPr lang="en-US" dirty="0"/>
              <a:t> </a:t>
            </a:r>
            <a:r>
              <a:rPr lang="en-US" dirty="0" err="1"/>
              <a:t>يتعين</a:t>
            </a:r>
            <a:r>
              <a:rPr lang="en-US" dirty="0"/>
              <a:t> </a:t>
            </a:r>
            <a:r>
              <a:rPr lang="en-US" dirty="0" err="1"/>
              <a:t>عليهم</a:t>
            </a:r>
            <a:r>
              <a:rPr lang="en-US" dirty="0"/>
              <a:t> </a:t>
            </a:r>
            <a:r>
              <a:rPr lang="en-US" dirty="0" err="1"/>
              <a:t>اتخاذ</a:t>
            </a:r>
            <a:r>
              <a:rPr lang="en-US" dirty="0"/>
              <a:t> </a:t>
            </a:r>
            <a:r>
              <a:rPr lang="en-US" dirty="0" err="1"/>
              <a:t>قرارات</a:t>
            </a:r>
            <a:r>
              <a:rPr lang="en-US" dirty="0"/>
              <a:t> </a:t>
            </a:r>
            <a:r>
              <a:rPr lang="en-US" dirty="0" err="1"/>
              <a:t>صعبة</a:t>
            </a:r>
            <a:r>
              <a:rPr lang="en-US" dirty="0"/>
              <a:t> </a:t>
            </a:r>
            <a:r>
              <a:rPr lang="en-US" dirty="0" err="1"/>
              <a:t>واتخاذ</a:t>
            </a:r>
            <a:r>
              <a:rPr lang="en-US" dirty="0"/>
              <a:t> </a:t>
            </a:r>
            <a:r>
              <a:rPr lang="en-US" dirty="0" err="1"/>
              <a:t>تدابير</a:t>
            </a:r>
            <a:r>
              <a:rPr lang="en-US" dirty="0"/>
              <a:t> </a:t>
            </a:r>
            <a:r>
              <a:rPr lang="en-US" dirty="0" err="1"/>
              <a:t>الحماية</a:t>
            </a:r>
            <a:r>
              <a:rPr lang="en-US" dirty="0"/>
              <a:t> </a:t>
            </a:r>
            <a:r>
              <a:rPr lang="en-US" dirty="0" err="1"/>
              <a:t>التي</a:t>
            </a:r>
            <a:r>
              <a:rPr lang="en-US" dirty="0"/>
              <a:t> </a:t>
            </a:r>
            <a:r>
              <a:rPr lang="en-US" dirty="0" err="1"/>
              <a:t>يكون</a:t>
            </a:r>
            <a:r>
              <a:rPr lang="en-US" dirty="0"/>
              <a:t> </a:t>
            </a:r>
            <a:r>
              <a:rPr lang="en-US" dirty="0" err="1"/>
              <a:t>لها</a:t>
            </a:r>
            <a:r>
              <a:rPr lang="en-US" dirty="0"/>
              <a:t> </a:t>
            </a:r>
            <a:r>
              <a:rPr lang="en-US" dirty="0" err="1"/>
              <a:t>تأثير</a:t>
            </a:r>
            <a:r>
              <a:rPr lang="en-US" dirty="0"/>
              <a:t> </a:t>
            </a:r>
            <a:r>
              <a:rPr lang="en-US" dirty="0" err="1"/>
              <a:t>طويل</a:t>
            </a:r>
            <a:r>
              <a:rPr lang="en-US" dirty="0"/>
              <a:t> </a:t>
            </a:r>
            <a:r>
              <a:rPr lang="en-US" dirty="0" err="1"/>
              <a:t>الأجل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العثور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التشريعات</a:t>
            </a:r>
            <a:r>
              <a:rPr lang="en-US" dirty="0"/>
              <a:t> </a:t>
            </a:r>
            <a:r>
              <a:rPr lang="en-US" dirty="0" err="1"/>
              <a:t>الوطنية</a:t>
            </a:r>
            <a:r>
              <a:rPr lang="en-US" dirty="0"/>
              <a:t> </a:t>
            </a:r>
            <a:r>
              <a:rPr lang="en-US" dirty="0" err="1"/>
              <a:t>المتعلقة</a:t>
            </a:r>
            <a:r>
              <a:rPr lang="en-US" dirty="0"/>
              <a:t> </a:t>
            </a:r>
            <a:r>
              <a:rPr lang="en-US" dirty="0" err="1"/>
              <a:t>بحماية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كثير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الأحيان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مختلف</a:t>
            </a:r>
            <a:r>
              <a:rPr lang="en-US" dirty="0"/>
              <a:t> </a:t>
            </a:r>
            <a:r>
              <a:rPr lang="en-US" dirty="0" err="1"/>
              <a:t>القوانين</a:t>
            </a:r>
            <a:r>
              <a:rPr lang="en-US" dirty="0"/>
              <a:t> </a:t>
            </a:r>
            <a:r>
              <a:rPr lang="en-US" dirty="0" err="1"/>
              <a:t>الموجودة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البلد</a:t>
            </a:r>
            <a:r>
              <a:rPr lang="en-US" dirty="0"/>
              <a:t>.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ar-SA" b="1" dirty="0"/>
              <a:t>يتبع</a:t>
            </a:r>
            <a:r>
              <a:rPr lang="en-US" b="1" dirty="0">
                <a:sym typeface="Wingdings" panose="05000000000000000000" pitchFamily="2" charset="2"/>
              </a:rPr>
              <a:t></a:t>
            </a:r>
            <a:endParaRPr lang="en-US" b="1" dirty="0"/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801974FF-45D1-2CE1-6E4D-BD4DE1F930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165CFDE8-5359-3BFE-CF0B-A65EB242F1CB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48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5:notes"/>
          <p:cNvSpPr txBox="1">
            <a:spLocks noGrp="1"/>
          </p:cNvSpPr>
          <p:nvPr>
            <p:ph type="body" idx="1"/>
          </p:nvPr>
        </p:nvSpPr>
        <p:spPr>
          <a:xfrm>
            <a:off x="479425" y="460375"/>
            <a:ext cx="6140450" cy="9211335"/>
          </a:xfrm>
          <a:prstGeom prst="rect">
            <a:avLst/>
          </a:prstGeom>
        </p:spPr>
        <p:txBody>
          <a:bodyPr/>
          <a:lstStyle/>
          <a:p>
            <a:pPr lvl="1" algn="r" rtl="1"/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سياقات</a:t>
            </a:r>
            <a:r>
              <a:rPr lang="en-US" dirty="0"/>
              <a:t> </a:t>
            </a:r>
            <a:r>
              <a:rPr lang="en-US" dirty="0" err="1"/>
              <a:t>اللاجئين</a:t>
            </a:r>
            <a:r>
              <a:rPr lang="en-US" dirty="0"/>
              <a:t> ، </a:t>
            </a:r>
            <a:r>
              <a:rPr lang="en-US" dirty="0" err="1"/>
              <a:t>عادةً</a:t>
            </a:r>
            <a:r>
              <a:rPr lang="en-US" dirty="0"/>
              <a:t> </a:t>
            </a:r>
            <a:r>
              <a:rPr lang="en-US" dirty="0" err="1"/>
              <a:t>ما</a:t>
            </a:r>
            <a:r>
              <a:rPr lang="en-US" dirty="0"/>
              <a:t> </a:t>
            </a:r>
            <a:r>
              <a:rPr lang="en-US" dirty="0" err="1"/>
              <a:t>تحدد</a:t>
            </a:r>
            <a:r>
              <a:rPr lang="en-US" dirty="0"/>
              <a:t> </a:t>
            </a:r>
            <a:r>
              <a:rPr lang="en-US" dirty="0" err="1"/>
              <a:t>قوانين</a:t>
            </a:r>
            <a:r>
              <a:rPr lang="en-US" dirty="0"/>
              <a:t> </a:t>
            </a:r>
            <a:r>
              <a:rPr lang="en-US" dirty="0" err="1"/>
              <a:t>اللاجئين</a:t>
            </a:r>
            <a:r>
              <a:rPr lang="en-US" dirty="0"/>
              <a:t> </a:t>
            </a:r>
            <a:r>
              <a:rPr lang="en-US" dirty="0" err="1"/>
              <a:t>واللجوء</a:t>
            </a:r>
            <a:r>
              <a:rPr lang="en-US" dirty="0"/>
              <a:t> </a:t>
            </a:r>
            <a:r>
              <a:rPr lang="en-US" dirty="0" err="1"/>
              <a:t>وسياسات</a:t>
            </a:r>
            <a:r>
              <a:rPr lang="en-US" dirty="0"/>
              <a:t> </a:t>
            </a:r>
            <a:r>
              <a:rPr lang="en-US" dirty="0" err="1"/>
              <a:t>الهجرة</a:t>
            </a:r>
            <a:r>
              <a:rPr lang="en-US" dirty="0"/>
              <a:t> </a:t>
            </a:r>
            <a:r>
              <a:rPr lang="ar-SA" dirty="0"/>
              <a:t>وضع</a:t>
            </a:r>
            <a:r>
              <a:rPr lang="en-US" dirty="0"/>
              <a:t> </a:t>
            </a:r>
            <a:r>
              <a:rPr lang="en-US" dirty="0" err="1"/>
              <a:t>هجرة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ar-SA" dirty="0"/>
              <a:t> المنفصلين و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r>
              <a:rPr lang="en-US" dirty="0" err="1"/>
              <a:t>وهياكل</a:t>
            </a:r>
            <a:r>
              <a:rPr lang="en-US" dirty="0"/>
              <a:t> </a:t>
            </a:r>
            <a:r>
              <a:rPr lang="en-US" dirty="0" err="1"/>
              <a:t>الدعم</a:t>
            </a:r>
            <a:r>
              <a:rPr lang="en-US" dirty="0"/>
              <a:t> </a:t>
            </a:r>
            <a:r>
              <a:rPr lang="en-US" dirty="0" err="1"/>
              <a:t>وأصحاب</a:t>
            </a:r>
            <a:r>
              <a:rPr lang="en-US" dirty="0"/>
              <a:t> </a:t>
            </a:r>
            <a:r>
              <a:rPr lang="en-US" dirty="0" err="1"/>
              <a:t>المصلحة</a:t>
            </a:r>
            <a:r>
              <a:rPr lang="en-US" dirty="0"/>
              <a:t> </a:t>
            </a:r>
            <a:r>
              <a:rPr lang="en-US" dirty="0" err="1"/>
              <a:t>الذين</a:t>
            </a:r>
            <a:r>
              <a:rPr lang="en-US" dirty="0"/>
              <a:t> </a:t>
            </a:r>
            <a:r>
              <a:rPr lang="en-US" dirty="0" err="1"/>
              <a:t>يُشار</a:t>
            </a:r>
            <a:r>
              <a:rPr lang="en-US" dirty="0"/>
              <a:t> </a:t>
            </a:r>
            <a:r>
              <a:rPr lang="en-US" dirty="0" err="1"/>
              <a:t>إليهم</a:t>
            </a:r>
            <a:r>
              <a:rPr lang="ar-SA" dirty="0"/>
              <a:t> من قبل </a:t>
            </a:r>
            <a:r>
              <a:rPr lang="en-US" dirty="0" err="1"/>
              <a:t>الأطفال</a:t>
            </a:r>
            <a:r>
              <a:rPr lang="ar-SA" dirty="0"/>
              <a:t> المنفصلين و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</a:p>
          <a:p>
            <a:pPr lvl="2" algn="r" rtl="1"/>
            <a:r>
              <a:rPr lang="en-US" dirty="0" err="1"/>
              <a:t>قد</a:t>
            </a:r>
            <a:r>
              <a:rPr lang="en-US" dirty="0"/>
              <a:t> </a:t>
            </a:r>
            <a:r>
              <a:rPr lang="en-US" dirty="0" err="1"/>
              <a:t>تختلف</a:t>
            </a:r>
            <a:r>
              <a:rPr lang="en-US" dirty="0"/>
              <a:t> </a:t>
            </a:r>
            <a:r>
              <a:rPr lang="en-US" dirty="0" err="1"/>
              <a:t>هذه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تلك</a:t>
            </a:r>
            <a:r>
              <a:rPr lang="en-US" dirty="0"/>
              <a:t> </a:t>
            </a:r>
            <a:r>
              <a:rPr lang="en-US" dirty="0" err="1"/>
              <a:t>التي</a:t>
            </a:r>
            <a:r>
              <a:rPr lang="en-US" dirty="0"/>
              <a:t> </a:t>
            </a:r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الوصول</a:t>
            </a:r>
            <a:r>
              <a:rPr lang="en-US" dirty="0"/>
              <a:t> </a:t>
            </a:r>
            <a:r>
              <a:rPr lang="en-US" dirty="0" err="1"/>
              <a:t>إليها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قبل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en-US" dirty="0" err="1"/>
              <a:t>ال</a:t>
            </a:r>
            <a:r>
              <a:rPr lang="ar-SA" dirty="0"/>
              <a:t>محليين</a:t>
            </a:r>
            <a:r>
              <a:rPr lang="en-US" dirty="0"/>
              <a:t>.</a:t>
            </a:r>
          </a:p>
          <a:p>
            <a:pPr lvl="2" algn="r" rtl="1"/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حالة</a:t>
            </a:r>
            <a:r>
              <a:rPr lang="en-US" dirty="0"/>
              <a:t> </a:t>
            </a:r>
            <a:r>
              <a:rPr lang="en-US" dirty="0" err="1"/>
              <a:t>عدم</a:t>
            </a:r>
            <a:r>
              <a:rPr lang="en-US" dirty="0"/>
              <a:t> </a:t>
            </a:r>
            <a:r>
              <a:rPr lang="en-US" dirty="0" err="1"/>
              <a:t>انضمام</a:t>
            </a:r>
            <a:r>
              <a:rPr lang="en-US" dirty="0"/>
              <a:t> </a:t>
            </a:r>
            <a:r>
              <a:rPr lang="en-US" dirty="0" err="1"/>
              <a:t>الدول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اتفاقية</a:t>
            </a:r>
            <a:r>
              <a:rPr lang="en-US" dirty="0"/>
              <a:t> </a:t>
            </a:r>
            <a:r>
              <a:rPr lang="en-US" dirty="0" err="1"/>
              <a:t>عام</a:t>
            </a:r>
            <a:r>
              <a:rPr lang="en-US" dirty="0"/>
              <a:t> </a:t>
            </a:r>
            <a:r>
              <a:rPr lang="ar-SA" dirty="0"/>
              <a:t>١٩٥١</a:t>
            </a:r>
            <a:r>
              <a:rPr lang="en-US" dirty="0"/>
              <a:t> ، </a:t>
            </a:r>
            <a:r>
              <a:rPr lang="en-US" dirty="0" err="1"/>
              <a:t>توفر</a:t>
            </a:r>
            <a:r>
              <a:rPr lang="en-US" dirty="0"/>
              <a:t> </a:t>
            </a:r>
            <a:r>
              <a:rPr lang="en-US" dirty="0" err="1"/>
              <a:t>مفوضية</a:t>
            </a:r>
            <a:r>
              <a:rPr lang="en-US" dirty="0"/>
              <a:t> </a:t>
            </a:r>
            <a:r>
              <a:rPr lang="en-US" dirty="0" err="1"/>
              <a:t>الأمم</a:t>
            </a:r>
            <a:r>
              <a:rPr lang="en-US" dirty="0"/>
              <a:t> </a:t>
            </a:r>
            <a:r>
              <a:rPr lang="en-US" dirty="0" err="1"/>
              <a:t>المتحدة</a:t>
            </a:r>
            <a:r>
              <a:rPr lang="en-US" dirty="0"/>
              <a:t> </a:t>
            </a:r>
            <a:r>
              <a:rPr lang="en-US" dirty="0" err="1"/>
              <a:t>لشؤون</a:t>
            </a:r>
            <a:r>
              <a:rPr lang="en-US" dirty="0"/>
              <a:t> </a:t>
            </a:r>
            <a:r>
              <a:rPr lang="en-US" dirty="0" err="1"/>
              <a:t>اللاجئين</a:t>
            </a:r>
            <a:r>
              <a:rPr lang="en-US" dirty="0"/>
              <a:t> </a:t>
            </a:r>
            <a:r>
              <a:rPr lang="en-US" dirty="0" err="1"/>
              <a:t>الحماية</a:t>
            </a:r>
            <a:r>
              <a:rPr lang="en-US" dirty="0"/>
              <a:t> </a:t>
            </a:r>
            <a:r>
              <a:rPr lang="en-US" dirty="0" err="1"/>
              <a:t>الدولية</a:t>
            </a:r>
            <a:r>
              <a:rPr lang="en-US" dirty="0"/>
              <a:t> </a:t>
            </a:r>
            <a:r>
              <a:rPr lang="en-US" dirty="0" err="1"/>
              <a:t>للاجئين</a:t>
            </a:r>
            <a:r>
              <a:rPr lang="en-US" dirty="0"/>
              <a:t>.</a:t>
            </a:r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يمكن</a:t>
            </a:r>
            <a:r>
              <a:rPr lang="en-US" i="1" dirty="0"/>
              <a:t> </a:t>
            </a:r>
            <a:r>
              <a:rPr lang="en-US" i="1" dirty="0" err="1"/>
              <a:t>لأي</a:t>
            </a:r>
            <a:r>
              <a:rPr lang="en-US" i="1" dirty="0"/>
              <a:t> </a:t>
            </a:r>
            <a:r>
              <a:rPr lang="en-US" i="1" dirty="0" err="1"/>
              <a:t>شخص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يذكر</a:t>
            </a:r>
            <a:r>
              <a:rPr lang="en-US" i="1" dirty="0"/>
              <a:t> </a:t>
            </a:r>
            <a:r>
              <a:rPr lang="en-US" i="1" dirty="0" err="1"/>
              <a:t>أمثلة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التشريعات</a:t>
            </a:r>
            <a:r>
              <a:rPr lang="en-US" i="1" dirty="0"/>
              <a:t> </a:t>
            </a:r>
            <a:r>
              <a:rPr lang="en-US" i="1" dirty="0" err="1"/>
              <a:t>الوطنية</a:t>
            </a:r>
            <a:r>
              <a:rPr lang="en-US" i="1" dirty="0"/>
              <a:t> </a:t>
            </a:r>
            <a:r>
              <a:rPr lang="en-US" i="1" dirty="0" err="1"/>
              <a:t>المتعلقة</a:t>
            </a:r>
            <a:r>
              <a:rPr lang="en-US" i="1" dirty="0"/>
              <a:t> </a:t>
            </a:r>
            <a:r>
              <a:rPr lang="en-US" i="1" dirty="0" err="1"/>
              <a:t>بحماية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en-US" i="1" dirty="0" err="1"/>
              <a:t>والأطفال</a:t>
            </a:r>
            <a:r>
              <a:rPr lang="en-US" i="1" dirty="0"/>
              <a:t> </a:t>
            </a:r>
            <a:r>
              <a:rPr lang="ar-SA" dirty="0"/>
              <a:t>المنفصلين و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وجه</a:t>
            </a:r>
            <a:r>
              <a:rPr lang="en-US" i="1" dirty="0"/>
              <a:t> </a:t>
            </a:r>
            <a:r>
              <a:rPr lang="en-US" i="1" dirty="0" err="1"/>
              <a:t>الخصوص</a:t>
            </a:r>
            <a:r>
              <a:rPr lang="en-US" i="1" dirty="0"/>
              <a:t>؟</a:t>
            </a:r>
          </a:p>
          <a:p>
            <a:pPr lvl="1" algn="r" rtl="1"/>
            <a:r>
              <a:rPr lang="en-US" dirty="0" err="1"/>
              <a:t>تختلف</a:t>
            </a:r>
            <a:r>
              <a:rPr lang="en-US" dirty="0"/>
              <a:t> </a:t>
            </a:r>
            <a:r>
              <a:rPr lang="en-US" dirty="0" err="1"/>
              <a:t>القوانين</a:t>
            </a:r>
            <a:r>
              <a:rPr lang="en-US" dirty="0"/>
              <a:t> </a:t>
            </a:r>
            <a:r>
              <a:rPr lang="en-US" dirty="0" err="1"/>
              <a:t>الوطنية</a:t>
            </a:r>
            <a:r>
              <a:rPr lang="en-US" dirty="0"/>
              <a:t> </a:t>
            </a:r>
            <a:r>
              <a:rPr lang="en-US" dirty="0" err="1"/>
              <a:t>عبر</a:t>
            </a:r>
            <a:r>
              <a:rPr lang="en-US" dirty="0"/>
              <a:t> </a:t>
            </a:r>
            <a:r>
              <a:rPr lang="en-US" dirty="0" err="1"/>
              <a:t>البلدان</a:t>
            </a:r>
            <a:r>
              <a:rPr lang="en-US" dirty="0"/>
              <a:t> </a:t>
            </a:r>
            <a:r>
              <a:rPr lang="en-US" dirty="0" err="1"/>
              <a:t>والثقافات</a:t>
            </a:r>
            <a:r>
              <a:rPr lang="en-US" dirty="0"/>
              <a:t> </a:t>
            </a:r>
            <a:r>
              <a:rPr lang="en-US" dirty="0" err="1"/>
              <a:t>وقد</a:t>
            </a:r>
            <a:r>
              <a:rPr lang="en-US" dirty="0"/>
              <a:t> </a:t>
            </a:r>
            <a:r>
              <a:rPr lang="en-US" dirty="0" err="1"/>
              <a:t>تكون</a:t>
            </a:r>
            <a:r>
              <a:rPr lang="en-US" dirty="0"/>
              <a:t> </a:t>
            </a:r>
            <a:r>
              <a:rPr lang="en-US" dirty="0" err="1"/>
              <a:t>هناك</a:t>
            </a:r>
            <a:r>
              <a:rPr lang="en-US" dirty="0"/>
              <a:t> </a:t>
            </a:r>
            <a:r>
              <a:rPr lang="en-US" dirty="0" err="1"/>
              <a:t>فجوات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تناقضات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القانون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تحديات</a:t>
            </a:r>
            <a:r>
              <a:rPr lang="en-US" dirty="0"/>
              <a:t> </a:t>
            </a:r>
            <a:r>
              <a:rPr lang="en-US" dirty="0" err="1"/>
              <a:t>فيما</a:t>
            </a:r>
            <a:r>
              <a:rPr lang="en-US" dirty="0"/>
              <a:t> </a:t>
            </a:r>
            <a:r>
              <a:rPr lang="en-US" dirty="0" err="1"/>
              <a:t>يتعلق</a:t>
            </a:r>
            <a:r>
              <a:rPr lang="en-US" dirty="0"/>
              <a:t> </a:t>
            </a:r>
            <a:r>
              <a:rPr lang="en-US" dirty="0" err="1"/>
              <a:t>بتنفيذ</a:t>
            </a:r>
            <a:r>
              <a:rPr lang="en-US" dirty="0"/>
              <a:t> </a:t>
            </a:r>
            <a:r>
              <a:rPr lang="en-US" dirty="0" err="1"/>
              <a:t>القانون</a:t>
            </a:r>
            <a:r>
              <a:rPr lang="en-US" dirty="0"/>
              <a:t>.</a:t>
            </a:r>
          </a:p>
          <a:p>
            <a:pPr marL="449263" marR="0" lvl="1" indent="-17462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E3F1FBDF-598A-F5A4-F908-B66C031089E3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49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6679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:notes"/>
          <p:cNvSpPr txBox="1">
            <a:spLocks noGrp="1"/>
          </p:cNvSpPr>
          <p:nvPr>
            <p:ph type="body" idx="1"/>
          </p:nvPr>
        </p:nvSpPr>
        <p:spPr>
          <a:xfrm>
            <a:off x="479425" y="460375"/>
            <a:ext cx="6140450" cy="9211335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سيناريوهات</a:t>
            </a:r>
            <a:r>
              <a:rPr lang="en-US" b="1" dirty="0"/>
              <a:t> </a:t>
            </a:r>
            <a:r>
              <a:rPr lang="en-US" b="1" dirty="0" err="1"/>
              <a:t>الوحدة</a:t>
            </a:r>
            <a:endParaRPr lang="en-US" b="1" dirty="0"/>
          </a:p>
          <a:p>
            <a:pPr algn="r" rtl="1"/>
            <a:r>
              <a:rPr lang="en-US" dirty="0" err="1"/>
              <a:t>تُستخدم</a:t>
            </a:r>
            <a:r>
              <a:rPr lang="en-US" dirty="0"/>
              <a:t> </a:t>
            </a:r>
            <a:r>
              <a:rPr lang="en-US" dirty="0" err="1"/>
              <a:t>نفس</a:t>
            </a:r>
            <a:r>
              <a:rPr lang="en-US" dirty="0"/>
              <a:t> </a:t>
            </a:r>
            <a:r>
              <a:rPr lang="en-US" dirty="0" err="1"/>
              <a:t>مجموعة</a:t>
            </a:r>
            <a:r>
              <a:rPr lang="en-US" dirty="0"/>
              <a:t> </a:t>
            </a:r>
            <a:r>
              <a:rPr lang="en-US" dirty="0" err="1"/>
              <a:t>السيناريوهات</a:t>
            </a:r>
            <a:r>
              <a:rPr lang="en-US" dirty="0"/>
              <a:t> </a:t>
            </a:r>
            <a:r>
              <a:rPr lang="en-US" dirty="0" err="1"/>
              <a:t>لأنشطة</a:t>
            </a:r>
            <a:r>
              <a:rPr lang="en-US" dirty="0"/>
              <a:t> </a:t>
            </a:r>
            <a:r>
              <a:rPr lang="en-US" dirty="0" err="1"/>
              <a:t>مختلفة</a:t>
            </a:r>
            <a:r>
              <a:rPr lang="en-US" dirty="0"/>
              <a:t> </a:t>
            </a:r>
            <a:r>
              <a:rPr lang="en-US" dirty="0" err="1"/>
              <a:t>خلال</a:t>
            </a:r>
            <a:r>
              <a:rPr lang="en-US" dirty="0"/>
              <a:t> </a:t>
            </a:r>
            <a:r>
              <a:rPr lang="en-US" dirty="0" err="1"/>
              <a:t>الوحدة</a:t>
            </a:r>
            <a:r>
              <a:rPr lang="en-US" dirty="0"/>
              <a:t> </a:t>
            </a:r>
            <a:r>
              <a:rPr lang="en-US" dirty="0" err="1"/>
              <a:t>الأولى</a:t>
            </a:r>
            <a:r>
              <a:rPr lang="en-US" dirty="0"/>
              <a:t> ، </a:t>
            </a:r>
            <a:r>
              <a:rPr lang="en-US" dirty="0" err="1"/>
              <a:t>وهي</a:t>
            </a:r>
            <a:r>
              <a:rPr lang="en-US" dirty="0"/>
              <a:t> </a:t>
            </a:r>
            <a:r>
              <a:rPr lang="en-US" dirty="0" err="1"/>
              <a:t>متاحة</a:t>
            </a:r>
            <a:r>
              <a:rPr lang="en-US" dirty="0"/>
              <a:t> </a:t>
            </a:r>
            <a:r>
              <a:rPr lang="en-US" dirty="0" err="1"/>
              <a:t>للمشاركين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ar-SA" dirty="0"/>
              <a:t>دليل</a:t>
            </a:r>
            <a:r>
              <a:rPr lang="en-US" dirty="0"/>
              <a:t> </a:t>
            </a:r>
            <a:r>
              <a:rPr lang="en-US" dirty="0" err="1"/>
              <a:t>تدريب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.</a:t>
            </a:r>
          </a:p>
          <a:p>
            <a:pPr algn="r" rtl="1"/>
            <a:r>
              <a:rPr lang="en-US" dirty="0" err="1"/>
              <a:t>يمكنك</a:t>
            </a:r>
            <a:r>
              <a:rPr lang="en-US" dirty="0"/>
              <a:t> </a:t>
            </a:r>
            <a:r>
              <a:rPr lang="en-US" dirty="0" err="1"/>
              <a:t>اختيار</a:t>
            </a:r>
            <a:r>
              <a:rPr lang="en-US" dirty="0"/>
              <a:t> </a:t>
            </a:r>
            <a:r>
              <a:rPr lang="ar-SA" dirty="0"/>
              <a:t>تكييف</a:t>
            </a:r>
            <a:r>
              <a:rPr lang="en-US" dirty="0"/>
              <a:t> </a:t>
            </a:r>
            <a:r>
              <a:rPr lang="en-US" dirty="0" err="1"/>
              <a:t>السيناريوهات</a:t>
            </a:r>
            <a:r>
              <a:rPr lang="en-US" dirty="0"/>
              <a:t> </a:t>
            </a:r>
            <a:r>
              <a:rPr lang="ar-SA" dirty="0"/>
              <a:t>بحسب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سياق</a:t>
            </a:r>
            <a:r>
              <a:rPr lang="en-US" dirty="0"/>
              <a:t> </a:t>
            </a:r>
            <a:r>
              <a:rPr lang="ar-SA" dirty="0"/>
              <a:t>، </a:t>
            </a:r>
            <a:r>
              <a:rPr lang="en-US" dirty="0" err="1"/>
              <a:t>وفي</a:t>
            </a:r>
            <a:r>
              <a:rPr lang="en-US" dirty="0"/>
              <a:t> </a:t>
            </a:r>
            <a:r>
              <a:rPr lang="en-US" dirty="0" err="1"/>
              <a:t>هذه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ar-SA" dirty="0"/>
              <a:t>، </a:t>
            </a:r>
            <a:r>
              <a:rPr lang="en-US" dirty="0" err="1"/>
              <a:t>يرجى</a:t>
            </a:r>
            <a:r>
              <a:rPr lang="en-US" dirty="0"/>
              <a:t> </a:t>
            </a:r>
            <a:r>
              <a:rPr lang="en-US" dirty="0" err="1"/>
              <a:t>التأكد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تحديثها</a:t>
            </a:r>
            <a:r>
              <a:rPr lang="en-US" dirty="0"/>
              <a:t> </a:t>
            </a:r>
            <a:r>
              <a:rPr lang="en-US" dirty="0" err="1"/>
              <a:t>تحت</a:t>
            </a:r>
            <a:r>
              <a:rPr lang="en-US" dirty="0"/>
              <a:t> </a:t>
            </a:r>
            <a:r>
              <a:rPr lang="en-US" dirty="0" err="1"/>
              <a:t>كل</a:t>
            </a:r>
            <a:r>
              <a:rPr lang="en-US" dirty="0"/>
              <a:t> </a:t>
            </a:r>
            <a:r>
              <a:rPr lang="en-US" dirty="0" err="1"/>
              <a:t>نشاط</a:t>
            </a:r>
            <a:r>
              <a:rPr lang="en-US" dirty="0"/>
              <a:t> </a:t>
            </a:r>
            <a:r>
              <a:rPr lang="en-US" dirty="0" err="1"/>
              <a:t>باستخدام</a:t>
            </a:r>
            <a:r>
              <a:rPr lang="en-US" dirty="0"/>
              <a:t> </a:t>
            </a:r>
            <a:r>
              <a:rPr lang="en-US" dirty="0" err="1"/>
              <a:t>السيناريوهات</a:t>
            </a:r>
            <a:r>
              <a:rPr lang="en-US" dirty="0"/>
              <a:t> </a:t>
            </a:r>
            <a:r>
              <a:rPr lang="en-US" dirty="0" err="1"/>
              <a:t>و</a:t>
            </a:r>
            <a:r>
              <a:rPr lang="ar-SA" dirty="0"/>
              <a:t>من خلال</a:t>
            </a:r>
            <a:r>
              <a:rPr lang="en-US" dirty="0"/>
              <a:t> </a:t>
            </a:r>
            <a:r>
              <a:rPr lang="ar-SA" dirty="0"/>
              <a:t>دليل تدريب </a:t>
            </a:r>
            <a:r>
              <a:rPr lang="en-US" dirty="0" err="1"/>
              <a:t>المشارك</a:t>
            </a:r>
            <a:r>
              <a:rPr lang="ar-SA" dirty="0"/>
              <a:t>ين/ات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السيناريو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b="1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١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هاشم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فتى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يبلغ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العمر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١٥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عامًا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كان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يعيش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والديه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وشقيقتيه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الأصغر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سنًا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قبل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اندلاع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العنف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بلده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الأصلي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لأسباب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تتعلق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بالسلامة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سيما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الخوف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التجنيد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قبل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الجماعات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المسلحة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قرر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والديه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إرساله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إلى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إحدى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الدول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المجاورة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للعيش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عمه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وزوجته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وطفليه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هاشم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يعمل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وعليه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يغسل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السيارات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مرآب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يقوم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بإر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س</a:t>
            </a:r>
            <a:r>
              <a:rPr lang="ar-SA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جزء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المال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الذي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يكسبه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إلى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والديه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بلد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ه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يتواصل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هاشم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أحيانًا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والديه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عبر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واتساب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ومكالمات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هاتفية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إذا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لم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يرسل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يكفي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المال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إلى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المنزل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فإن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والديه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يعبران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غضبهما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له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كما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أنهم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يتحدثون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بانتظام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عم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هاشم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لمناقشة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سبل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توفير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المال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الكافي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السيناريو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b="1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٢</a:t>
            </a:r>
            <a:endParaRPr lang="ar-SA" b="1" dirty="0">
              <a:solidFill>
                <a:schemeClr val="tx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Times New Roman"/>
            </a:endParaRPr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بي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سان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فتاة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تبلغ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العمر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٣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سنوات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تعيش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حاليًا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جديها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كانت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</a:t>
            </a:r>
            <a:r>
              <a:rPr lang="ar-SA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يسان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تبلغ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العمر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عامًا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واحدًا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وكانت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تعيش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والديها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وشقيقها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الأكبر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ثم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قرر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</a:t>
            </a:r>
            <a:r>
              <a:rPr lang="ar-SA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ها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الطلاق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بعد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الطلاق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انتقلت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والدتها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إلى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منزل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والديها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برفقة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بي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سان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بينما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بقي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شقيقها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الأكبر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والده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الذي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تزوج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مرة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أخرى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بعد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عام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واحد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اندلع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نزاع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مسلح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وقرر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جديها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الانتقال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إلى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بلد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مجاور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لأسباب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تتعلق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بالسلامة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وأخذوا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بي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سان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معهم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بقيت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والدة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بي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سان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بلدها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الأصلي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أجل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الزواج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مرة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أخرى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غضون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ذلك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ورد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</a:t>
            </a:r>
            <a:r>
              <a:rPr lang="ar-SA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يسان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قد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قُتل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</a:t>
            </a:r>
          </a:p>
          <a:p>
            <a:endParaRPr lang="en-US" dirty="0"/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السيناريو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b="1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٣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ماريان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فتاة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تبلغ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العمر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١٤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عامًا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عندما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كانت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ماريان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الخامسة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عمرها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توفيت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والدتها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وتزوج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والدها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مرة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أخرى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وذهبت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ماريان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لتعيش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جديها لوالدها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بعد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تفشي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مرض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معد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البلاد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فقد</a:t>
            </a:r>
            <a:r>
              <a:rPr lang="ar-SA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َ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كل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جديها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مصدر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دخلهما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الرئيسي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قرروا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اقتراض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المال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وإرسال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ماريان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إلى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أوروبا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على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أمل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تتمكن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العثور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على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عمل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تسافر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ماريان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مجموعة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بينهم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بعض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أعضاء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مجتمعها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</a:t>
            </a:r>
            <a:endParaRPr lang="ar-SA" dirty="0">
              <a:solidFill>
                <a:schemeClr val="tx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ar-SA" dirty="0">
              <a:solidFill>
                <a:schemeClr val="tx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1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السيناريو</a:t>
            </a:r>
            <a:r>
              <a:rPr lang="en-US" b="1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b="1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٤</a:t>
            </a:r>
            <a:endParaRPr lang="ar-SA" dirty="0">
              <a:solidFill>
                <a:schemeClr val="tx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باسم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فتى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يبلغ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العمر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١٧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عامًا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و قد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مجموعة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الناس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نفس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القرية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إلى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منطقة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آمنة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بعد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اندلاع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أعمال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عنف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بشكل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مفاجئ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عندما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حدث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هذا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كان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باسم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المنزل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بينما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كان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هو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المدرسة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ونتيجة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لذلك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فقد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انفصل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والديه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وإخوته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الثلاثة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ولم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يسمع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والديه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منذ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ذلك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الحين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وصل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إلى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مخيم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للنازحين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وبعد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أيام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قليلة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أثناء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توزيع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الطعام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رأى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أخته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البالغة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العمر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١٩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عامًا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والتي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بدأت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الاعتناء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يعيش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نفس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المبنى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بجوار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اثنين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أصدقائه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الذين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يعيشون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بمفردهم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حيث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فقدوا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أيضًا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أثر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عائلاتهم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أخته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متزوجة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مكان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تواجد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زوجها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غير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معروف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حاليًا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لكنها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تأمل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تتمكن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العثور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عليه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بسرعة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قبل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الانفصال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عائلته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اعتاد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باسم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الذهاب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إلى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المدرسة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واللعب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شقيقه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الأصغر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بعد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المدرسة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كان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يشعر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دائمًا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بدعم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والديه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اعتاد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جديه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العيش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المنزل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المجاور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ويقول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باسم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إنه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يفتقدهم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يفتقد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والديه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وشقيقه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الأصغر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</p:txBody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97A6D5F9-5D6E-9ED6-9471-4A67074D5F2B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5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318416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39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</a:t>
            </a:r>
            <a:r>
              <a:rPr lang="en-US" b="1" dirty="0" err="1"/>
              <a:t>تحضير</a:t>
            </a:r>
            <a:endParaRPr lang="en-US" b="1" dirty="0"/>
          </a:p>
          <a:p>
            <a:pPr algn="r" rtl="1"/>
            <a:r>
              <a:rPr lang="en-US" dirty="0" err="1"/>
              <a:t>قم</a:t>
            </a:r>
            <a:r>
              <a:rPr lang="en-US" dirty="0"/>
              <a:t> </a:t>
            </a:r>
            <a:r>
              <a:rPr lang="en-US" dirty="0" err="1"/>
              <a:t>بإعداد</a:t>
            </a:r>
            <a:r>
              <a:rPr lang="en-US" dirty="0"/>
              <a:t> </a:t>
            </a:r>
            <a:r>
              <a:rPr lang="en-US" dirty="0" err="1"/>
              <a:t>مجموعة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ar-SA" dirty="0"/>
              <a:t>قصاصات</a:t>
            </a:r>
            <a:r>
              <a:rPr lang="en-US" dirty="0"/>
              <a:t> A4 </a:t>
            </a:r>
            <a:r>
              <a:rPr lang="en-US" dirty="0" err="1"/>
              <a:t>واحدة</a:t>
            </a:r>
            <a:r>
              <a:rPr lang="en-US" dirty="0"/>
              <a:t> </a:t>
            </a:r>
            <a:r>
              <a:rPr lang="en-US" dirty="0" err="1"/>
              <a:t>لكل</a:t>
            </a:r>
            <a:r>
              <a:rPr lang="en-US" dirty="0"/>
              <a:t> </a:t>
            </a:r>
            <a:r>
              <a:rPr lang="en-US" dirty="0" err="1"/>
              <a:t>خطوة</a:t>
            </a:r>
            <a:r>
              <a:rPr lang="en-US" dirty="0"/>
              <a:t> </a:t>
            </a:r>
            <a:r>
              <a:rPr lang="en-US" dirty="0" err="1"/>
              <a:t>رئيسية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عملية</a:t>
            </a:r>
            <a:r>
              <a:rPr lang="en-US" dirty="0"/>
              <a:t> </a:t>
            </a:r>
            <a:r>
              <a:rPr lang="en-US" dirty="0" err="1"/>
              <a:t>صنع</a:t>
            </a:r>
            <a:r>
              <a:rPr lang="en-US" dirty="0"/>
              <a:t> </a:t>
            </a:r>
            <a:r>
              <a:rPr lang="en-US" dirty="0" err="1"/>
              <a:t>القرار</a:t>
            </a:r>
            <a:r>
              <a:rPr lang="en-US" dirty="0"/>
              <a:t> </a:t>
            </a:r>
            <a:r>
              <a:rPr lang="en-US" dirty="0" err="1"/>
              <a:t>للأطفال</a:t>
            </a:r>
            <a:r>
              <a:rPr lang="en-US" dirty="0"/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بشأن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/>
              <a:t>، </a:t>
            </a:r>
            <a:r>
              <a:rPr lang="en-US" dirty="0" err="1"/>
              <a:t>وواحدة</a:t>
            </a:r>
            <a:r>
              <a:rPr lang="en-US" dirty="0"/>
              <a:t> </a:t>
            </a:r>
            <a:r>
              <a:rPr lang="en-US" dirty="0" err="1"/>
              <a:t>لكل</a:t>
            </a:r>
            <a:r>
              <a:rPr lang="en-US" dirty="0"/>
              <a:t> </a:t>
            </a:r>
            <a:r>
              <a:rPr lang="en-US" dirty="0" err="1"/>
              <a:t>فاعل</a:t>
            </a:r>
            <a:r>
              <a:rPr lang="en-US" dirty="0"/>
              <a:t> </a:t>
            </a:r>
            <a:r>
              <a:rPr lang="en-US" dirty="0" err="1"/>
              <a:t>رئيسي</a:t>
            </a:r>
            <a:r>
              <a:rPr lang="en-US" dirty="0"/>
              <a:t>.</a:t>
            </a:r>
          </a:p>
          <a:p>
            <a:pPr algn="r" rtl="1"/>
            <a:r>
              <a:rPr lang="en-US" dirty="0" err="1"/>
              <a:t>يجب</a:t>
            </a:r>
            <a:r>
              <a:rPr lang="en-US" dirty="0"/>
              <a:t> </a:t>
            </a:r>
            <a:r>
              <a:rPr lang="en-US" dirty="0" err="1"/>
              <a:t>أن</a:t>
            </a:r>
            <a:r>
              <a:rPr lang="en-US" dirty="0"/>
              <a:t> </a:t>
            </a:r>
            <a:r>
              <a:rPr lang="en-US" dirty="0" err="1"/>
              <a:t>تكون</a:t>
            </a:r>
            <a:r>
              <a:rPr lang="en-US" dirty="0"/>
              <a:t> </a:t>
            </a:r>
            <a:r>
              <a:rPr lang="ar-SA" dirty="0"/>
              <a:t>بحسب ال</a:t>
            </a:r>
            <a:r>
              <a:rPr lang="en-US" dirty="0" err="1"/>
              <a:t>سياق</a:t>
            </a:r>
            <a:r>
              <a:rPr lang="en-US" dirty="0"/>
              <a:t> </a:t>
            </a:r>
            <a:r>
              <a:rPr lang="en-US" dirty="0" err="1"/>
              <a:t>ولكنها</a:t>
            </a:r>
            <a:r>
              <a:rPr lang="en-US" dirty="0"/>
              <a:t> </a:t>
            </a:r>
            <a:r>
              <a:rPr lang="en-US" dirty="0" err="1"/>
              <a:t>قد</a:t>
            </a:r>
            <a:r>
              <a:rPr lang="en-US" dirty="0"/>
              <a:t> </a:t>
            </a:r>
            <a:r>
              <a:rPr lang="en-US" dirty="0" err="1"/>
              <a:t>تشمل</a:t>
            </a:r>
            <a:r>
              <a:rPr lang="en-US" dirty="0"/>
              <a:t> </a:t>
            </a:r>
            <a:r>
              <a:rPr lang="ar-SA" dirty="0"/>
              <a:t>(</a:t>
            </a:r>
            <a:r>
              <a:rPr lang="en-US" dirty="0" err="1"/>
              <a:t>واحدة</a:t>
            </a:r>
            <a:r>
              <a:rPr lang="en-US" dirty="0"/>
              <a:t> </a:t>
            </a:r>
            <a:r>
              <a:rPr lang="en-US" dirty="0" err="1"/>
              <a:t>لكل</a:t>
            </a:r>
            <a:r>
              <a:rPr lang="en-US" dirty="0"/>
              <a:t> </a:t>
            </a:r>
            <a:r>
              <a:rPr lang="en-US" dirty="0" err="1"/>
              <a:t>قطعة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الورق</a:t>
            </a:r>
            <a:r>
              <a:rPr lang="ar-SA" dirty="0"/>
              <a:t>) :</a:t>
            </a:r>
            <a:endParaRPr lang="en-US" dirty="0"/>
          </a:p>
          <a:p>
            <a:pPr lvl="1" algn="r" rtl="1"/>
            <a:r>
              <a:rPr lang="en-US" dirty="0"/>
              <a:t>"</a:t>
            </a:r>
            <a:r>
              <a:rPr lang="en-US" dirty="0" err="1"/>
              <a:t>تحديد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"</a:t>
            </a:r>
          </a:p>
          <a:p>
            <a:pPr lvl="1" algn="r" rtl="1"/>
            <a:r>
              <a:rPr lang="en-US" dirty="0"/>
              <a:t>"</a:t>
            </a:r>
            <a:r>
              <a:rPr lang="en-US" dirty="0" err="1"/>
              <a:t>تقييم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/>
              <a:t>"</a:t>
            </a:r>
          </a:p>
          <a:p>
            <a:pPr lvl="1" algn="r" rtl="1"/>
            <a:r>
              <a:rPr lang="en-US" dirty="0"/>
              <a:t>"</a:t>
            </a:r>
            <a:r>
              <a:rPr lang="ar-SA" dirty="0"/>
              <a:t>الإيداع</a:t>
            </a:r>
            <a:r>
              <a:rPr lang="en-US" dirty="0"/>
              <a:t> </a:t>
            </a:r>
            <a:r>
              <a:rPr lang="ar-SA" dirty="0"/>
              <a:t>في ال</a:t>
            </a:r>
            <a:r>
              <a:rPr lang="en-US" dirty="0" err="1"/>
              <a:t>رعاية</a:t>
            </a:r>
            <a:r>
              <a:rPr lang="en-US" dirty="0"/>
              <a:t> </a:t>
            </a:r>
            <a:r>
              <a:rPr lang="en-US" dirty="0" err="1"/>
              <a:t>البديلة</a:t>
            </a:r>
            <a:r>
              <a:rPr lang="en-US" dirty="0"/>
              <a:t>"</a:t>
            </a:r>
          </a:p>
          <a:p>
            <a:pPr lvl="1" algn="r" rtl="1"/>
            <a:r>
              <a:rPr lang="en-US" dirty="0"/>
              <a:t>"</a:t>
            </a:r>
            <a:r>
              <a:rPr lang="en-US" dirty="0" err="1"/>
              <a:t>اعادة</a:t>
            </a:r>
            <a:r>
              <a:rPr lang="en-US" dirty="0"/>
              <a:t> </a:t>
            </a:r>
            <a:r>
              <a:rPr lang="en-US" dirty="0" err="1"/>
              <a:t>توحيد</a:t>
            </a:r>
            <a:r>
              <a:rPr lang="en-US" dirty="0"/>
              <a:t> </a:t>
            </a:r>
            <a:r>
              <a:rPr lang="en-US" dirty="0" err="1"/>
              <a:t>العائلة</a:t>
            </a:r>
            <a:r>
              <a:rPr lang="en-US" dirty="0"/>
              <a:t>"</a:t>
            </a:r>
          </a:p>
          <a:p>
            <a:pPr lvl="1" algn="r" rtl="1"/>
            <a:r>
              <a:rPr lang="en-US" dirty="0"/>
              <a:t>"</a:t>
            </a:r>
            <a:r>
              <a:rPr lang="en-US" dirty="0" err="1"/>
              <a:t>الإحالة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محكمة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ar-SA" dirty="0"/>
              <a:t> المنفصلين و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"</a:t>
            </a:r>
          </a:p>
          <a:p>
            <a:pPr lvl="1" algn="r" rtl="1"/>
            <a:r>
              <a:rPr lang="en-US" dirty="0"/>
              <a:t>"</a:t>
            </a:r>
            <a:r>
              <a:rPr lang="en-US" dirty="0" err="1"/>
              <a:t>قرار</a:t>
            </a:r>
            <a:r>
              <a:rPr lang="en-US" dirty="0"/>
              <a:t> </a:t>
            </a:r>
            <a:r>
              <a:rPr lang="en-US" dirty="0" err="1"/>
              <a:t>المحكمة</a:t>
            </a:r>
            <a:r>
              <a:rPr lang="en-US" dirty="0"/>
              <a:t>"</a:t>
            </a:r>
          </a:p>
          <a:p>
            <a:pPr lvl="1" algn="r" rtl="1"/>
            <a:r>
              <a:rPr lang="en-US" dirty="0"/>
              <a:t>"</a:t>
            </a:r>
            <a:r>
              <a:rPr lang="en-US" dirty="0" err="1"/>
              <a:t>تنفيذ</a:t>
            </a:r>
            <a:r>
              <a:rPr lang="en-US" dirty="0"/>
              <a:t> </a:t>
            </a:r>
            <a:r>
              <a:rPr lang="en-US" dirty="0" err="1"/>
              <a:t>قرار</a:t>
            </a:r>
            <a:r>
              <a:rPr lang="en-US" dirty="0"/>
              <a:t> </a:t>
            </a:r>
            <a:r>
              <a:rPr lang="en-US" dirty="0" err="1"/>
              <a:t>المحكمة</a:t>
            </a:r>
            <a:r>
              <a:rPr lang="en-US" dirty="0"/>
              <a:t> </a:t>
            </a:r>
            <a:r>
              <a:rPr lang="en-US" dirty="0" err="1"/>
              <a:t>بشأن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ar-SA" dirty="0"/>
              <a:t>المنفصلين و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"</a:t>
            </a:r>
          </a:p>
          <a:p>
            <a:pPr lvl="1" algn="r" rtl="1"/>
            <a:r>
              <a:rPr lang="en-US" dirty="0"/>
              <a:t>"</a:t>
            </a:r>
            <a:r>
              <a:rPr lang="en-US" dirty="0" err="1"/>
              <a:t>المراقبة</a:t>
            </a:r>
            <a:r>
              <a:rPr lang="en-US" dirty="0"/>
              <a:t> </a:t>
            </a:r>
            <a:r>
              <a:rPr lang="en-US" dirty="0" err="1"/>
              <a:t>والمتابعة</a:t>
            </a:r>
            <a:r>
              <a:rPr lang="en-US" dirty="0"/>
              <a:t>"</a:t>
            </a:r>
          </a:p>
          <a:p>
            <a:pPr lvl="1" algn="r" rtl="1"/>
            <a:r>
              <a:rPr lang="en-US" dirty="0"/>
              <a:t>"</a:t>
            </a:r>
            <a:r>
              <a:rPr lang="en-US" dirty="0" err="1"/>
              <a:t>إغلاق</a:t>
            </a:r>
            <a:r>
              <a:rPr lang="en-US" dirty="0"/>
              <a:t> </a:t>
            </a:r>
            <a:r>
              <a:rPr lang="en-US" dirty="0" err="1"/>
              <a:t>ال</a:t>
            </a:r>
            <a:r>
              <a:rPr lang="ar-SA" dirty="0"/>
              <a:t>حالة</a:t>
            </a:r>
            <a:r>
              <a:rPr lang="en-US" dirty="0"/>
              <a:t>"</a:t>
            </a:r>
          </a:p>
          <a:p>
            <a:pPr lvl="1" algn="r" rtl="1"/>
            <a:r>
              <a:rPr lang="en-US" dirty="0"/>
              <a:t>"</a:t>
            </a:r>
            <a:r>
              <a:rPr lang="ar-SA" dirty="0"/>
              <a:t>أخصائي الحالة</a:t>
            </a:r>
            <a:r>
              <a:rPr lang="en-US" dirty="0"/>
              <a:t>"</a:t>
            </a:r>
          </a:p>
          <a:p>
            <a:pPr lvl="1" algn="r" rtl="1"/>
            <a:r>
              <a:rPr lang="en-US" dirty="0"/>
              <a:t>" </a:t>
            </a:r>
            <a:r>
              <a:rPr lang="en-US" dirty="0" err="1"/>
              <a:t>الأخصائي</a:t>
            </a:r>
            <a:r>
              <a:rPr lang="en-US" dirty="0"/>
              <a:t> </a:t>
            </a:r>
            <a:r>
              <a:rPr lang="en-US" dirty="0" err="1"/>
              <a:t>الاجتماعي</a:t>
            </a:r>
            <a:r>
              <a:rPr lang="ar-SA" dirty="0"/>
              <a:t> الحكومي</a:t>
            </a:r>
            <a:r>
              <a:rPr lang="en-US" dirty="0"/>
              <a:t>"</a:t>
            </a:r>
          </a:p>
          <a:p>
            <a:pPr lvl="1" algn="r" rtl="1"/>
            <a:r>
              <a:rPr lang="en-US" dirty="0"/>
              <a:t>"</a:t>
            </a:r>
            <a:r>
              <a:rPr lang="en-US" dirty="0" err="1"/>
              <a:t>منظمة</a:t>
            </a:r>
            <a:r>
              <a:rPr lang="ar-SA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حكومية</a:t>
            </a:r>
            <a:r>
              <a:rPr lang="en-US" dirty="0"/>
              <a:t>  </a:t>
            </a:r>
            <a:r>
              <a:rPr lang="ar-SA" dirty="0" err="1"/>
              <a:t>لل</a:t>
            </a:r>
            <a:r>
              <a:rPr lang="en-US" dirty="0" err="1"/>
              <a:t>أخصائي</a:t>
            </a:r>
            <a:r>
              <a:rPr lang="en-US" dirty="0"/>
              <a:t> </a:t>
            </a:r>
            <a:r>
              <a:rPr lang="en-US" dirty="0" err="1"/>
              <a:t>الاجتماعي</a:t>
            </a:r>
            <a:r>
              <a:rPr lang="ar-SA" dirty="0"/>
              <a:t> </a:t>
            </a:r>
            <a:r>
              <a:rPr lang="en-US" dirty="0"/>
              <a:t> / </a:t>
            </a:r>
            <a:r>
              <a:rPr lang="ar-SA" dirty="0"/>
              <a:t>أخصائي الحالة</a:t>
            </a:r>
            <a:r>
              <a:rPr lang="en-US" dirty="0"/>
              <a:t>"</a:t>
            </a:r>
          </a:p>
          <a:p>
            <a:pPr lvl="1" algn="r" rtl="1"/>
            <a:r>
              <a:rPr lang="en-US" dirty="0"/>
              <a:t>"</a:t>
            </a:r>
            <a:r>
              <a:rPr lang="en-US" dirty="0" err="1"/>
              <a:t>قاضي</a:t>
            </a:r>
            <a:r>
              <a:rPr lang="en-US" dirty="0"/>
              <a:t> </a:t>
            </a:r>
            <a:r>
              <a:rPr lang="en-US" dirty="0" err="1"/>
              <a:t>الأحداث</a:t>
            </a:r>
            <a:r>
              <a:rPr lang="en-US" dirty="0"/>
              <a:t>"</a:t>
            </a:r>
          </a:p>
          <a:p>
            <a:pPr lvl="1" algn="r" rtl="1"/>
            <a:r>
              <a:rPr lang="en-US" dirty="0"/>
              <a:t>"</a:t>
            </a:r>
            <a:r>
              <a:rPr lang="en-US" dirty="0" err="1"/>
              <a:t>ناشط</a:t>
            </a:r>
            <a:r>
              <a:rPr lang="en-US" dirty="0"/>
              <a:t> </a:t>
            </a:r>
            <a:r>
              <a:rPr lang="ar-SA" dirty="0"/>
              <a:t>مجتمعي</a:t>
            </a:r>
            <a:r>
              <a:rPr lang="en-US" dirty="0"/>
              <a:t>".</a:t>
            </a:r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ar-SA" b="1" dirty="0"/>
              <a:t>يتبع</a:t>
            </a:r>
            <a:r>
              <a:rPr lang="en-US" b="1" dirty="0">
                <a:sym typeface="Wingdings" panose="05000000000000000000" pitchFamily="2" charset="2"/>
              </a:rPr>
              <a:t></a:t>
            </a:r>
            <a:endParaRPr lang="en-US" b="1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A1C63C1B-9BBB-CB96-CC1F-AB8F36EDC9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A81C398B-6508-0F69-AA47-F20EDE9EA25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50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5:notes"/>
          <p:cNvSpPr txBox="1">
            <a:spLocks noGrp="1"/>
          </p:cNvSpPr>
          <p:nvPr>
            <p:ph type="body" idx="1"/>
          </p:nvPr>
        </p:nvSpPr>
        <p:spPr>
          <a:xfrm>
            <a:off x="479425" y="460375"/>
            <a:ext cx="6140450" cy="9211335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نشاط</a:t>
            </a:r>
            <a:r>
              <a:rPr lang="en-US" b="1" dirty="0"/>
              <a:t> </a:t>
            </a:r>
            <a:r>
              <a:rPr lang="ar-SA" b="1" dirty="0"/>
              <a:t>عام</a:t>
            </a:r>
            <a:r>
              <a:rPr lang="en-US" b="1" dirty="0"/>
              <a:t> </a:t>
            </a:r>
            <a:r>
              <a:rPr lang="ar-SA" b="1" dirty="0"/>
              <a:t> (٢٠ دقيقة)</a:t>
            </a:r>
          </a:p>
          <a:p>
            <a:pPr marL="0" indent="0" algn="r" rtl="1">
              <a:buNone/>
            </a:pPr>
            <a:r>
              <a:rPr lang="en-US" i="1" dirty="0" err="1"/>
              <a:t>الهدف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هذا</a:t>
            </a:r>
            <a:r>
              <a:rPr lang="en-US" i="1" dirty="0"/>
              <a:t> </a:t>
            </a:r>
            <a:r>
              <a:rPr lang="en-US" i="1" dirty="0" err="1"/>
              <a:t>التمرين</a:t>
            </a:r>
            <a:r>
              <a:rPr lang="en-US" i="1" dirty="0"/>
              <a:t> </a:t>
            </a:r>
            <a:r>
              <a:rPr lang="en-US" i="1" dirty="0" err="1"/>
              <a:t>هو</a:t>
            </a:r>
            <a:endParaRPr lang="en-US" i="1" dirty="0"/>
          </a:p>
          <a:p>
            <a:pPr lvl="1" algn="r" rtl="1"/>
            <a:r>
              <a:rPr lang="en-US" i="1" dirty="0" err="1"/>
              <a:t>فهم</a:t>
            </a:r>
            <a:r>
              <a:rPr lang="en-US" i="1" dirty="0"/>
              <a:t> </a:t>
            </a:r>
            <a:r>
              <a:rPr lang="en-US" i="1" dirty="0" err="1"/>
              <a:t>أفضل</a:t>
            </a:r>
            <a:r>
              <a:rPr lang="en-US" i="1" dirty="0"/>
              <a:t> </a:t>
            </a:r>
            <a:r>
              <a:rPr lang="en-US" i="1" dirty="0" err="1"/>
              <a:t>لعملية</a:t>
            </a:r>
            <a:r>
              <a:rPr lang="en-US" i="1" dirty="0"/>
              <a:t> </a:t>
            </a:r>
            <a:r>
              <a:rPr lang="en-US" i="1" dirty="0" err="1"/>
              <a:t>اتخاذ</a:t>
            </a:r>
            <a:r>
              <a:rPr lang="en-US" i="1" dirty="0"/>
              <a:t> </a:t>
            </a:r>
            <a:r>
              <a:rPr lang="en-US" i="1" dirty="0" err="1"/>
              <a:t>القرار</a:t>
            </a:r>
            <a:r>
              <a:rPr lang="en-US" i="1" dirty="0"/>
              <a:t> </a:t>
            </a:r>
            <a:r>
              <a:rPr lang="en-US" i="1" dirty="0" err="1"/>
              <a:t>بشأن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ar-SA" i="1" dirty="0"/>
              <a:t> المنفصلين و</a:t>
            </a:r>
            <a:r>
              <a:rPr lang="en-US" i="1" dirty="0"/>
              <a:t>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المصحوبين</a:t>
            </a:r>
            <a:r>
              <a:rPr lang="en-US" i="1" dirty="0"/>
              <a:t> </a:t>
            </a:r>
            <a:r>
              <a:rPr lang="en-US" i="1" dirty="0" err="1"/>
              <a:t>وخطوات</a:t>
            </a:r>
            <a:r>
              <a:rPr lang="en-US" i="1" dirty="0"/>
              <a:t> </a:t>
            </a:r>
            <a:r>
              <a:rPr lang="en-US" i="1" dirty="0" err="1"/>
              <a:t>إدارة</a:t>
            </a:r>
            <a:r>
              <a:rPr lang="en-US" i="1" dirty="0"/>
              <a:t> </a:t>
            </a:r>
            <a:r>
              <a:rPr lang="en-US" i="1" dirty="0" err="1"/>
              <a:t>الحالة</a:t>
            </a:r>
            <a:r>
              <a:rPr lang="en-US" i="1" dirty="0"/>
              <a:t> </a:t>
            </a:r>
            <a:r>
              <a:rPr lang="en-US" i="1" dirty="0" err="1"/>
              <a:t>المرتبطة</a:t>
            </a:r>
            <a:r>
              <a:rPr lang="en-US" i="1" dirty="0"/>
              <a:t> </a:t>
            </a:r>
            <a:r>
              <a:rPr lang="en-US" i="1" dirty="0" err="1"/>
              <a:t>بها</a:t>
            </a:r>
            <a:r>
              <a:rPr lang="en-US" i="1" dirty="0"/>
              <a:t>.</a:t>
            </a:r>
          </a:p>
          <a:p>
            <a:pPr lvl="1" algn="r" rtl="1"/>
            <a:r>
              <a:rPr lang="en-US" i="1" dirty="0" err="1"/>
              <a:t>تحديد</a:t>
            </a:r>
            <a:r>
              <a:rPr lang="en-US" i="1" dirty="0"/>
              <a:t> </a:t>
            </a:r>
            <a:r>
              <a:rPr lang="en-US" i="1" dirty="0" err="1"/>
              <a:t>دور</a:t>
            </a:r>
            <a:r>
              <a:rPr lang="en-US" i="1" dirty="0"/>
              <a:t> </a:t>
            </a:r>
            <a:r>
              <a:rPr lang="en-US" i="1" dirty="0" err="1"/>
              <a:t>أصحاب</a:t>
            </a:r>
            <a:r>
              <a:rPr lang="en-US" i="1" dirty="0"/>
              <a:t> </a:t>
            </a:r>
            <a:r>
              <a:rPr lang="en-US" i="1" dirty="0" err="1"/>
              <a:t>المصلحة</a:t>
            </a:r>
            <a:r>
              <a:rPr lang="en-US" i="1" dirty="0"/>
              <a:t> </a:t>
            </a:r>
            <a:r>
              <a:rPr lang="en-US" i="1" dirty="0" err="1"/>
              <a:t>الرئيسيين</a:t>
            </a:r>
            <a:r>
              <a:rPr lang="en-US" i="1" dirty="0"/>
              <a:t> </a:t>
            </a:r>
            <a:r>
              <a:rPr lang="en-US" i="1" dirty="0" err="1"/>
              <a:t>وكذلك</a:t>
            </a:r>
            <a:r>
              <a:rPr lang="en-US" i="1" dirty="0"/>
              <a:t> </a:t>
            </a:r>
            <a:r>
              <a:rPr lang="en-US" i="1" dirty="0" err="1"/>
              <a:t>دور</a:t>
            </a:r>
            <a:r>
              <a:rPr lang="en-US" i="1" dirty="0"/>
              <a:t> </a:t>
            </a:r>
            <a:r>
              <a:rPr lang="en-US" i="1" dirty="0" err="1"/>
              <a:t>أخصائي</a:t>
            </a:r>
            <a:r>
              <a:rPr lang="en-US" i="1" dirty="0"/>
              <a:t> </a:t>
            </a:r>
            <a:r>
              <a:rPr lang="en-US" i="1" dirty="0" err="1"/>
              <a:t>الحالة</a:t>
            </a:r>
            <a:r>
              <a:rPr lang="en-US" i="1" dirty="0"/>
              <a:t>.</a:t>
            </a:r>
          </a:p>
          <a:p>
            <a:pPr algn="r" rtl="1"/>
            <a:r>
              <a:rPr lang="en-US" dirty="0" err="1"/>
              <a:t>اطلب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واحد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اثنين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التطوع</a:t>
            </a:r>
            <a:endParaRPr lang="en-US" dirty="0"/>
          </a:p>
          <a:p>
            <a:pPr algn="r" rtl="1"/>
            <a:r>
              <a:rPr lang="en-US" dirty="0" err="1"/>
              <a:t>زودهم</a:t>
            </a:r>
            <a:r>
              <a:rPr lang="en-US" dirty="0"/>
              <a:t> </a:t>
            </a:r>
            <a:r>
              <a:rPr lang="en-US" dirty="0" err="1"/>
              <a:t>با</a:t>
            </a:r>
            <a:r>
              <a:rPr lang="ar-SA" dirty="0"/>
              <a:t>لقصاصات التي تم إعدادها</a:t>
            </a:r>
            <a:r>
              <a:rPr lang="en-US" dirty="0"/>
              <a:t> </a:t>
            </a:r>
          </a:p>
          <a:p>
            <a:pPr algn="r" rtl="1"/>
            <a:r>
              <a:rPr lang="en-US" dirty="0" err="1"/>
              <a:t>اطلب</a:t>
            </a:r>
            <a:r>
              <a:rPr lang="en-US" dirty="0"/>
              <a:t> </a:t>
            </a:r>
            <a:r>
              <a:rPr lang="en-US" dirty="0" err="1"/>
              <a:t>منهم</a:t>
            </a:r>
            <a:r>
              <a:rPr lang="en-US" dirty="0"/>
              <a:t> </a:t>
            </a:r>
            <a:r>
              <a:rPr lang="en-US" dirty="0" err="1"/>
              <a:t>قراءة</a:t>
            </a:r>
            <a:r>
              <a:rPr lang="en-US" dirty="0"/>
              <a:t> </a:t>
            </a:r>
            <a:r>
              <a:rPr lang="ar-SA" dirty="0"/>
              <a:t>القصاصات</a:t>
            </a:r>
            <a:r>
              <a:rPr lang="en-US" dirty="0"/>
              <a:t> </a:t>
            </a:r>
            <a:r>
              <a:rPr lang="ar-SA" dirty="0"/>
              <a:t>ل</a:t>
            </a:r>
            <a:r>
              <a:rPr lang="en-US" dirty="0" err="1"/>
              <a:t>عملية</a:t>
            </a:r>
            <a:r>
              <a:rPr lang="en-US" dirty="0"/>
              <a:t> </a:t>
            </a:r>
            <a:r>
              <a:rPr lang="en-US" dirty="0" err="1"/>
              <a:t>اتخاذ</a:t>
            </a:r>
            <a:r>
              <a:rPr lang="en-US" dirty="0"/>
              <a:t> </a:t>
            </a:r>
            <a:r>
              <a:rPr lang="en-US" dirty="0" err="1"/>
              <a:t>القرار</a:t>
            </a:r>
            <a:r>
              <a:rPr lang="en-US" dirty="0"/>
              <a:t> </a:t>
            </a:r>
            <a:r>
              <a:rPr lang="en-US" dirty="0" err="1"/>
              <a:t>الخاصة</a:t>
            </a:r>
            <a:r>
              <a:rPr lang="ar-SA" dirty="0"/>
              <a:t>  </a:t>
            </a:r>
            <a:r>
              <a:rPr lang="ar-SA" i="1" dirty="0"/>
              <a:t>بالأطفال</a:t>
            </a:r>
            <a:r>
              <a:rPr lang="ar-SA" dirty="0"/>
              <a:t> </a:t>
            </a:r>
            <a:r>
              <a:rPr lang="ar-SA" i="1" dirty="0"/>
              <a:t>المنفصلين و</a:t>
            </a:r>
            <a:r>
              <a:rPr lang="en-US" i="1" dirty="0"/>
              <a:t>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المصحوبين</a:t>
            </a:r>
            <a:r>
              <a:rPr lang="en-US" i="1" dirty="0"/>
              <a:t> </a:t>
            </a:r>
            <a:endParaRPr lang="ar-SA" i="1" dirty="0"/>
          </a:p>
          <a:p>
            <a:pPr algn="r" rtl="1"/>
            <a:r>
              <a:rPr lang="en-US" dirty="0" err="1"/>
              <a:t>بمساعدة</a:t>
            </a:r>
            <a:r>
              <a:rPr lang="en-US" dirty="0"/>
              <a:t> </a:t>
            </a:r>
            <a:r>
              <a:rPr lang="en-US" dirty="0" err="1"/>
              <a:t>جميع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التدريب</a:t>
            </a:r>
            <a:r>
              <a:rPr lang="en-US" dirty="0"/>
              <a:t> ، </a:t>
            </a:r>
            <a:r>
              <a:rPr lang="en-US" dirty="0" err="1"/>
              <a:t>اطلب</a:t>
            </a:r>
            <a:r>
              <a:rPr lang="en-US" dirty="0"/>
              <a:t> </a:t>
            </a:r>
            <a:r>
              <a:rPr lang="en-US" dirty="0" err="1"/>
              <a:t>منهم</a:t>
            </a:r>
            <a:r>
              <a:rPr lang="en-US" dirty="0"/>
              <a:t> </a:t>
            </a:r>
            <a:r>
              <a:rPr lang="ar-SA" dirty="0"/>
              <a:t>لصقها</a:t>
            </a:r>
            <a:r>
              <a:rPr lang="en-US" dirty="0"/>
              <a:t> </a:t>
            </a:r>
            <a:r>
              <a:rPr lang="en-US" dirty="0" err="1"/>
              <a:t>بالترتيب</a:t>
            </a:r>
            <a:r>
              <a:rPr lang="en-US" dirty="0"/>
              <a:t> </a:t>
            </a:r>
            <a:r>
              <a:rPr lang="en-US" dirty="0" err="1"/>
              <a:t>الصحيح</a:t>
            </a:r>
            <a:r>
              <a:rPr lang="en-US" dirty="0"/>
              <a:t> </a:t>
            </a:r>
            <a:r>
              <a:rPr lang="en-US" dirty="0" err="1"/>
              <a:t>لعملية</a:t>
            </a:r>
            <a:r>
              <a:rPr lang="en-US" dirty="0"/>
              <a:t> </a:t>
            </a:r>
            <a:r>
              <a:rPr lang="en-US" dirty="0" err="1"/>
              <a:t>اتخاذ</a:t>
            </a:r>
            <a:r>
              <a:rPr lang="en-US" dirty="0"/>
              <a:t> </a:t>
            </a:r>
            <a:r>
              <a:rPr lang="en-US" dirty="0" err="1"/>
              <a:t>القرار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الحائط</a:t>
            </a:r>
            <a:r>
              <a:rPr lang="en-US" dirty="0"/>
              <a:t>.</a:t>
            </a:r>
          </a:p>
          <a:p>
            <a:pPr marL="174625" marR="0" lvl="0" indent="-174625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err="1"/>
              <a:t>بعد</a:t>
            </a:r>
            <a:r>
              <a:rPr lang="en-US" dirty="0"/>
              <a:t> </a:t>
            </a:r>
            <a:r>
              <a:rPr lang="en-US" dirty="0" err="1"/>
              <a:t>ذلك</a:t>
            </a:r>
            <a:r>
              <a:rPr lang="en-US" dirty="0"/>
              <a:t> ، </a:t>
            </a:r>
            <a:r>
              <a:rPr lang="en-US" dirty="0" err="1"/>
              <a:t>اطلب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ar-SA" dirty="0"/>
              <a:t>لصق القصاصات</a:t>
            </a:r>
            <a:r>
              <a:rPr lang="en-US" dirty="0"/>
              <a:t> </a:t>
            </a:r>
            <a:r>
              <a:rPr lang="ar-SA" dirty="0"/>
              <a:t>التي تم إعدادها</a:t>
            </a:r>
            <a:r>
              <a:rPr lang="en-US" dirty="0"/>
              <a:t> </a:t>
            </a:r>
            <a:r>
              <a:rPr lang="en-US" dirty="0" err="1"/>
              <a:t>لمختلف</a:t>
            </a:r>
            <a:r>
              <a:rPr lang="en-US" dirty="0"/>
              <a:t> </a:t>
            </a:r>
            <a:r>
              <a:rPr lang="en-US" dirty="0" err="1"/>
              <a:t>أصحاب</a:t>
            </a:r>
            <a:r>
              <a:rPr lang="en-US" dirty="0"/>
              <a:t> </a:t>
            </a:r>
            <a:r>
              <a:rPr lang="en-US" dirty="0" err="1"/>
              <a:t>المصلحة</a:t>
            </a:r>
            <a:r>
              <a:rPr lang="en-US" dirty="0"/>
              <a:t> (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سياقهم</a:t>
            </a:r>
            <a:r>
              <a:rPr lang="en-US" dirty="0"/>
              <a:t>) </a:t>
            </a:r>
            <a:r>
              <a:rPr lang="en-US" dirty="0" err="1"/>
              <a:t>بما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ذلك</a:t>
            </a:r>
            <a:r>
              <a:rPr lang="en-US" dirty="0"/>
              <a:t> </a:t>
            </a:r>
            <a:r>
              <a:rPr lang="en-US" dirty="0" err="1"/>
              <a:t>دور</a:t>
            </a:r>
            <a:r>
              <a:rPr lang="en-US" dirty="0"/>
              <a:t> </a:t>
            </a:r>
            <a:r>
              <a:rPr lang="en-US" dirty="0" err="1"/>
              <a:t>أخصائيي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، </a:t>
            </a:r>
            <a:r>
              <a:rPr lang="en-US" dirty="0" err="1"/>
              <a:t>بجانب</a:t>
            </a:r>
            <a:r>
              <a:rPr lang="en-US" dirty="0"/>
              <a:t> </a:t>
            </a:r>
            <a:r>
              <a:rPr lang="en-US" dirty="0" err="1"/>
              <a:t>كل</a:t>
            </a:r>
            <a:r>
              <a:rPr lang="en-US" dirty="0"/>
              <a:t> </a:t>
            </a:r>
            <a:r>
              <a:rPr lang="en-US" dirty="0" err="1"/>
              <a:t>خطوة</a:t>
            </a:r>
            <a:r>
              <a:rPr lang="en-US" dirty="0"/>
              <a:t>.</a:t>
            </a:r>
          </a:p>
          <a:p>
            <a:pPr algn="r" rtl="1"/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للمشاركين</a:t>
            </a:r>
            <a:r>
              <a:rPr lang="en-US" dirty="0"/>
              <a:t> </a:t>
            </a:r>
            <a:r>
              <a:rPr lang="en-US" dirty="0" err="1"/>
              <a:t>تدوين</a:t>
            </a:r>
            <a:r>
              <a:rPr lang="en-US" dirty="0"/>
              <a:t> </a:t>
            </a:r>
            <a:r>
              <a:rPr lang="en-US" dirty="0" err="1"/>
              <a:t>الملاحظات</a:t>
            </a:r>
            <a:r>
              <a:rPr lang="ar-SA" dirty="0"/>
              <a:t> في</a:t>
            </a:r>
            <a:r>
              <a:rPr lang="ar-SA" b="1" dirty="0"/>
              <a:t> ال</a:t>
            </a:r>
            <a:r>
              <a:rPr lang="en-US" b="1" dirty="0" err="1"/>
              <a:t>صفحة</a:t>
            </a:r>
            <a:r>
              <a:rPr lang="en-US" b="1" dirty="0"/>
              <a:t> </a:t>
            </a:r>
            <a:r>
              <a:rPr lang="ar-SA" b="1" dirty="0"/>
              <a:t>٢٢ من دليل التدريب</a:t>
            </a:r>
            <a:r>
              <a:rPr lang="en-US" b="1" dirty="0"/>
              <a:t>: </a:t>
            </a:r>
            <a:r>
              <a:rPr lang="en-US" b="1" dirty="0" err="1"/>
              <a:t>خطوات</a:t>
            </a:r>
            <a:r>
              <a:rPr lang="en-US" b="1" dirty="0"/>
              <a:t> </a:t>
            </a:r>
            <a:r>
              <a:rPr lang="en-US" b="1" dirty="0" err="1"/>
              <a:t>اتخاذ</a:t>
            </a:r>
            <a:r>
              <a:rPr lang="en-US" b="1" dirty="0"/>
              <a:t> </a:t>
            </a:r>
            <a:r>
              <a:rPr lang="en-US" b="1" dirty="0" err="1"/>
              <a:t>القرار</a:t>
            </a:r>
            <a:r>
              <a:rPr lang="en-US" b="1" dirty="0"/>
              <a:t> </a:t>
            </a: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بشأن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b="1" dirty="0"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ar-SA" b="1" dirty="0">
                <a:latin typeface="Calibri" panose="020F0502020204030204" pitchFamily="34" charset="0"/>
                <a:cs typeface="Calibri" panose="020F0502020204030204" pitchFamily="34" charset="0"/>
              </a:rPr>
              <a:t> ضمن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/>
              <a:t>الإطار</a:t>
            </a:r>
            <a:r>
              <a:rPr lang="en-US" b="1" dirty="0"/>
              <a:t> </a:t>
            </a:r>
            <a:r>
              <a:rPr lang="en-US" b="1" dirty="0" err="1"/>
              <a:t>القانوني</a:t>
            </a:r>
            <a:r>
              <a:rPr lang="en-US" b="1" dirty="0"/>
              <a:t> </a:t>
            </a:r>
            <a:r>
              <a:rPr lang="en-US" b="1" dirty="0" err="1"/>
              <a:t>الوطني</a:t>
            </a:r>
            <a:endParaRPr lang="en-US" b="1" dirty="0"/>
          </a:p>
          <a:p>
            <a:pPr marL="174625" marR="0" indent="-17462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" name="Google Shape;725;p48:notes">
            <a:extLst>
              <a:ext uri="{FF2B5EF4-FFF2-40B4-BE49-F238E27FC236}">
                <a16:creationId xmlns:a16="http://schemas.microsoft.com/office/drawing/2014/main" id="{D7F06408-39BB-77DE-C2E0-27DAE649896D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51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349052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40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US" b="1" dirty="0"/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لدى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شخص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أسئلة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توضيحات</a:t>
            </a:r>
            <a:r>
              <a:rPr lang="en-US" i="1" dirty="0"/>
              <a:t>؟</a:t>
            </a:r>
          </a:p>
          <a:p>
            <a:pPr algn="r" rtl="1"/>
            <a:r>
              <a:rPr lang="ar-SA" dirty="0"/>
              <a:t>ختام</a:t>
            </a:r>
            <a:r>
              <a:rPr lang="en-US" dirty="0"/>
              <a:t> </a:t>
            </a:r>
            <a:r>
              <a:rPr lang="en-US" dirty="0" err="1"/>
              <a:t>الجلسة</a:t>
            </a:r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58157492-F1EB-AA2B-CD67-41B2A5FD8C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6F809F14-8230-1083-8F38-2AC0A2053AD5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52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41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نهاية</a:t>
            </a:r>
            <a:r>
              <a:rPr lang="en-US" i="1" dirty="0"/>
              <a:t> </a:t>
            </a:r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الجلسة</a:t>
            </a:r>
            <a:r>
              <a:rPr lang="ar-SA" i="1" dirty="0"/>
              <a:t>، </a:t>
            </a:r>
            <a:r>
              <a:rPr lang="en-US" i="1" dirty="0" err="1"/>
              <a:t>يجب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يكون</a:t>
            </a:r>
            <a:r>
              <a:rPr lang="en-US" i="1" dirty="0"/>
              <a:t> </a:t>
            </a:r>
            <a:r>
              <a:rPr lang="en-US" i="1" dirty="0" err="1"/>
              <a:t>المشاركون</a:t>
            </a:r>
            <a:r>
              <a:rPr lang="en-US" i="1" dirty="0"/>
              <a:t> </a:t>
            </a:r>
            <a:r>
              <a:rPr lang="en-US" i="1" dirty="0" err="1"/>
              <a:t>قادرين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:</a:t>
            </a:r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  <a:p>
            <a:pPr algn="r" rtl="1"/>
            <a:r>
              <a:rPr lang="en-US" i="1" dirty="0" err="1"/>
              <a:t>قبل</a:t>
            </a:r>
            <a:r>
              <a:rPr lang="en-US" i="1" dirty="0"/>
              <a:t> </a:t>
            </a:r>
            <a:r>
              <a:rPr lang="en-US" i="1" dirty="0" err="1"/>
              <a:t>النظر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الاعتبارات</a:t>
            </a:r>
            <a:r>
              <a:rPr lang="en-US" i="1" dirty="0"/>
              <a:t> </a:t>
            </a:r>
            <a:r>
              <a:rPr lang="en-US" i="1" dirty="0" err="1"/>
              <a:t>المحددة</a:t>
            </a:r>
            <a:r>
              <a:rPr lang="en-US" i="1" dirty="0"/>
              <a:t> </a:t>
            </a:r>
            <a:r>
              <a:rPr lang="en-US" i="1" dirty="0" err="1"/>
              <a:t>المتعلقة</a:t>
            </a:r>
            <a:r>
              <a:rPr lang="en-US" i="1" dirty="0"/>
              <a:t> </a:t>
            </a:r>
            <a:r>
              <a:rPr lang="en-US" i="1" dirty="0" err="1"/>
              <a:t>بدعم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ar-SA" sz="1200" dirty="0"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كل</a:t>
            </a:r>
            <a:r>
              <a:rPr lang="en-US" i="1" dirty="0"/>
              <a:t> </a:t>
            </a:r>
            <a:r>
              <a:rPr lang="en-US" i="1" dirty="0" err="1"/>
              <a:t>خطوة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خطوات</a:t>
            </a:r>
            <a:r>
              <a:rPr lang="en-US" i="1" dirty="0"/>
              <a:t> </a:t>
            </a:r>
            <a:r>
              <a:rPr lang="en-US" i="1" dirty="0" err="1"/>
              <a:t>عملية</a:t>
            </a:r>
            <a:r>
              <a:rPr lang="en-US" i="1" dirty="0"/>
              <a:t> </a:t>
            </a:r>
            <a:r>
              <a:rPr lang="en-US" i="1" dirty="0" err="1"/>
              <a:t>إدارة</a:t>
            </a:r>
            <a:r>
              <a:rPr lang="en-US" i="1" dirty="0"/>
              <a:t> </a:t>
            </a:r>
            <a:r>
              <a:rPr lang="en-US" i="1" dirty="0" err="1"/>
              <a:t>الحالة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الوحدة</a:t>
            </a:r>
            <a:r>
              <a:rPr lang="en-US" i="1" dirty="0"/>
              <a:t> </a:t>
            </a:r>
            <a:r>
              <a:rPr lang="ar-SA" i="1" dirty="0"/>
              <a:t>٢، </a:t>
            </a:r>
            <a:r>
              <a:rPr lang="en-US" i="1" dirty="0" err="1"/>
              <a:t>سنذهب</a:t>
            </a:r>
            <a:r>
              <a:rPr lang="en-US" i="1" dirty="0"/>
              <a:t> </a:t>
            </a:r>
            <a:r>
              <a:rPr lang="en-US" i="1" dirty="0" err="1"/>
              <a:t>إلى</a:t>
            </a:r>
            <a:endParaRPr lang="en-US" i="1" dirty="0"/>
          </a:p>
          <a:p>
            <a:pPr lvl="1" algn="r" rtl="1"/>
            <a:r>
              <a:rPr lang="en-US" i="1" dirty="0" err="1"/>
              <a:t>ا</a:t>
            </a:r>
            <a:r>
              <a:rPr lang="ar-SA" i="1" dirty="0"/>
              <a:t>ل</a:t>
            </a:r>
            <a:r>
              <a:rPr lang="en-US" i="1" dirty="0" err="1"/>
              <a:t>نظر</a:t>
            </a:r>
            <a:r>
              <a:rPr lang="en-US" i="1" dirty="0"/>
              <a:t> </a:t>
            </a:r>
            <a:r>
              <a:rPr lang="ar-SA" i="1" dirty="0"/>
              <a:t>على </a:t>
            </a:r>
            <a:r>
              <a:rPr lang="ar-SA" sz="1200" dirty="0">
                <a:solidFill>
                  <a:schemeClr val="bg1"/>
                </a:solidFill>
                <a:latin typeface="+mn-lt"/>
              </a:rPr>
              <a:t>برامج الأطفال </a:t>
            </a:r>
            <a:r>
              <a:rPr lang="ar-SA" sz="1200" dirty="0">
                <a:solidFill>
                  <a:schemeClr val="bg1"/>
                </a:solidFill>
                <a:latin typeface="+mn-lt"/>
                <a:ea typeface="Calibri"/>
                <a:cs typeface="Calibri"/>
                <a:sym typeface="Calibri"/>
              </a:rPr>
              <a:t>المنفصلين وغير المصحوبين و التنسيق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هذا</a:t>
            </a:r>
            <a:r>
              <a:rPr lang="en-US" i="1" dirty="0"/>
              <a:t> </a:t>
            </a:r>
            <a:r>
              <a:rPr lang="en-US" i="1" dirty="0" err="1"/>
              <a:t>السياق</a:t>
            </a:r>
            <a:endParaRPr lang="en-US" i="1" dirty="0"/>
          </a:p>
          <a:p>
            <a:pPr lvl="1" algn="r" rtl="1"/>
            <a:r>
              <a:rPr lang="ar-SA" i="1" dirty="0" err="1"/>
              <a:t>م</a:t>
            </a:r>
            <a:r>
              <a:rPr lang="en-US" i="1" dirty="0" err="1"/>
              <a:t>ناقش</a:t>
            </a:r>
            <a:r>
              <a:rPr lang="ar-SA" i="1" dirty="0" err="1"/>
              <a:t>ة</a:t>
            </a:r>
            <a:r>
              <a:rPr lang="en-US" i="1" dirty="0"/>
              <a:t> </a:t>
            </a:r>
            <a:r>
              <a:rPr lang="en-US" i="1" dirty="0" err="1"/>
              <a:t>كيف</a:t>
            </a:r>
            <a:r>
              <a:rPr lang="en-US" i="1" dirty="0"/>
              <a:t> </a:t>
            </a:r>
            <a:r>
              <a:rPr lang="en-US" i="1" dirty="0" err="1"/>
              <a:t>يتناسب</a:t>
            </a:r>
            <a:r>
              <a:rPr lang="en-US" i="1" dirty="0"/>
              <a:t> </a:t>
            </a:r>
            <a:r>
              <a:rPr lang="en-US" i="1" dirty="0" err="1"/>
              <a:t>دور</a:t>
            </a:r>
            <a:r>
              <a:rPr lang="en-US" i="1" dirty="0"/>
              <a:t> </a:t>
            </a:r>
            <a:r>
              <a:rPr lang="en-US" i="1" dirty="0" err="1"/>
              <a:t>أخصائي</a:t>
            </a:r>
            <a:r>
              <a:rPr lang="en-US" i="1" dirty="0"/>
              <a:t> </a:t>
            </a:r>
            <a:r>
              <a:rPr lang="en-US" i="1" dirty="0" err="1"/>
              <a:t>الحالة</a:t>
            </a:r>
            <a:r>
              <a:rPr lang="en-US" i="1" dirty="0"/>
              <a:t> </a:t>
            </a:r>
            <a:r>
              <a:rPr lang="en-US" i="1" dirty="0" err="1"/>
              <a:t>مع</a:t>
            </a:r>
            <a:r>
              <a:rPr lang="en-US" i="1" dirty="0"/>
              <a:t> </a:t>
            </a:r>
            <a:r>
              <a:rPr lang="en-US" i="1" dirty="0" err="1"/>
              <a:t>هذا</a:t>
            </a:r>
            <a:endParaRPr lang="en-US" i="1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5558806F-7627-DA82-1DE9-EAB6780769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D3A28BCA-1F6A-57AC-5356-629BF5013B0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53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42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التك</a:t>
            </a:r>
            <a:r>
              <a:rPr lang="ar-SA" b="1" dirty="0" err="1"/>
              <a:t>ي</a:t>
            </a:r>
            <a:r>
              <a:rPr lang="en-US" b="1" dirty="0" err="1"/>
              <a:t>يف</a:t>
            </a:r>
            <a:r>
              <a:rPr lang="en-US" b="1" dirty="0"/>
              <a:t> </a:t>
            </a:r>
            <a:r>
              <a:rPr lang="en-US" b="1" dirty="0" err="1"/>
              <a:t>مع</a:t>
            </a:r>
            <a:r>
              <a:rPr lang="en-US" b="1" dirty="0"/>
              <a:t> </a:t>
            </a:r>
            <a:r>
              <a:rPr lang="en-US" b="1" dirty="0" err="1"/>
              <a:t>السياق</a:t>
            </a:r>
            <a:endParaRPr lang="en-US" b="1" dirty="0"/>
          </a:p>
          <a:p>
            <a:pPr algn="r" rtl="1"/>
            <a:r>
              <a:rPr lang="en-US" dirty="0" err="1"/>
              <a:t>أضف</a:t>
            </a:r>
            <a:r>
              <a:rPr lang="en-US" dirty="0"/>
              <a:t> </a:t>
            </a:r>
            <a:r>
              <a:rPr lang="en-US" dirty="0" err="1"/>
              <a:t>أي</a:t>
            </a:r>
            <a:r>
              <a:rPr lang="en-US" dirty="0"/>
              <a:t> </a:t>
            </a:r>
            <a:r>
              <a:rPr lang="en-US" dirty="0" err="1"/>
              <a:t>كتل</a:t>
            </a:r>
            <a:r>
              <a:rPr lang="en-US" dirty="0"/>
              <a:t> </a:t>
            </a:r>
            <a:r>
              <a:rPr lang="en-US" dirty="0" err="1"/>
              <a:t>ذات</a:t>
            </a:r>
            <a:r>
              <a:rPr lang="en-US" dirty="0"/>
              <a:t> </a:t>
            </a:r>
            <a:r>
              <a:rPr lang="en-US" dirty="0" err="1"/>
              <a:t>صلة</a:t>
            </a:r>
            <a:r>
              <a:rPr lang="en-US" dirty="0"/>
              <a:t> </a:t>
            </a:r>
            <a:r>
              <a:rPr lang="en-US" dirty="0" err="1"/>
              <a:t>مفقودة</a:t>
            </a:r>
            <a:r>
              <a:rPr lang="ar-SA" dirty="0"/>
              <a:t> تتعلق في</a:t>
            </a:r>
            <a:r>
              <a:rPr lang="en-US" dirty="0"/>
              <a:t> </a:t>
            </a:r>
            <a:r>
              <a:rPr lang="en-US" dirty="0" err="1"/>
              <a:t>السياق</a:t>
            </a:r>
            <a:r>
              <a:rPr lang="en-US" dirty="0"/>
              <a:t> </a:t>
            </a:r>
            <a:r>
              <a:rPr lang="en-US" dirty="0" err="1"/>
              <a:t>الخاص</a:t>
            </a:r>
            <a:r>
              <a:rPr lang="en-US" dirty="0"/>
              <a:t> </a:t>
            </a:r>
            <a:r>
              <a:rPr lang="en-US" dirty="0" err="1"/>
              <a:t>بك</a:t>
            </a:r>
            <a:r>
              <a:rPr lang="ar-SA" dirty="0" err="1"/>
              <a:t>م</a:t>
            </a:r>
            <a:r>
              <a:rPr lang="en-US" dirty="0"/>
              <a:t>.</a:t>
            </a:r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en-US" b="1" dirty="0" err="1"/>
              <a:t>مناقشة</a:t>
            </a:r>
            <a:r>
              <a:rPr lang="en-US" b="1" dirty="0"/>
              <a:t> </a:t>
            </a:r>
            <a:r>
              <a:rPr lang="en-US" b="1" dirty="0" err="1"/>
              <a:t>عامة</a:t>
            </a:r>
            <a:endParaRPr lang="en-US" b="1" dirty="0"/>
          </a:p>
          <a:p>
            <a:pPr algn="r" rtl="1"/>
            <a:r>
              <a:rPr lang="en-US" i="1" dirty="0" err="1"/>
              <a:t>ما</a:t>
            </a:r>
            <a:r>
              <a:rPr lang="en-US" i="1" dirty="0"/>
              <a:t> </a:t>
            </a:r>
            <a:r>
              <a:rPr lang="en-US" i="1" dirty="0" err="1"/>
              <a:t>هي</a:t>
            </a:r>
            <a:r>
              <a:rPr lang="en-US" i="1" dirty="0"/>
              <a:t> </a:t>
            </a:r>
            <a:r>
              <a:rPr lang="en-US" i="1" dirty="0" err="1"/>
              <a:t>برأيك</a:t>
            </a:r>
            <a:r>
              <a:rPr lang="ar-SA" i="1" dirty="0" err="1"/>
              <a:t>م</a:t>
            </a:r>
            <a:r>
              <a:rPr lang="en-US" i="1" dirty="0"/>
              <a:t> </a:t>
            </a:r>
            <a:r>
              <a:rPr lang="en-US" i="1" dirty="0" err="1"/>
              <a:t>المكونات</a:t>
            </a:r>
            <a:r>
              <a:rPr lang="en-US" i="1" dirty="0"/>
              <a:t> </a:t>
            </a:r>
            <a:r>
              <a:rPr lang="en-US" i="1" dirty="0" err="1"/>
              <a:t>الرئيسية</a:t>
            </a:r>
            <a:r>
              <a:rPr lang="ar-SA" i="1" dirty="0"/>
              <a:t> التي يمكن أخذها بعين الاعتبار</a:t>
            </a:r>
            <a:r>
              <a:rPr lang="en-US" i="1" dirty="0"/>
              <a:t> </a:t>
            </a:r>
            <a:r>
              <a:rPr lang="en-US" i="1" dirty="0" err="1"/>
              <a:t>لبرنامج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/>
              <a:t>؟</a:t>
            </a:r>
          </a:p>
          <a:p>
            <a:pPr algn="r" rtl="1"/>
            <a:r>
              <a:rPr lang="en-US" dirty="0" err="1"/>
              <a:t>انقر</a:t>
            </a:r>
            <a:r>
              <a:rPr lang="en-US" dirty="0"/>
              <a:t> </a:t>
            </a:r>
            <a:r>
              <a:rPr lang="en-US" dirty="0" err="1"/>
              <a:t>لعرض</a:t>
            </a:r>
            <a:r>
              <a:rPr lang="en-US" dirty="0"/>
              <a:t> </a:t>
            </a:r>
            <a:r>
              <a:rPr lang="en-US" dirty="0" err="1"/>
              <a:t>محتويات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  <a:p>
            <a:pPr algn="r" rtl="1"/>
            <a:r>
              <a:rPr lang="ar-SA" dirty="0" err="1"/>
              <a:t>م</a:t>
            </a:r>
            <a:r>
              <a:rPr lang="en-US" dirty="0" err="1"/>
              <a:t>ناقش</a:t>
            </a:r>
            <a:r>
              <a:rPr lang="ar-SA" dirty="0" err="1"/>
              <a:t>ة</a:t>
            </a:r>
            <a:r>
              <a:rPr lang="en-US" dirty="0"/>
              <a:t> </a:t>
            </a:r>
            <a:r>
              <a:rPr lang="en-US" dirty="0" err="1"/>
              <a:t>أي</a:t>
            </a:r>
            <a:r>
              <a:rPr lang="en-US" dirty="0"/>
              <a:t> </a:t>
            </a:r>
            <a:r>
              <a:rPr lang="en-US" dirty="0" err="1"/>
              <a:t>مجالات</a:t>
            </a:r>
            <a:r>
              <a:rPr lang="en-US" dirty="0"/>
              <a:t> </a:t>
            </a:r>
            <a:r>
              <a:rPr lang="en-US" dirty="0" err="1"/>
              <a:t>لم</a:t>
            </a:r>
            <a:r>
              <a:rPr lang="en-US" dirty="0"/>
              <a:t> </a:t>
            </a:r>
            <a:r>
              <a:rPr lang="en-US" dirty="0" err="1"/>
              <a:t>يتم</a:t>
            </a:r>
            <a:r>
              <a:rPr lang="en-US" dirty="0"/>
              <a:t> </a:t>
            </a:r>
            <a:r>
              <a:rPr lang="en-US" dirty="0" err="1"/>
              <a:t>التطرق</a:t>
            </a:r>
            <a:r>
              <a:rPr lang="en-US" dirty="0"/>
              <a:t> </a:t>
            </a:r>
            <a:r>
              <a:rPr lang="en-US" dirty="0" err="1"/>
              <a:t>إليها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المناقشة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الموارد</a:t>
            </a:r>
            <a:r>
              <a:rPr lang="en-US" dirty="0"/>
              <a:t> </a:t>
            </a:r>
            <a:r>
              <a:rPr lang="en-US" dirty="0" err="1"/>
              <a:t>البشرية</a:t>
            </a:r>
            <a:r>
              <a:rPr lang="en-US" dirty="0"/>
              <a:t>: </a:t>
            </a:r>
            <a:r>
              <a:rPr lang="en-US" dirty="0" err="1"/>
              <a:t>أخصائي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وموظفي</a:t>
            </a:r>
            <a:r>
              <a:rPr lang="en-US" dirty="0"/>
              <a:t> </a:t>
            </a:r>
            <a:r>
              <a:rPr lang="en-US" dirty="0" err="1"/>
              <a:t>حماية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</a:t>
            </a:r>
            <a:r>
              <a:rPr lang="en-US" dirty="0" err="1"/>
              <a:t>والمتطوعين</a:t>
            </a:r>
            <a:endParaRPr lang="en-US" dirty="0"/>
          </a:p>
          <a:p>
            <a:pPr lvl="1" algn="r" rtl="1"/>
            <a:r>
              <a:rPr lang="en-US" dirty="0" err="1"/>
              <a:t>الإجراءات</a:t>
            </a:r>
            <a:r>
              <a:rPr lang="en-US" dirty="0"/>
              <a:t>: </a:t>
            </a:r>
            <a:r>
              <a:rPr lang="ar-SA" dirty="0">
                <a:solidFill>
                  <a:schemeClr val="tx1"/>
                </a:solidFill>
              </a:rPr>
              <a:t>إجراءات التشغيل القياسية، بروتكول حماية البيانات ومشاركة المعلومات</a:t>
            </a:r>
          </a:p>
          <a:p>
            <a:pPr lvl="1" algn="r" rtl="1"/>
            <a:r>
              <a:rPr lang="ar-SA" dirty="0"/>
              <a:t>ال</a:t>
            </a:r>
            <a:r>
              <a:rPr lang="en-US" dirty="0" err="1"/>
              <a:t>أدوات</a:t>
            </a:r>
            <a:r>
              <a:rPr lang="en-US" dirty="0"/>
              <a:t> ، </a:t>
            </a:r>
            <a:r>
              <a:rPr lang="ar-SA" dirty="0"/>
              <a:t>ال</a:t>
            </a:r>
            <a:r>
              <a:rPr lang="en-US" dirty="0" err="1"/>
              <a:t>نماذج</a:t>
            </a:r>
            <a:r>
              <a:rPr lang="en-US" dirty="0"/>
              <a:t> </a:t>
            </a:r>
            <a:r>
              <a:rPr lang="de-DE" dirty="0">
                <a:solidFill>
                  <a:schemeClr val="tx1"/>
                </a:solidFill>
              </a:rPr>
              <a:t>، </a:t>
            </a:r>
            <a:r>
              <a:rPr lang="de-DE" dirty="0" err="1">
                <a:solidFill>
                  <a:schemeClr val="tx1"/>
                </a:solidFill>
              </a:rPr>
              <a:t>نظام</a:t>
            </a:r>
            <a:r>
              <a:rPr lang="de-DE" dirty="0">
                <a:solidFill>
                  <a:schemeClr val="tx1"/>
                </a:solidFill>
              </a:rPr>
              <a:t> </a:t>
            </a:r>
            <a:r>
              <a:rPr lang="ar-SA" dirty="0">
                <a:solidFill>
                  <a:schemeClr val="tx1"/>
                </a:solidFill>
              </a:rPr>
              <a:t>إدارة المعلومات</a:t>
            </a:r>
            <a:endParaRPr lang="en-US" dirty="0"/>
          </a:p>
          <a:p>
            <a:pPr lvl="1" algn="r" rtl="1"/>
            <a:r>
              <a:rPr lang="en-US" dirty="0" err="1"/>
              <a:t>برامج</a:t>
            </a:r>
            <a:r>
              <a:rPr lang="en-US" dirty="0"/>
              <a:t> </a:t>
            </a:r>
            <a:r>
              <a:rPr lang="en-US" dirty="0" err="1"/>
              <a:t>حماية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</a:t>
            </a:r>
            <a:r>
              <a:rPr lang="en-US" dirty="0" err="1"/>
              <a:t>والخدمات</a:t>
            </a:r>
            <a:r>
              <a:rPr lang="en-US" dirty="0"/>
              <a:t> </a:t>
            </a:r>
            <a:r>
              <a:rPr lang="en-US" dirty="0" err="1"/>
              <a:t>والعمليات</a:t>
            </a:r>
            <a:r>
              <a:rPr lang="en-US" dirty="0"/>
              <a:t> </a:t>
            </a:r>
            <a:r>
              <a:rPr lang="en-US" dirty="0" err="1"/>
              <a:t>الحكومية</a:t>
            </a:r>
            <a:endParaRPr lang="en-US" dirty="0"/>
          </a:p>
          <a:p>
            <a:pPr algn="r" rtl="1"/>
            <a:r>
              <a:rPr lang="en-US" dirty="0" err="1"/>
              <a:t>إذا</a:t>
            </a:r>
            <a:r>
              <a:rPr lang="en-US" dirty="0"/>
              <a:t> </a:t>
            </a:r>
            <a:r>
              <a:rPr lang="en-US" dirty="0" err="1"/>
              <a:t>لزم</a:t>
            </a:r>
            <a:r>
              <a:rPr lang="en-US" dirty="0"/>
              <a:t> </a:t>
            </a:r>
            <a:r>
              <a:rPr lang="en-US" dirty="0" err="1"/>
              <a:t>الأمر</a:t>
            </a:r>
            <a:r>
              <a:rPr lang="en-US" dirty="0"/>
              <a:t> ، </a:t>
            </a:r>
            <a:r>
              <a:rPr lang="en-US" dirty="0" err="1"/>
              <a:t>اطلب</a:t>
            </a:r>
            <a:r>
              <a:rPr lang="en-US" dirty="0"/>
              <a:t>:</a:t>
            </a:r>
          </a:p>
          <a:p>
            <a:pPr lvl="1"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هناك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إرشادات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إجراءات</a:t>
            </a:r>
            <a:r>
              <a:rPr lang="en-US" i="1" dirty="0"/>
              <a:t> </a:t>
            </a:r>
            <a:r>
              <a:rPr lang="en-US" i="1" dirty="0" err="1"/>
              <a:t>خاصة</a:t>
            </a:r>
            <a:r>
              <a:rPr lang="en-US" i="1" dirty="0"/>
              <a:t> </a:t>
            </a:r>
            <a:r>
              <a:rPr lang="en-US" i="1" dirty="0" err="1"/>
              <a:t>بالبرنامج</a:t>
            </a:r>
            <a:r>
              <a:rPr lang="en-US" i="1" dirty="0"/>
              <a:t>؟</a:t>
            </a:r>
          </a:p>
          <a:p>
            <a:pPr lvl="1"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هناك</a:t>
            </a:r>
            <a:r>
              <a:rPr lang="en-US" i="1" dirty="0"/>
              <a:t> </a:t>
            </a:r>
            <a:r>
              <a:rPr lang="en-US" i="1" dirty="0" err="1"/>
              <a:t>تدخلات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أنشطة</a:t>
            </a:r>
            <a:r>
              <a:rPr lang="en-US" i="1" dirty="0"/>
              <a:t> </a:t>
            </a:r>
            <a:r>
              <a:rPr lang="en-US" i="1" dirty="0" err="1"/>
              <a:t>محددة</a:t>
            </a:r>
            <a:r>
              <a:rPr lang="en-US" i="1" dirty="0"/>
              <a:t> </a:t>
            </a:r>
            <a:r>
              <a:rPr lang="en-US" i="1" dirty="0" err="1"/>
              <a:t>للأطفال</a:t>
            </a:r>
            <a:r>
              <a:rPr lang="en-US" i="1" dirty="0"/>
              <a:t> </a:t>
            </a:r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/>
              <a:t>؟</a:t>
            </a:r>
          </a:p>
          <a:p>
            <a:pPr lvl="1"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هناك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تنسيق</a:t>
            </a:r>
            <a:r>
              <a:rPr lang="en-US" i="1" dirty="0"/>
              <a:t> </a:t>
            </a:r>
            <a:r>
              <a:rPr lang="en-US" i="1" dirty="0" err="1"/>
              <a:t>محدد</a:t>
            </a:r>
            <a:r>
              <a:rPr lang="en-US" i="1" dirty="0"/>
              <a:t> </a:t>
            </a:r>
            <a:r>
              <a:rPr lang="en-US" i="1" dirty="0" err="1"/>
              <a:t>لدعم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/>
              <a:t>؟</a:t>
            </a:r>
          </a:p>
          <a:p>
            <a:pPr lvl="1"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تحتوي</a:t>
            </a:r>
            <a:r>
              <a:rPr lang="en-US" i="1" dirty="0"/>
              <a:t> </a:t>
            </a:r>
            <a:r>
              <a:rPr lang="en-US" i="1" dirty="0" err="1"/>
              <a:t>بر</a:t>
            </a:r>
            <a:r>
              <a:rPr lang="ar-SA" i="1" dirty="0" err="1"/>
              <a:t>ا</a:t>
            </a:r>
            <a:r>
              <a:rPr lang="en-US" i="1" dirty="0" err="1"/>
              <a:t>مج</a:t>
            </a:r>
            <a:r>
              <a:rPr lang="en-US" i="1" dirty="0"/>
              <a:t> </a:t>
            </a:r>
            <a:r>
              <a:rPr lang="en-US" i="1" dirty="0" err="1"/>
              <a:t>الأطفال</a:t>
            </a:r>
            <a:r>
              <a:rPr lang="en-US" i="1" dirty="0"/>
              <a:t> </a:t>
            </a:r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ar-SA" i="1" dirty="0"/>
              <a:t>مكون</a:t>
            </a:r>
            <a:r>
              <a:rPr lang="en-US" i="1" dirty="0"/>
              <a:t> </a:t>
            </a:r>
            <a:r>
              <a:rPr lang="en-US" i="1" dirty="0" err="1"/>
              <a:t>إدارة</a:t>
            </a:r>
            <a:r>
              <a:rPr lang="en-US" i="1" dirty="0"/>
              <a:t> </a:t>
            </a:r>
            <a:r>
              <a:rPr lang="en-US" i="1" dirty="0" err="1"/>
              <a:t>المعلومات</a:t>
            </a:r>
            <a:r>
              <a:rPr lang="en-US" i="1" dirty="0"/>
              <a:t>؟</a:t>
            </a:r>
          </a:p>
          <a:p>
            <a:pPr lvl="1"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هناك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أنواع</a:t>
            </a:r>
            <a:r>
              <a:rPr lang="en-US" i="1" dirty="0"/>
              <a:t> </a:t>
            </a:r>
            <a:r>
              <a:rPr lang="en-US" i="1" dirty="0" err="1"/>
              <a:t>أخرى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الدعم</a:t>
            </a:r>
            <a:r>
              <a:rPr lang="en-US" i="1" dirty="0"/>
              <a:t> </a:t>
            </a:r>
            <a:r>
              <a:rPr lang="en-US" i="1" dirty="0" err="1"/>
              <a:t>متوفرة</a:t>
            </a:r>
            <a:r>
              <a:rPr lang="en-US" i="1" dirty="0"/>
              <a:t>؟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A3A8996F-8015-34CA-0862-85B3AFCCC4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7BA3E645-BC2B-2453-0A8D-2ECD860FDEE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54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43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العمل </a:t>
            </a:r>
            <a:r>
              <a:rPr lang="en-US" b="1" dirty="0" err="1"/>
              <a:t>الفردي</a:t>
            </a:r>
            <a:endParaRPr lang="en-US" b="1" dirty="0"/>
          </a:p>
          <a:p>
            <a:pPr algn="r" rtl="1"/>
            <a:r>
              <a:rPr lang="ar-SA" dirty="0"/>
              <a:t>قم بت</a:t>
            </a:r>
            <a:r>
              <a:rPr lang="en-US" dirty="0" err="1"/>
              <a:t>وز</a:t>
            </a:r>
            <a:r>
              <a:rPr lang="ar-SA" dirty="0" err="1"/>
              <a:t>ي</a:t>
            </a:r>
            <a:r>
              <a:rPr lang="en-US" dirty="0" err="1"/>
              <a:t>ع</a:t>
            </a:r>
            <a:r>
              <a:rPr lang="en-US" dirty="0"/>
              <a:t> </a:t>
            </a:r>
            <a:r>
              <a:rPr lang="en-US" dirty="0" err="1"/>
              <a:t>ملاحظات</a:t>
            </a:r>
            <a:r>
              <a:rPr lang="en-US" dirty="0"/>
              <a:t> </a:t>
            </a:r>
            <a:r>
              <a:rPr lang="en-US" dirty="0" err="1"/>
              <a:t>لاصقة</a:t>
            </a:r>
            <a:r>
              <a:rPr lang="en-US" dirty="0"/>
              <a:t> </a:t>
            </a:r>
            <a:r>
              <a:rPr lang="en-US" dirty="0" err="1"/>
              <a:t>بلونين</a:t>
            </a:r>
            <a:r>
              <a:rPr lang="en-US" dirty="0"/>
              <a:t> </a:t>
            </a:r>
            <a:r>
              <a:rPr lang="en-US" dirty="0" err="1"/>
              <a:t>مختلفين</a:t>
            </a:r>
            <a:endParaRPr lang="en-US" dirty="0"/>
          </a:p>
          <a:p>
            <a:pPr algn="r" rtl="1"/>
            <a:r>
              <a:rPr lang="en-US" i="1" dirty="0" err="1"/>
              <a:t>تعليمات</a:t>
            </a:r>
            <a:endParaRPr lang="en-US" i="1" dirty="0"/>
          </a:p>
          <a:p>
            <a:pPr lvl="1" algn="r" rtl="1"/>
            <a:r>
              <a:rPr lang="ar-SA" i="1" dirty="0"/>
              <a:t>التأمل 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ar-SA" i="1" dirty="0"/>
              <a:t>ال</a:t>
            </a:r>
            <a:r>
              <a:rPr lang="en-US" i="1" dirty="0" err="1"/>
              <a:t>سياق</a:t>
            </a:r>
            <a:r>
              <a:rPr lang="en-US" i="1" dirty="0"/>
              <a:t> </a:t>
            </a:r>
            <a:r>
              <a:rPr lang="en-US" i="1" dirty="0" err="1"/>
              <a:t>الخاص</a:t>
            </a:r>
            <a:r>
              <a:rPr lang="ar-SA" i="1" dirty="0"/>
              <a:t> بنا</a:t>
            </a:r>
            <a:r>
              <a:rPr lang="en-US" i="1" dirty="0"/>
              <a:t>.</a:t>
            </a:r>
          </a:p>
          <a:p>
            <a:pPr lvl="1" algn="r" rtl="1"/>
            <a:r>
              <a:rPr lang="en-US" i="1" dirty="0" err="1"/>
              <a:t>بلون</a:t>
            </a:r>
            <a:r>
              <a:rPr lang="en-US" i="1" dirty="0"/>
              <a:t> </a:t>
            </a:r>
            <a:r>
              <a:rPr lang="en-US" i="1" dirty="0" err="1"/>
              <a:t>واحد</a:t>
            </a:r>
            <a:r>
              <a:rPr lang="en-US" i="1" dirty="0"/>
              <a:t> - </a:t>
            </a:r>
            <a:r>
              <a:rPr lang="en-US" i="1" dirty="0" err="1"/>
              <a:t>اكتب</a:t>
            </a:r>
            <a:r>
              <a:rPr lang="en-US" i="1" dirty="0"/>
              <a:t> </a:t>
            </a:r>
            <a:r>
              <a:rPr lang="en-US" i="1" dirty="0" err="1"/>
              <a:t>مقدمي</a:t>
            </a:r>
            <a:r>
              <a:rPr lang="en-US" i="1" dirty="0"/>
              <a:t> </a:t>
            </a:r>
            <a:r>
              <a:rPr lang="en-US" i="1" dirty="0" err="1"/>
              <a:t>الخدمة</a:t>
            </a:r>
            <a:r>
              <a:rPr lang="en-US" i="1" dirty="0"/>
              <a:t> </a:t>
            </a:r>
            <a:r>
              <a:rPr lang="en-US" i="1" dirty="0" err="1"/>
              <a:t>الرسميين</a:t>
            </a:r>
            <a:r>
              <a:rPr lang="en-US" i="1" dirty="0"/>
              <a:t> </a:t>
            </a:r>
            <a:r>
              <a:rPr lang="en-US" i="1" dirty="0" err="1"/>
              <a:t>والخدمات</a:t>
            </a:r>
            <a:r>
              <a:rPr lang="en-US" i="1" dirty="0"/>
              <a:t> </a:t>
            </a:r>
            <a:r>
              <a:rPr lang="en-US" i="1" dirty="0" err="1"/>
              <a:t>وأنواع</a:t>
            </a:r>
            <a:r>
              <a:rPr lang="en-US" i="1" dirty="0"/>
              <a:t> </a:t>
            </a:r>
            <a:r>
              <a:rPr lang="en-US" i="1" dirty="0" err="1"/>
              <a:t>الدعم</a:t>
            </a:r>
            <a:r>
              <a:rPr lang="en-US" i="1" dirty="0"/>
              <a:t> </a:t>
            </a:r>
            <a:r>
              <a:rPr lang="ar-SA" i="1" dirty="0"/>
              <a:t>، </a:t>
            </a:r>
            <a:r>
              <a:rPr lang="en-US" i="1" dirty="0" err="1"/>
              <a:t>بما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ذلك</a:t>
            </a:r>
            <a:r>
              <a:rPr lang="en-US" i="1" dirty="0"/>
              <a:t> </a:t>
            </a:r>
            <a:r>
              <a:rPr lang="ar-SA" i="1" dirty="0"/>
              <a:t>تعقب الأسرة و لم الشمل</a:t>
            </a:r>
            <a:r>
              <a:rPr lang="en-US" i="1" dirty="0"/>
              <a:t> </a:t>
            </a:r>
            <a:r>
              <a:rPr lang="en-US" i="1" dirty="0" err="1"/>
              <a:t>والرعاية</a:t>
            </a:r>
            <a:r>
              <a:rPr lang="en-US" i="1" dirty="0"/>
              <a:t> </a:t>
            </a:r>
            <a:r>
              <a:rPr lang="en-US" i="1" dirty="0" err="1"/>
              <a:t>البديلة</a:t>
            </a:r>
            <a:r>
              <a:rPr lang="en-US" i="1" dirty="0"/>
              <a:t> </a:t>
            </a:r>
            <a:r>
              <a:rPr lang="ar-SA" sz="12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للأطفا</a:t>
            </a:r>
            <a:r>
              <a:rPr lang="en-US" sz="12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</a:t>
            </a:r>
            <a:r>
              <a:rPr lang="en-US" sz="12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1200" dirty="0"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i="1" dirty="0"/>
              <a:t> </a:t>
            </a:r>
            <a:r>
              <a:rPr lang="en-US" i="1" dirty="0" err="1"/>
              <a:t>المتوفرة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البلد</a:t>
            </a:r>
            <a:endParaRPr lang="en-US" i="1" dirty="0"/>
          </a:p>
          <a:p>
            <a:pPr lvl="1" algn="r" rtl="1"/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لون</a:t>
            </a:r>
            <a:r>
              <a:rPr lang="en-US" i="1" dirty="0"/>
              <a:t> </a:t>
            </a:r>
            <a:r>
              <a:rPr lang="en-US" i="1" dirty="0" err="1"/>
              <a:t>آخر</a:t>
            </a:r>
            <a:r>
              <a:rPr lang="en-US" i="1" dirty="0"/>
              <a:t> - </a:t>
            </a:r>
            <a:r>
              <a:rPr lang="en-US" i="1" dirty="0" err="1"/>
              <a:t>اكتب</a:t>
            </a:r>
            <a:r>
              <a:rPr lang="en-US" i="1" dirty="0"/>
              <a:t> </a:t>
            </a:r>
            <a:r>
              <a:rPr lang="en-US" i="1" dirty="0" err="1"/>
              <a:t>أصحاب</a:t>
            </a:r>
            <a:r>
              <a:rPr lang="en-US" i="1" dirty="0"/>
              <a:t> </a:t>
            </a:r>
            <a:r>
              <a:rPr lang="en-US" i="1" dirty="0" err="1"/>
              <a:t>المصلحة</a:t>
            </a:r>
            <a:r>
              <a:rPr lang="en-US" i="1" dirty="0"/>
              <a:t> </a:t>
            </a:r>
            <a:r>
              <a:rPr lang="en-US" i="1" dirty="0" err="1"/>
              <a:t>غير</a:t>
            </a:r>
            <a:r>
              <a:rPr lang="en-US" i="1" dirty="0"/>
              <a:t> </a:t>
            </a:r>
            <a:r>
              <a:rPr lang="en-US" i="1" dirty="0" err="1"/>
              <a:t>الرسميين</a:t>
            </a:r>
            <a:r>
              <a:rPr lang="en-US" i="1" dirty="0"/>
              <a:t> </a:t>
            </a:r>
            <a:r>
              <a:rPr lang="en-US" i="1" dirty="0" err="1"/>
              <a:t>والخدمات</a:t>
            </a:r>
            <a:r>
              <a:rPr lang="en-US" i="1" dirty="0"/>
              <a:t> </a:t>
            </a:r>
            <a:r>
              <a:rPr lang="en-US" i="1" dirty="0" err="1"/>
              <a:t>وأنواع</a:t>
            </a:r>
            <a:r>
              <a:rPr lang="en-US" i="1" dirty="0"/>
              <a:t> </a:t>
            </a:r>
            <a:r>
              <a:rPr lang="en-US" i="1" dirty="0" err="1"/>
              <a:t>الدعم</a:t>
            </a:r>
            <a:endParaRPr lang="en-US" i="1" dirty="0"/>
          </a:p>
          <a:p>
            <a:pPr algn="r" rtl="1"/>
            <a:r>
              <a:rPr lang="en-US" dirty="0" err="1"/>
              <a:t>يجب</a:t>
            </a:r>
            <a:r>
              <a:rPr lang="en-US" dirty="0"/>
              <a:t> </a:t>
            </a:r>
            <a:r>
              <a:rPr lang="ar-SA" dirty="0"/>
              <a:t>تعليق</a:t>
            </a:r>
            <a:r>
              <a:rPr lang="en-US" dirty="0"/>
              <a:t> </a:t>
            </a:r>
            <a:r>
              <a:rPr lang="en-US" dirty="0" err="1"/>
              <a:t>المل</a:t>
            </a:r>
            <a:r>
              <a:rPr lang="ar-SA" dirty="0"/>
              <a:t>اح</a:t>
            </a:r>
            <a:r>
              <a:rPr lang="en-US" dirty="0" err="1"/>
              <a:t>ظة</a:t>
            </a:r>
            <a:r>
              <a:rPr lang="en-US" dirty="0"/>
              <a:t> </a:t>
            </a:r>
            <a:r>
              <a:rPr lang="en-US" dirty="0" err="1"/>
              <a:t>المكتملة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الحائط</a:t>
            </a:r>
            <a:r>
              <a:rPr lang="en-US" dirty="0"/>
              <a:t>.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en-US" b="1" dirty="0" err="1"/>
              <a:t>مناقشة</a:t>
            </a:r>
            <a:r>
              <a:rPr lang="en-US" b="1" dirty="0"/>
              <a:t> </a:t>
            </a:r>
            <a:r>
              <a:rPr lang="en-US" b="1" dirty="0" err="1"/>
              <a:t>عامة</a:t>
            </a:r>
            <a:endParaRPr lang="en-US" b="1" dirty="0"/>
          </a:p>
          <a:p>
            <a:pPr algn="r" rtl="1"/>
            <a:r>
              <a:rPr lang="en-US" dirty="0" err="1"/>
              <a:t>راجع</a:t>
            </a:r>
            <a:r>
              <a:rPr lang="en-US" dirty="0"/>
              <a:t> </a:t>
            </a:r>
            <a:r>
              <a:rPr lang="en-US" dirty="0" err="1"/>
              <a:t>مساهمات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و</a:t>
            </a:r>
            <a:r>
              <a:rPr lang="ar-SA" dirty="0"/>
              <a:t>قم بت</a:t>
            </a:r>
            <a:r>
              <a:rPr lang="en-US" dirty="0" err="1"/>
              <a:t>لخ</a:t>
            </a:r>
            <a:r>
              <a:rPr lang="ar-SA" dirty="0" err="1"/>
              <a:t>ي</a:t>
            </a:r>
            <a:r>
              <a:rPr lang="en-US" dirty="0" err="1"/>
              <a:t>صها</a:t>
            </a:r>
            <a:endParaRPr lang="en-US" dirty="0"/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يمكنك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تشير</a:t>
            </a:r>
            <a:r>
              <a:rPr lang="en-US" i="1" dirty="0"/>
              <a:t> ...</a:t>
            </a:r>
          </a:p>
          <a:p>
            <a:pPr lvl="1" algn="r" rtl="1"/>
            <a:r>
              <a:rPr lang="en-US" i="1" dirty="0" err="1"/>
              <a:t>أين</a:t>
            </a:r>
            <a:r>
              <a:rPr lang="en-US" i="1" dirty="0"/>
              <a:t> </a:t>
            </a:r>
            <a:r>
              <a:rPr lang="en-US" i="1" dirty="0" err="1"/>
              <a:t>يتناسب</a:t>
            </a:r>
            <a:r>
              <a:rPr lang="en-US" i="1" dirty="0"/>
              <a:t> </a:t>
            </a:r>
            <a:r>
              <a:rPr lang="en-US" i="1" dirty="0" err="1"/>
              <a:t>دور</a:t>
            </a:r>
            <a:r>
              <a:rPr lang="en-US" i="1" dirty="0"/>
              <a:t> </a:t>
            </a:r>
            <a:r>
              <a:rPr lang="en-US" i="1" dirty="0" err="1"/>
              <a:t>أخصائيي</a:t>
            </a:r>
            <a:r>
              <a:rPr lang="en-US" i="1" dirty="0"/>
              <a:t> </a:t>
            </a:r>
            <a:r>
              <a:rPr lang="en-US" i="1" dirty="0" err="1"/>
              <a:t>الحالة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هذا</a:t>
            </a:r>
            <a:r>
              <a:rPr lang="en-US" i="1" dirty="0"/>
              <a:t> </a:t>
            </a:r>
            <a:r>
              <a:rPr lang="en-US" i="1" dirty="0" err="1"/>
              <a:t>الإطار</a:t>
            </a:r>
            <a:r>
              <a:rPr lang="en-US" i="1" dirty="0"/>
              <a:t>؟</a:t>
            </a:r>
          </a:p>
          <a:p>
            <a:pPr lvl="1" algn="r" rtl="1"/>
            <a:r>
              <a:rPr lang="en-US" i="1" dirty="0" err="1"/>
              <a:t>كيف</a:t>
            </a:r>
            <a:r>
              <a:rPr lang="en-US" i="1" dirty="0"/>
              <a:t> </a:t>
            </a:r>
            <a:r>
              <a:rPr lang="en-US" i="1" dirty="0" err="1"/>
              <a:t>يرتبط</a:t>
            </a:r>
            <a:r>
              <a:rPr lang="en-US" i="1" dirty="0"/>
              <a:t> </a:t>
            </a:r>
            <a:r>
              <a:rPr lang="en-US" i="1" dirty="0" err="1"/>
              <a:t>دورك</a:t>
            </a:r>
            <a:r>
              <a:rPr lang="en-US" i="1" dirty="0"/>
              <a:t> </a:t>
            </a:r>
            <a:r>
              <a:rPr lang="en-US" i="1" dirty="0" err="1"/>
              <a:t>بالخدمات</a:t>
            </a:r>
            <a:r>
              <a:rPr lang="en-US" i="1" dirty="0"/>
              <a:t> </a:t>
            </a:r>
            <a:r>
              <a:rPr lang="en-US" i="1" dirty="0" err="1"/>
              <a:t>المختلفة</a:t>
            </a:r>
            <a:r>
              <a:rPr lang="en-US" i="1" dirty="0"/>
              <a:t>؟</a:t>
            </a:r>
          </a:p>
          <a:p>
            <a:pPr algn="r" rtl="1"/>
            <a:r>
              <a:rPr lang="en-US" dirty="0" err="1"/>
              <a:t>راجع</a:t>
            </a:r>
            <a:r>
              <a:rPr lang="en-US" dirty="0"/>
              <a:t> </a:t>
            </a:r>
            <a:r>
              <a:rPr lang="en-US" dirty="0" err="1"/>
              <a:t>النقاط</a:t>
            </a:r>
            <a:r>
              <a:rPr lang="en-US" dirty="0"/>
              <a:t> </a:t>
            </a:r>
            <a:r>
              <a:rPr lang="en-US" dirty="0" err="1"/>
              <a:t>التالية</a:t>
            </a:r>
            <a:r>
              <a:rPr lang="en-US" dirty="0"/>
              <a:t> </a:t>
            </a:r>
            <a:r>
              <a:rPr lang="en-US" dirty="0" err="1"/>
              <a:t>لتكملها</a:t>
            </a:r>
            <a:r>
              <a:rPr lang="en-US" dirty="0"/>
              <a:t> </a:t>
            </a:r>
            <a:r>
              <a:rPr lang="en-US" dirty="0" err="1"/>
              <a:t>حسب</a:t>
            </a:r>
            <a:r>
              <a:rPr lang="en-US" dirty="0"/>
              <a:t> </a:t>
            </a:r>
            <a:r>
              <a:rPr lang="en-US" dirty="0" err="1"/>
              <a:t>الضرورة</a:t>
            </a:r>
            <a:r>
              <a:rPr lang="en-US" dirty="0"/>
              <a:t>:</a:t>
            </a:r>
          </a:p>
          <a:p>
            <a:pPr lvl="1" algn="r" rtl="1"/>
            <a:r>
              <a:rPr lang="en-US" dirty="0" err="1"/>
              <a:t>حيثما</a:t>
            </a:r>
            <a:r>
              <a:rPr lang="en-US" dirty="0"/>
              <a:t> </a:t>
            </a:r>
            <a:r>
              <a:rPr lang="en-US" dirty="0" err="1"/>
              <a:t>كان</a:t>
            </a:r>
            <a:r>
              <a:rPr lang="en-US" dirty="0"/>
              <a:t> </a:t>
            </a:r>
            <a:r>
              <a:rPr lang="en-US" dirty="0" err="1"/>
              <a:t>ذلك</a:t>
            </a:r>
            <a:r>
              <a:rPr lang="en-US" dirty="0"/>
              <a:t> </a:t>
            </a:r>
            <a:r>
              <a:rPr lang="en-US" dirty="0" err="1"/>
              <a:t>ممكنًا</a:t>
            </a:r>
            <a:r>
              <a:rPr lang="en-US" dirty="0"/>
              <a:t> </a:t>
            </a:r>
            <a:r>
              <a:rPr lang="en-US" dirty="0" err="1"/>
              <a:t>وبما</a:t>
            </a:r>
            <a:r>
              <a:rPr lang="en-US" dirty="0"/>
              <a:t> </a:t>
            </a:r>
            <a:r>
              <a:rPr lang="en-US" dirty="0" err="1"/>
              <a:t>يخدم</a:t>
            </a:r>
            <a:r>
              <a:rPr lang="en-US" dirty="0"/>
              <a:t> </a:t>
            </a:r>
            <a:r>
              <a:rPr lang="en-US" dirty="0" err="1"/>
              <a:t>المصالح</a:t>
            </a:r>
            <a:r>
              <a:rPr lang="en-US" dirty="0"/>
              <a:t> </a:t>
            </a:r>
            <a:r>
              <a:rPr lang="en-US" dirty="0" err="1"/>
              <a:t>الفضلى</a:t>
            </a:r>
            <a:r>
              <a:rPr lang="en-US" dirty="0"/>
              <a:t> </a:t>
            </a:r>
            <a:r>
              <a:rPr lang="en-US" dirty="0" err="1"/>
              <a:t>للطفل</a:t>
            </a:r>
            <a:r>
              <a:rPr lang="en-US" dirty="0"/>
              <a:t> ، </a:t>
            </a:r>
            <a:r>
              <a:rPr lang="en-US" dirty="0" err="1"/>
              <a:t>فإن</a:t>
            </a:r>
            <a:r>
              <a:rPr lang="en-US" dirty="0"/>
              <a:t> </a:t>
            </a:r>
            <a:r>
              <a:rPr lang="en-US" dirty="0" err="1"/>
              <a:t>التعاون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السلطات</a:t>
            </a:r>
            <a:r>
              <a:rPr lang="en-US" dirty="0"/>
              <a:t> </a:t>
            </a:r>
            <a:r>
              <a:rPr lang="en-US" dirty="0" err="1"/>
              <a:t>مثل</a:t>
            </a:r>
            <a:r>
              <a:rPr lang="en-US" dirty="0"/>
              <a:t> </a:t>
            </a:r>
            <a:r>
              <a:rPr lang="en-US" dirty="0" err="1"/>
              <a:t>وزارة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الاجتماعية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الجهات</a:t>
            </a:r>
            <a:r>
              <a:rPr lang="en-US" dirty="0"/>
              <a:t> </a:t>
            </a:r>
            <a:r>
              <a:rPr lang="en-US" dirty="0" err="1"/>
              <a:t>الفاعلة</a:t>
            </a:r>
            <a:r>
              <a:rPr lang="en-US" dirty="0"/>
              <a:t> </a:t>
            </a:r>
            <a:r>
              <a:rPr lang="en-US" dirty="0" err="1"/>
              <a:t>الأخرى</a:t>
            </a:r>
            <a:r>
              <a:rPr lang="en-US" dirty="0"/>
              <a:t> </a:t>
            </a:r>
            <a:r>
              <a:rPr lang="en-US" dirty="0" err="1"/>
              <a:t>ذات</a:t>
            </a:r>
            <a:r>
              <a:rPr lang="en-US" dirty="0"/>
              <a:t> </a:t>
            </a:r>
            <a:r>
              <a:rPr lang="en-US" dirty="0" err="1"/>
              <a:t>الصلة</a:t>
            </a:r>
            <a:r>
              <a:rPr lang="en-US" dirty="0"/>
              <a:t> ، </a:t>
            </a:r>
            <a:r>
              <a:rPr lang="en-US" dirty="0" err="1"/>
              <a:t>بما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ذلك</a:t>
            </a:r>
            <a:r>
              <a:rPr lang="en-US" dirty="0"/>
              <a:t> </a:t>
            </a:r>
            <a:r>
              <a:rPr lang="en-US" dirty="0" err="1"/>
              <a:t>أولئك</a:t>
            </a:r>
            <a:r>
              <a:rPr lang="en-US" dirty="0"/>
              <a:t> </a:t>
            </a:r>
            <a:r>
              <a:rPr lang="en-US" dirty="0" err="1"/>
              <a:t>الذين</a:t>
            </a:r>
            <a:r>
              <a:rPr lang="en-US" dirty="0"/>
              <a:t> </a:t>
            </a:r>
            <a:r>
              <a:rPr lang="en-US" dirty="0" err="1"/>
              <a:t>لديهم</a:t>
            </a:r>
            <a:r>
              <a:rPr lang="en-US" dirty="0"/>
              <a:t> </a:t>
            </a:r>
            <a:r>
              <a:rPr lang="en-US" dirty="0" err="1"/>
              <a:t>مسؤوليات</a:t>
            </a:r>
            <a:r>
              <a:rPr lang="en-US" dirty="0"/>
              <a:t> </a:t>
            </a:r>
            <a:r>
              <a:rPr lang="en-US" dirty="0" err="1"/>
              <a:t>قانونية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ar-SA" sz="1200" dirty="0"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/>
              <a:t>، </a:t>
            </a:r>
            <a:r>
              <a:rPr lang="en-US" dirty="0" err="1"/>
              <a:t>يعد</a:t>
            </a:r>
            <a:r>
              <a:rPr lang="en-US" dirty="0"/>
              <a:t> </a:t>
            </a:r>
            <a:r>
              <a:rPr lang="en-US" dirty="0" err="1"/>
              <a:t>أمرًا</a:t>
            </a:r>
            <a:r>
              <a:rPr lang="en-US" dirty="0"/>
              <a:t> </a:t>
            </a:r>
            <a:r>
              <a:rPr lang="en-US" dirty="0" err="1"/>
              <a:t>مهمًا</a:t>
            </a:r>
            <a:r>
              <a:rPr lang="en-US" dirty="0"/>
              <a:t> </a:t>
            </a:r>
            <a:r>
              <a:rPr lang="en-US" dirty="0" err="1"/>
              <a:t>للغاية</a:t>
            </a:r>
            <a:r>
              <a:rPr lang="en-US" dirty="0"/>
              <a:t> </a:t>
            </a:r>
            <a:r>
              <a:rPr lang="en-US" dirty="0" err="1"/>
              <a:t>بالنسبة</a:t>
            </a:r>
            <a:r>
              <a:rPr lang="ar-SA" dirty="0"/>
              <a:t> ل:</a:t>
            </a:r>
            <a:endParaRPr lang="en-US" dirty="0"/>
          </a:p>
          <a:p>
            <a:pPr lvl="2" algn="r" rtl="1"/>
            <a:r>
              <a:rPr lang="en-US" dirty="0" err="1"/>
              <a:t>استدامة</a:t>
            </a:r>
            <a:r>
              <a:rPr lang="en-US" dirty="0"/>
              <a:t> </a:t>
            </a:r>
            <a:r>
              <a:rPr lang="en-US" dirty="0" err="1"/>
              <a:t>إدارة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endParaRPr lang="en-US" dirty="0"/>
          </a:p>
          <a:p>
            <a:pPr lvl="2" algn="r" rtl="1"/>
            <a:r>
              <a:rPr lang="en-US" dirty="0" err="1"/>
              <a:t>توفير</a:t>
            </a:r>
            <a:r>
              <a:rPr lang="en-US" dirty="0"/>
              <a:t> </a:t>
            </a:r>
            <a:r>
              <a:rPr lang="en-US" dirty="0" err="1"/>
              <a:t>والإشراف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ترتيبات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البديلة</a:t>
            </a:r>
            <a:endParaRPr lang="en-US" dirty="0"/>
          </a:p>
          <a:p>
            <a:pPr lvl="2" algn="r" rtl="1"/>
            <a:r>
              <a:rPr lang="en-US" dirty="0" err="1"/>
              <a:t>التسليم</a:t>
            </a:r>
            <a:r>
              <a:rPr lang="en-US" dirty="0"/>
              <a:t> </a:t>
            </a:r>
            <a:r>
              <a:rPr lang="en-US" dirty="0" err="1"/>
              <a:t>النهائي</a:t>
            </a:r>
            <a:r>
              <a:rPr lang="en-US" dirty="0"/>
              <a:t> </a:t>
            </a:r>
            <a:r>
              <a:rPr lang="en-US" dirty="0" err="1"/>
              <a:t>لبرنامج</a:t>
            </a:r>
            <a:r>
              <a:rPr lang="en-US" dirty="0"/>
              <a:t> </a:t>
            </a:r>
            <a:r>
              <a:rPr lang="en-US" dirty="0" err="1"/>
              <a:t>العمل</a:t>
            </a:r>
            <a:endParaRPr lang="en-US" dirty="0"/>
          </a:p>
          <a:p>
            <a:pPr lvl="1" algn="r" rtl="1"/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لأخصائيي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أن</a:t>
            </a:r>
            <a:r>
              <a:rPr lang="en-US" dirty="0"/>
              <a:t> </a:t>
            </a:r>
            <a:r>
              <a:rPr lang="en-US" dirty="0" err="1"/>
              <a:t>يلعبوا</a:t>
            </a:r>
            <a:r>
              <a:rPr lang="en-US" dirty="0"/>
              <a:t> </a:t>
            </a:r>
            <a:r>
              <a:rPr lang="en-US" dirty="0" err="1"/>
              <a:t>دورًا</a:t>
            </a:r>
            <a:r>
              <a:rPr lang="en-US" dirty="0"/>
              <a:t> </a:t>
            </a:r>
            <a:r>
              <a:rPr lang="en-US" dirty="0" err="1"/>
              <a:t>مهمًا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تسهيل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تعزيز</a:t>
            </a:r>
            <a:r>
              <a:rPr lang="en-US" dirty="0"/>
              <a:t> </a:t>
            </a:r>
            <a:r>
              <a:rPr lang="en-US" dirty="0" err="1"/>
              <a:t>التعاون</a:t>
            </a:r>
            <a:r>
              <a:rPr lang="en-US" dirty="0"/>
              <a:t> </a:t>
            </a:r>
            <a:r>
              <a:rPr lang="en-US" dirty="0" err="1"/>
              <a:t>بين</a:t>
            </a:r>
            <a:r>
              <a:rPr lang="en-US" dirty="0"/>
              <a:t> </a:t>
            </a:r>
            <a:r>
              <a:rPr lang="en-US" dirty="0" err="1"/>
              <a:t>أصحاب</a:t>
            </a:r>
            <a:r>
              <a:rPr lang="en-US" dirty="0"/>
              <a:t> </a:t>
            </a:r>
            <a:r>
              <a:rPr lang="en-US" dirty="0" err="1"/>
              <a:t>المصلحة</a:t>
            </a:r>
            <a:r>
              <a:rPr lang="en-US" dirty="0"/>
              <a:t> </a:t>
            </a:r>
            <a:r>
              <a:rPr lang="en-US" dirty="0" err="1"/>
              <a:t>الرسميين</a:t>
            </a:r>
            <a:r>
              <a:rPr lang="en-US" dirty="0"/>
              <a:t> </a:t>
            </a:r>
            <a:r>
              <a:rPr lang="en-US" dirty="0" err="1"/>
              <a:t>وغير</a:t>
            </a:r>
            <a:r>
              <a:rPr lang="en-US" dirty="0"/>
              <a:t> </a:t>
            </a:r>
            <a:r>
              <a:rPr lang="en-US" dirty="0" err="1"/>
              <a:t>الرسميين</a:t>
            </a:r>
            <a:r>
              <a:rPr lang="en-US" dirty="0"/>
              <a:t> </a:t>
            </a:r>
            <a:r>
              <a:rPr lang="en-US" dirty="0" err="1"/>
              <a:t>فيما</a:t>
            </a:r>
            <a:r>
              <a:rPr lang="en-US" dirty="0"/>
              <a:t> </a:t>
            </a:r>
            <a:r>
              <a:rPr lang="en-US" dirty="0" err="1"/>
              <a:t>يتعلق</a:t>
            </a:r>
            <a:r>
              <a:rPr lang="en-US" dirty="0"/>
              <a:t> </a:t>
            </a:r>
            <a:r>
              <a:rPr lang="en-US" i="1" dirty="0"/>
              <a:t> </a:t>
            </a:r>
            <a:r>
              <a:rPr lang="ar-SA" i="1" dirty="0"/>
              <a:t>بتعقب الأسرة و لم الشمل</a:t>
            </a:r>
            <a:r>
              <a:rPr lang="en-US" i="1" dirty="0"/>
              <a:t> </a:t>
            </a:r>
            <a:r>
              <a:rPr lang="en-US" dirty="0" err="1"/>
              <a:t>وتقديم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البديلة</a:t>
            </a:r>
            <a:r>
              <a:rPr lang="en-US" dirty="0"/>
              <a:t>.</a:t>
            </a:r>
          </a:p>
          <a:p>
            <a:pPr algn="r" rtl="1"/>
            <a:r>
              <a:rPr lang="en-US" dirty="0" err="1"/>
              <a:t>مشاركة</a:t>
            </a:r>
            <a:r>
              <a:rPr lang="en-US" dirty="0"/>
              <a:t> </a:t>
            </a:r>
            <a:r>
              <a:rPr lang="en-US" dirty="0" err="1"/>
              <a:t>أي</a:t>
            </a:r>
            <a:r>
              <a:rPr lang="ar-SA" dirty="0"/>
              <a:t> مسح </a:t>
            </a:r>
            <a:r>
              <a:rPr lang="ar-SA" dirty="0" err="1"/>
              <a:t>لل</a:t>
            </a:r>
            <a:r>
              <a:rPr lang="en-US" dirty="0" err="1"/>
              <a:t>خدمة</a:t>
            </a:r>
            <a:r>
              <a:rPr lang="en-US" dirty="0"/>
              <a:t> / </a:t>
            </a:r>
            <a:r>
              <a:rPr lang="ar-SA" dirty="0"/>
              <a:t>ل</a:t>
            </a:r>
            <a:r>
              <a:rPr lang="en-US" dirty="0" err="1"/>
              <a:t>أصحاب</a:t>
            </a:r>
            <a:r>
              <a:rPr lang="en-US" dirty="0"/>
              <a:t> </a:t>
            </a:r>
            <a:r>
              <a:rPr lang="en-US" dirty="0" err="1"/>
              <a:t>المصلحة</a:t>
            </a:r>
            <a:r>
              <a:rPr lang="en-US" dirty="0"/>
              <a:t> </a:t>
            </a:r>
            <a:r>
              <a:rPr lang="en-US" dirty="0" err="1"/>
              <a:t>التي</a:t>
            </a:r>
            <a:r>
              <a:rPr lang="en-US" dirty="0"/>
              <a:t> </a:t>
            </a:r>
            <a:r>
              <a:rPr lang="en-US" dirty="0" err="1"/>
              <a:t>تم</a:t>
            </a:r>
            <a:r>
              <a:rPr lang="en-US" dirty="0"/>
              <a:t> </a:t>
            </a:r>
            <a:r>
              <a:rPr lang="en-US" dirty="0" err="1"/>
              <a:t>إجراؤها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السياق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b="1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4C6C9EB5-358F-0882-C6DF-F2BAEB301D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58AA251D-1D4E-1CCA-5A0B-A34B1CA8C6DB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55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44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التك</a:t>
            </a:r>
            <a:r>
              <a:rPr lang="ar-SA" b="1" dirty="0" err="1"/>
              <a:t>ي</a:t>
            </a:r>
            <a:r>
              <a:rPr lang="en-US" b="1" dirty="0" err="1"/>
              <a:t>يف</a:t>
            </a:r>
            <a:r>
              <a:rPr lang="en-US" b="1" dirty="0"/>
              <a:t> </a:t>
            </a:r>
            <a:r>
              <a:rPr lang="en-US" b="1" dirty="0" err="1"/>
              <a:t>مع</a:t>
            </a:r>
            <a:r>
              <a:rPr lang="en-US" b="1" dirty="0"/>
              <a:t> </a:t>
            </a:r>
            <a:r>
              <a:rPr lang="en-US" b="1" dirty="0" err="1"/>
              <a:t>السياق</a:t>
            </a:r>
            <a:endParaRPr lang="en-US" b="1" dirty="0"/>
          </a:p>
          <a:p>
            <a:pPr algn="r" rtl="1"/>
            <a:r>
              <a:rPr lang="en-US" dirty="0" err="1"/>
              <a:t>قم</a:t>
            </a:r>
            <a:r>
              <a:rPr lang="en-US" dirty="0"/>
              <a:t> </a:t>
            </a:r>
            <a:r>
              <a:rPr lang="en-US" dirty="0" err="1"/>
              <a:t>بت</a:t>
            </a:r>
            <a:r>
              <a:rPr lang="ar-SA" dirty="0"/>
              <a:t>عديل</a:t>
            </a:r>
            <a:r>
              <a:rPr lang="en-US" dirty="0"/>
              <a:t> </a:t>
            </a:r>
            <a:r>
              <a:rPr lang="en-US" dirty="0" err="1"/>
              <a:t>الملاحظات</a:t>
            </a:r>
            <a:r>
              <a:rPr lang="en-US" dirty="0"/>
              <a:t> </a:t>
            </a:r>
            <a:r>
              <a:rPr lang="en-US" dirty="0" err="1"/>
              <a:t>أدناه</a:t>
            </a:r>
            <a:r>
              <a:rPr lang="en-US" dirty="0"/>
              <a:t> </a:t>
            </a:r>
            <a:r>
              <a:rPr lang="en-US" dirty="0" err="1"/>
              <a:t>لتعكس</a:t>
            </a:r>
            <a:r>
              <a:rPr lang="en-US" dirty="0"/>
              <a:t> </a:t>
            </a:r>
            <a:r>
              <a:rPr lang="en-US" dirty="0" err="1"/>
              <a:t>الدور</a:t>
            </a:r>
            <a:r>
              <a:rPr lang="en-US" dirty="0"/>
              <a:t> </a:t>
            </a:r>
            <a:r>
              <a:rPr lang="en-US" dirty="0" err="1"/>
              <a:t>الدقيق</a:t>
            </a:r>
            <a:r>
              <a:rPr lang="en-US" dirty="0"/>
              <a:t> </a:t>
            </a:r>
            <a:r>
              <a:rPr lang="en-US" dirty="0" err="1"/>
              <a:t>لأخصائي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سياقك</a:t>
            </a:r>
            <a:r>
              <a:rPr lang="ar-SA" dirty="0" err="1"/>
              <a:t>م</a:t>
            </a:r>
            <a:r>
              <a:rPr lang="en-US" dirty="0"/>
              <a:t>.</a:t>
            </a:r>
          </a:p>
          <a:p>
            <a:pPr algn="r" rtl="1"/>
            <a:r>
              <a:rPr lang="en-US" dirty="0" err="1"/>
              <a:t>ضع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اعتبارك</a:t>
            </a:r>
            <a:r>
              <a:rPr lang="en-US" dirty="0"/>
              <a:t> </a:t>
            </a:r>
            <a:r>
              <a:rPr lang="en-US" dirty="0" err="1"/>
              <a:t>دور</a:t>
            </a:r>
            <a:r>
              <a:rPr lang="en-US" dirty="0"/>
              <a:t> </a:t>
            </a:r>
            <a:r>
              <a:rPr lang="en-US" dirty="0" err="1"/>
              <a:t>اللجنة</a:t>
            </a:r>
            <a:r>
              <a:rPr lang="en-US" dirty="0"/>
              <a:t> </a:t>
            </a:r>
            <a:r>
              <a:rPr lang="en-US" dirty="0" err="1"/>
              <a:t>الدولية</a:t>
            </a:r>
            <a:r>
              <a:rPr lang="en-US" dirty="0"/>
              <a:t> </a:t>
            </a:r>
            <a:r>
              <a:rPr lang="en-US" dirty="0" err="1"/>
              <a:t>للصليب</a:t>
            </a:r>
            <a:r>
              <a:rPr lang="en-US" dirty="0"/>
              <a:t> </a:t>
            </a:r>
            <a:r>
              <a:rPr lang="en-US" dirty="0" err="1"/>
              <a:t>الأحمر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سياقك</a:t>
            </a:r>
            <a:r>
              <a:rPr lang="ar-SA" dirty="0" err="1"/>
              <a:t>م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حيث</a:t>
            </a:r>
            <a:r>
              <a:rPr lang="en-US" dirty="0"/>
              <a:t> </a:t>
            </a:r>
            <a:r>
              <a:rPr lang="en-US" dirty="0" err="1"/>
              <a:t>ما</a:t>
            </a:r>
            <a:r>
              <a:rPr lang="en-US" dirty="0"/>
              <a:t> </a:t>
            </a:r>
            <a:r>
              <a:rPr lang="en-US" dirty="0" err="1"/>
              <a:t>هو</a:t>
            </a:r>
            <a:r>
              <a:rPr lang="en-US" dirty="0"/>
              <a:t> </a:t>
            </a:r>
            <a:r>
              <a:rPr lang="en-US" dirty="0" err="1"/>
              <a:t>ذي</a:t>
            </a:r>
            <a:r>
              <a:rPr lang="en-US" dirty="0"/>
              <a:t> </a:t>
            </a:r>
            <a:r>
              <a:rPr lang="en-US" dirty="0" err="1"/>
              <a:t>صلة</a:t>
            </a:r>
            <a:r>
              <a:rPr lang="en-US" dirty="0"/>
              <a:t> </a:t>
            </a:r>
            <a:r>
              <a:rPr lang="en-US" dirty="0" err="1"/>
              <a:t>يجب</a:t>
            </a:r>
            <a:r>
              <a:rPr lang="en-US" dirty="0"/>
              <a:t> </a:t>
            </a:r>
            <a:r>
              <a:rPr lang="en-US" dirty="0" err="1"/>
              <a:t>أن</a:t>
            </a:r>
            <a:r>
              <a:rPr lang="en-US" dirty="0"/>
              <a:t> </a:t>
            </a:r>
            <a:r>
              <a:rPr lang="en-US" dirty="0" err="1"/>
              <a:t>يعرفه</a:t>
            </a:r>
            <a:r>
              <a:rPr lang="en-US" dirty="0"/>
              <a:t> </a:t>
            </a:r>
            <a:r>
              <a:rPr lang="en-US" dirty="0" err="1"/>
              <a:t>أخصائي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، </a:t>
            </a:r>
            <a:r>
              <a:rPr lang="en-US" dirty="0" err="1"/>
              <a:t>وأي</a:t>
            </a:r>
            <a:r>
              <a:rPr lang="en-US" dirty="0"/>
              <a:t> </a:t>
            </a:r>
            <a:r>
              <a:rPr lang="en-US" dirty="0" err="1"/>
              <a:t>قيود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دور</a:t>
            </a:r>
            <a:r>
              <a:rPr lang="en-US" dirty="0"/>
              <a:t> </a:t>
            </a:r>
            <a:r>
              <a:rPr lang="en-US" dirty="0" err="1"/>
              <a:t>أخصائي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فيما</a:t>
            </a:r>
            <a:r>
              <a:rPr lang="en-US" dirty="0"/>
              <a:t> </a:t>
            </a:r>
            <a:r>
              <a:rPr lang="en-US" b="0" dirty="0" err="1"/>
              <a:t>يتعلق</a:t>
            </a:r>
            <a:r>
              <a:rPr lang="en-US" b="0" dirty="0"/>
              <a:t> </a:t>
            </a:r>
            <a:r>
              <a:rPr lang="ar-SA" b="0" dirty="0"/>
              <a:t>ب</a:t>
            </a:r>
            <a:r>
              <a:rPr lang="ar-SA" sz="1200" b="0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تعقب الأسرة و لم الشمل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التنسيق</a:t>
            </a:r>
            <a:r>
              <a:rPr lang="en-US" dirty="0"/>
              <a:t>.</a:t>
            </a:r>
          </a:p>
          <a:p>
            <a:pPr algn="r" rtl="1"/>
            <a:r>
              <a:rPr lang="en-US" dirty="0" err="1"/>
              <a:t>يمكنك</a:t>
            </a:r>
            <a:r>
              <a:rPr lang="en-US" dirty="0"/>
              <a:t> </a:t>
            </a:r>
            <a:r>
              <a:rPr lang="en-US" dirty="0" err="1"/>
              <a:t>أيضًا</a:t>
            </a:r>
            <a:r>
              <a:rPr lang="en-US" dirty="0"/>
              <a:t> </a:t>
            </a:r>
            <a:r>
              <a:rPr lang="en-US" dirty="0" err="1"/>
              <a:t>الرجوع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أي</a:t>
            </a:r>
            <a:r>
              <a:rPr lang="en-US" dirty="0"/>
              <a:t> </a:t>
            </a:r>
            <a:r>
              <a:rPr lang="en-US" dirty="0" err="1"/>
              <a:t>إجراءات</a:t>
            </a:r>
            <a:r>
              <a:rPr lang="en-US" dirty="0"/>
              <a:t> </a:t>
            </a:r>
            <a:r>
              <a:rPr lang="en-US" dirty="0" err="1"/>
              <a:t>تشغيلية</a:t>
            </a:r>
            <a:r>
              <a:rPr lang="en-US" dirty="0"/>
              <a:t> </a:t>
            </a:r>
            <a:r>
              <a:rPr lang="en-US" dirty="0" err="1"/>
              <a:t>قياسية</a:t>
            </a:r>
            <a:r>
              <a:rPr lang="en-US" dirty="0"/>
              <a:t> </a:t>
            </a:r>
            <a:r>
              <a:rPr lang="en-US" dirty="0" err="1"/>
              <a:t>محلية</a:t>
            </a:r>
            <a:r>
              <a:rPr lang="en-US" dirty="0"/>
              <a:t>.</a:t>
            </a:r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en-US" b="1" dirty="0" err="1"/>
              <a:t>مناقشة</a:t>
            </a:r>
            <a:r>
              <a:rPr lang="en-US" b="1" dirty="0"/>
              <a:t> </a:t>
            </a:r>
            <a:r>
              <a:rPr lang="en-US" b="1" dirty="0" err="1"/>
              <a:t>عامة</a:t>
            </a:r>
            <a:endParaRPr lang="en-US" b="1" dirty="0"/>
          </a:p>
          <a:p>
            <a:pPr algn="r" rtl="1"/>
            <a:r>
              <a:rPr lang="en-US" i="1" dirty="0" err="1"/>
              <a:t>سنركز</a:t>
            </a:r>
            <a:r>
              <a:rPr lang="en-US" i="1" dirty="0"/>
              <a:t> </a:t>
            </a:r>
            <a:r>
              <a:rPr lang="en-US" i="1" dirty="0" err="1"/>
              <a:t>الآن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دور</a:t>
            </a:r>
            <a:r>
              <a:rPr lang="en-US" i="1" dirty="0"/>
              <a:t> </a:t>
            </a:r>
            <a:r>
              <a:rPr lang="en-US" i="1" dirty="0" err="1"/>
              <a:t>أخصائي</a:t>
            </a:r>
            <a:r>
              <a:rPr lang="en-US" i="1" dirty="0"/>
              <a:t> </a:t>
            </a:r>
            <a:r>
              <a:rPr lang="en-US" i="1" dirty="0" err="1"/>
              <a:t>الحالة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بعض</a:t>
            </a:r>
            <a:r>
              <a:rPr lang="en-US" i="1" dirty="0"/>
              <a:t> </a:t>
            </a:r>
            <a:r>
              <a:rPr lang="en-US" i="1" dirty="0" err="1"/>
              <a:t>المجالات</a:t>
            </a:r>
            <a:r>
              <a:rPr lang="en-US" i="1" dirty="0"/>
              <a:t> </a:t>
            </a:r>
            <a:r>
              <a:rPr lang="en-US" i="1" dirty="0" err="1"/>
              <a:t>التي</a:t>
            </a:r>
            <a:r>
              <a:rPr lang="ar-SA" i="1" dirty="0"/>
              <a:t> تمت مناقشتها</a:t>
            </a:r>
            <a:r>
              <a:rPr lang="en-US" i="1" dirty="0"/>
              <a:t>.</a:t>
            </a:r>
          </a:p>
          <a:p>
            <a:pPr algn="r" rtl="1"/>
            <a:r>
              <a:rPr lang="en-US" dirty="0" err="1"/>
              <a:t>قم</a:t>
            </a:r>
            <a:r>
              <a:rPr lang="en-US" dirty="0"/>
              <a:t> </a:t>
            </a:r>
            <a:r>
              <a:rPr lang="en-US" dirty="0" err="1"/>
              <a:t>بتيسير</a:t>
            </a:r>
            <a:r>
              <a:rPr lang="en-US" dirty="0"/>
              <a:t> </a:t>
            </a:r>
            <a:r>
              <a:rPr lang="en-US" dirty="0" err="1"/>
              <a:t>المناقشة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حول</a:t>
            </a:r>
            <a:r>
              <a:rPr lang="en-US" dirty="0"/>
              <a:t> </a:t>
            </a:r>
            <a:r>
              <a:rPr lang="en-US" dirty="0" err="1"/>
              <a:t>دور</a:t>
            </a:r>
            <a:r>
              <a:rPr lang="en-US" dirty="0"/>
              <a:t> </a:t>
            </a:r>
            <a:r>
              <a:rPr lang="en-US" dirty="0" err="1"/>
              <a:t>أخصائي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المجالات</a:t>
            </a:r>
            <a:r>
              <a:rPr lang="en-US" dirty="0"/>
              <a:t> </a:t>
            </a:r>
            <a:r>
              <a:rPr lang="en-US" dirty="0" err="1"/>
              <a:t>التالية</a:t>
            </a:r>
            <a:endParaRPr lang="en-US" dirty="0"/>
          </a:p>
          <a:p>
            <a:pPr algn="r" rtl="1"/>
            <a:r>
              <a:rPr lang="ar-SA" dirty="0"/>
              <a:t>قم بتدوين </a:t>
            </a:r>
            <a:r>
              <a:rPr lang="en-US" dirty="0" err="1"/>
              <a:t>ردودهم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اللوح</a:t>
            </a:r>
            <a:r>
              <a:rPr lang="en-US" dirty="0"/>
              <a:t> </a:t>
            </a:r>
            <a:r>
              <a:rPr lang="en-US" dirty="0" err="1"/>
              <a:t>الورقي</a:t>
            </a:r>
            <a:r>
              <a:rPr lang="en-US" dirty="0"/>
              <a:t> </a:t>
            </a:r>
            <a:r>
              <a:rPr lang="en-US" dirty="0" err="1"/>
              <a:t>وأضف</a:t>
            </a:r>
            <a:r>
              <a:rPr lang="en-US" dirty="0"/>
              <a:t> </a:t>
            </a:r>
            <a:r>
              <a:rPr lang="en-US" dirty="0" err="1"/>
              <a:t>إليها</a:t>
            </a:r>
            <a:endParaRPr lang="en-US" dirty="0"/>
          </a:p>
          <a:p>
            <a:pPr algn="r" rtl="1"/>
            <a:r>
              <a:rPr lang="en-US" b="1" dirty="0" err="1"/>
              <a:t>الدور</a:t>
            </a:r>
            <a:r>
              <a:rPr lang="en-US" b="1" dirty="0"/>
              <a:t> </a:t>
            </a:r>
            <a:r>
              <a:rPr lang="en-US" b="1" dirty="0" err="1"/>
              <a:t>العام</a:t>
            </a:r>
            <a:r>
              <a:rPr lang="ar-SA" b="1" dirty="0"/>
              <a:t> </a:t>
            </a:r>
            <a:r>
              <a:rPr lang="ar-SA" b="1" dirty="0" err="1"/>
              <a:t>لأ</a:t>
            </a:r>
            <a:r>
              <a:rPr lang="en-US" b="1" i="0" dirty="0" err="1"/>
              <a:t>خصائي</a:t>
            </a:r>
            <a:r>
              <a:rPr lang="en-US" b="1" i="0" dirty="0"/>
              <a:t> </a:t>
            </a:r>
            <a:r>
              <a:rPr lang="en-US" b="1" i="0" dirty="0" err="1"/>
              <a:t>الحالة</a:t>
            </a:r>
            <a:r>
              <a:rPr lang="en-US" b="1" i="0" dirty="0"/>
              <a:t> </a:t>
            </a:r>
            <a:r>
              <a:rPr lang="en-US" b="1" dirty="0" err="1"/>
              <a:t>في</a:t>
            </a:r>
            <a:r>
              <a:rPr lang="en-US" b="1" dirty="0"/>
              <a:t> </a:t>
            </a:r>
            <a:r>
              <a:rPr lang="en-US" b="1" dirty="0" err="1"/>
              <a:t>دعم</a:t>
            </a:r>
            <a:r>
              <a:rPr lang="en-US" b="1" dirty="0"/>
              <a:t> </a:t>
            </a:r>
            <a:r>
              <a:rPr lang="en-US" b="1" dirty="0" err="1"/>
              <a:t>الأطفال</a:t>
            </a:r>
            <a:r>
              <a:rPr lang="en-US" b="1" dirty="0"/>
              <a:t>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b="1" dirty="0"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b="1" dirty="0"/>
          </a:p>
          <a:p>
            <a:pPr lvl="1" algn="r" rtl="1"/>
            <a:r>
              <a:rPr lang="en-US" dirty="0" err="1"/>
              <a:t>ت</a:t>
            </a:r>
            <a:r>
              <a:rPr lang="ar-SA" dirty="0"/>
              <a:t>قديم</a:t>
            </a:r>
            <a:r>
              <a:rPr lang="en-US" dirty="0"/>
              <a:t> </a:t>
            </a:r>
            <a:r>
              <a:rPr lang="ar-SA" dirty="0"/>
              <a:t>عمل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للطفل</a:t>
            </a:r>
            <a:r>
              <a:rPr lang="en-US" dirty="0"/>
              <a:t> </a:t>
            </a:r>
            <a:r>
              <a:rPr lang="en-US" dirty="0" err="1"/>
              <a:t>والأسرة</a:t>
            </a:r>
            <a:r>
              <a:rPr lang="en-US" dirty="0"/>
              <a:t> ، </a:t>
            </a:r>
            <a:r>
              <a:rPr lang="en-US" dirty="0" err="1"/>
              <a:t>والعمل</a:t>
            </a:r>
            <a:r>
              <a:rPr lang="en-US" dirty="0"/>
              <a:t> </a:t>
            </a:r>
            <a:r>
              <a:rPr lang="en-US" dirty="0" err="1"/>
              <a:t>جنبًا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جنب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الزملاء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السلطات</a:t>
            </a:r>
            <a:r>
              <a:rPr lang="en-US" dirty="0"/>
              <a:t> </a:t>
            </a:r>
            <a:r>
              <a:rPr lang="en-US" dirty="0" err="1"/>
              <a:t>المحلية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البرامج</a:t>
            </a:r>
            <a:r>
              <a:rPr lang="en-US" dirty="0"/>
              <a:t> / </a:t>
            </a:r>
            <a:r>
              <a:rPr lang="en-US" dirty="0" err="1"/>
              <a:t>المنظمات</a:t>
            </a:r>
            <a:r>
              <a:rPr lang="en-US" dirty="0"/>
              <a:t> </a:t>
            </a:r>
            <a:r>
              <a:rPr lang="en-US" dirty="0" err="1"/>
              <a:t>الأخرى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إحالة</a:t>
            </a:r>
            <a:r>
              <a:rPr lang="en-US" dirty="0"/>
              <a:t> </a:t>
            </a:r>
            <a:r>
              <a:rPr lang="en-US" dirty="0" err="1"/>
              <a:t>ال</a:t>
            </a:r>
            <a:r>
              <a:rPr lang="ar-SA" dirty="0"/>
              <a:t>حالات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الخدمات</a:t>
            </a:r>
            <a:r>
              <a:rPr lang="en-US" dirty="0"/>
              <a:t> </a:t>
            </a:r>
            <a:r>
              <a:rPr lang="en-US" dirty="0" err="1"/>
              <a:t>الاجتماعية</a:t>
            </a:r>
            <a:r>
              <a:rPr lang="en-US" dirty="0"/>
              <a:t> / </a:t>
            </a:r>
            <a:r>
              <a:rPr lang="en-US" dirty="0" err="1"/>
              <a:t>المحكمة</a:t>
            </a:r>
            <a:endParaRPr lang="en-US" dirty="0"/>
          </a:p>
          <a:p>
            <a:pPr lvl="1" algn="r" rtl="1"/>
            <a:r>
              <a:rPr lang="en-US" dirty="0" err="1"/>
              <a:t>كن</a:t>
            </a:r>
            <a:r>
              <a:rPr lang="en-US" dirty="0"/>
              <a:t> </a:t>
            </a:r>
            <a:r>
              <a:rPr lang="en-US" dirty="0" err="1"/>
              <a:t>حاضرًا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جلسة</a:t>
            </a:r>
            <a:r>
              <a:rPr lang="en-US" dirty="0"/>
              <a:t> </a:t>
            </a:r>
            <a:r>
              <a:rPr lang="en-US" dirty="0" err="1"/>
              <a:t>استماع</a:t>
            </a:r>
            <a:r>
              <a:rPr lang="en-US" dirty="0"/>
              <a:t> </a:t>
            </a:r>
            <a:r>
              <a:rPr lang="en-US" dirty="0" err="1"/>
              <a:t>المحكمة</a:t>
            </a:r>
            <a:r>
              <a:rPr lang="en-US" dirty="0"/>
              <a:t> </a:t>
            </a:r>
            <a:r>
              <a:rPr lang="en-US" dirty="0" err="1"/>
              <a:t>الخاصة</a:t>
            </a:r>
            <a:r>
              <a:rPr lang="en-US" dirty="0"/>
              <a:t> </a:t>
            </a:r>
            <a:r>
              <a:rPr lang="en-US" dirty="0" err="1"/>
              <a:t>ب</a:t>
            </a:r>
            <a:r>
              <a:rPr lang="en-US" dirty="0"/>
              <a:t>ـ </a:t>
            </a:r>
            <a:r>
              <a:rPr lang="en-US" b="0" dirty="0" err="1"/>
              <a:t>الأطفا</a:t>
            </a:r>
            <a:r>
              <a:rPr lang="ar-SA" b="0" dirty="0"/>
              <a:t>ل</a:t>
            </a:r>
            <a:r>
              <a:rPr lang="en-US" b="0" dirty="0"/>
              <a:t> </a:t>
            </a:r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b="0" dirty="0"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0" dirty="0" err="1"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0" dirty="0" err="1"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b="0" dirty="0"/>
          </a:p>
          <a:p>
            <a:pPr algn="r" rtl="1"/>
            <a:r>
              <a:rPr lang="en-US" b="1" dirty="0" err="1"/>
              <a:t>الرعاية</a:t>
            </a:r>
            <a:r>
              <a:rPr lang="en-US" b="1" dirty="0"/>
              <a:t> </a:t>
            </a:r>
            <a:r>
              <a:rPr lang="en-US" b="1" dirty="0" err="1"/>
              <a:t>البديلة</a:t>
            </a:r>
            <a:endParaRPr lang="en-US" b="1" dirty="0"/>
          </a:p>
          <a:p>
            <a:pPr lvl="1" algn="r" rtl="1"/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لأخصائيي</a:t>
            </a:r>
            <a:r>
              <a:rPr lang="en-US" dirty="0"/>
              <a:t> </a:t>
            </a:r>
            <a:r>
              <a:rPr lang="en-US" dirty="0" err="1"/>
              <a:t>الحالات</a:t>
            </a:r>
            <a:r>
              <a:rPr lang="en-US" dirty="0"/>
              <a:t> </a:t>
            </a:r>
            <a:r>
              <a:rPr lang="en-US" dirty="0" err="1"/>
              <a:t>أن</a:t>
            </a:r>
            <a:r>
              <a:rPr lang="en-US" dirty="0"/>
              <a:t> </a:t>
            </a:r>
            <a:r>
              <a:rPr lang="en-US" dirty="0" err="1"/>
              <a:t>يدعموا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يشاركو</a:t>
            </a:r>
            <a:r>
              <a:rPr lang="ar-SA" dirty="0" err="1"/>
              <a:t>ا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تحديد</a:t>
            </a:r>
            <a:r>
              <a:rPr lang="en-US" dirty="0"/>
              <a:t> </a:t>
            </a:r>
            <a:r>
              <a:rPr lang="en-US" dirty="0" err="1"/>
              <a:t>وإنشاء</a:t>
            </a:r>
            <a:r>
              <a:rPr lang="en-US" dirty="0"/>
              <a:t> </a:t>
            </a:r>
            <a:r>
              <a:rPr lang="en-US" dirty="0" err="1"/>
              <a:t>ترتيبات</a:t>
            </a:r>
            <a:r>
              <a:rPr lang="en-US" dirty="0"/>
              <a:t> </a:t>
            </a:r>
            <a:r>
              <a:rPr lang="en-US" dirty="0" err="1"/>
              <a:t>رعاية</a:t>
            </a:r>
            <a:r>
              <a:rPr lang="en-US" dirty="0"/>
              <a:t> </a:t>
            </a:r>
            <a:r>
              <a:rPr lang="en-US" dirty="0" err="1"/>
              <a:t>بديلة</a:t>
            </a:r>
            <a:r>
              <a:rPr lang="en-US" dirty="0"/>
              <a:t> </a:t>
            </a:r>
            <a:r>
              <a:rPr lang="en-US" dirty="0" err="1"/>
              <a:t>قائمة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الأسرة</a:t>
            </a:r>
            <a:r>
              <a:rPr lang="en-US" dirty="0"/>
              <a:t> </a:t>
            </a:r>
            <a:r>
              <a:rPr lang="en-US" dirty="0" err="1"/>
              <a:t>والمجتمع</a:t>
            </a:r>
            <a:r>
              <a:rPr lang="en-US" dirty="0"/>
              <a:t> </a:t>
            </a:r>
            <a:r>
              <a:rPr lang="en-US" dirty="0" err="1"/>
              <a:t>للأطفال</a:t>
            </a:r>
            <a:r>
              <a:rPr lang="ar-SA" dirty="0"/>
              <a:t> المنفصلين و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، </a:t>
            </a:r>
            <a:r>
              <a:rPr lang="en-US" dirty="0" err="1"/>
              <a:t>مثل</a:t>
            </a:r>
            <a:r>
              <a:rPr lang="en-US" dirty="0"/>
              <a:t> </a:t>
            </a:r>
            <a:r>
              <a:rPr lang="en-US" dirty="0" err="1"/>
              <a:t>الأسر</a:t>
            </a:r>
            <a:r>
              <a:rPr lang="en-US" dirty="0"/>
              <a:t> </a:t>
            </a:r>
            <a:r>
              <a:rPr lang="en-US" dirty="0" err="1"/>
              <a:t>الحاضنة</a:t>
            </a:r>
            <a:r>
              <a:rPr lang="en-US" dirty="0"/>
              <a:t> </a:t>
            </a:r>
            <a:r>
              <a:rPr lang="en-US" dirty="0" err="1"/>
              <a:t>والموجهين</a:t>
            </a:r>
            <a:r>
              <a:rPr lang="en-US" dirty="0"/>
              <a:t> ، </a:t>
            </a:r>
            <a:r>
              <a:rPr lang="en-US" dirty="0" err="1"/>
              <a:t>ودعم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en-US" dirty="0" err="1"/>
              <a:t>ومراقبتهم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أماكن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البديلة</a:t>
            </a:r>
            <a:r>
              <a:rPr lang="en-US" dirty="0"/>
              <a:t> </a:t>
            </a:r>
            <a:r>
              <a:rPr lang="en-US" dirty="0" err="1"/>
              <a:t>وتدريب</a:t>
            </a:r>
            <a:r>
              <a:rPr lang="en-US" dirty="0"/>
              <a:t> </a:t>
            </a:r>
            <a:r>
              <a:rPr lang="en-US" dirty="0" err="1"/>
              <a:t>وتوفير</a:t>
            </a:r>
            <a:r>
              <a:rPr lang="en-US" dirty="0"/>
              <a:t> </a:t>
            </a:r>
            <a:r>
              <a:rPr lang="en-US" dirty="0" err="1"/>
              <a:t>التوجيه</a:t>
            </a:r>
            <a:r>
              <a:rPr lang="en-US" dirty="0"/>
              <a:t> </a:t>
            </a:r>
            <a:r>
              <a:rPr lang="en-US" dirty="0" err="1"/>
              <a:t>للأسر</a:t>
            </a:r>
            <a:r>
              <a:rPr lang="en-US" dirty="0"/>
              <a:t> </a:t>
            </a:r>
            <a:r>
              <a:rPr lang="en-US" dirty="0" err="1"/>
              <a:t>الحاضنة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لأخصائيي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تعزيز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تسهيل</a:t>
            </a:r>
            <a:r>
              <a:rPr lang="en-US" dirty="0"/>
              <a:t> </a:t>
            </a:r>
            <a:r>
              <a:rPr lang="en-US" dirty="0" err="1"/>
              <a:t>التعاون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حماية</a:t>
            </a:r>
            <a:r>
              <a:rPr lang="en-US" dirty="0"/>
              <a:t> </a:t>
            </a:r>
            <a:r>
              <a:rPr lang="en-US" dirty="0" err="1"/>
              <a:t>الطفل</a:t>
            </a:r>
            <a:r>
              <a:rPr lang="en-US" dirty="0"/>
              <a:t> </a:t>
            </a:r>
            <a:r>
              <a:rPr lang="en-US" dirty="0" err="1"/>
              <a:t>المجتمعية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المجموعات</a:t>
            </a:r>
            <a:r>
              <a:rPr lang="en-US" dirty="0"/>
              <a:t> </a:t>
            </a:r>
            <a:r>
              <a:rPr lang="en-US" dirty="0" err="1"/>
              <a:t>النسائية</a:t>
            </a:r>
            <a:r>
              <a:rPr lang="en-US" dirty="0"/>
              <a:t> </a:t>
            </a:r>
            <a:r>
              <a:rPr lang="en-US" dirty="0" err="1"/>
              <a:t>التي</a:t>
            </a:r>
            <a:r>
              <a:rPr lang="en-US" dirty="0"/>
              <a:t> </a:t>
            </a:r>
            <a:r>
              <a:rPr lang="en-US" dirty="0" err="1"/>
              <a:t>قد</a:t>
            </a:r>
            <a:r>
              <a:rPr lang="en-US" dirty="0"/>
              <a:t> </a:t>
            </a:r>
            <a:r>
              <a:rPr lang="en-US" dirty="0" err="1"/>
              <a:t>يكون</a:t>
            </a:r>
            <a:r>
              <a:rPr lang="en-US" dirty="0"/>
              <a:t> </a:t>
            </a:r>
            <a:r>
              <a:rPr lang="en-US" dirty="0" err="1"/>
              <a:t>لها</a:t>
            </a:r>
            <a:r>
              <a:rPr lang="en-US" dirty="0"/>
              <a:t> </a:t>
            </a:r>
            <a:r>
              <a:rPr lang="en-US" dirty="0" err="1"/>
              <a:t>دور</a:t>
            </a:r>
            <a:r>
              <a:rPr lang="en-US" dirty="0"/>
              <a:t> </a:t>
            </a:r>
            <a:r>
              <a:rPr lang="en-US" dirty="0" err="1"/>
              <a:t>مهم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دعم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البديلة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أماكن</a:t>
            </a:r>
            <a:r>
              <a:rPr lang="en-US" dirty="0"/>
              <a:t> </a:t>
            </a:r>
            <a:r>
              <a:rPr lang="en-US" dirty="0" err="1"/>
              <a:t>أخرى</a:t>
            </a:r>
            <a:r>
              <a:rPr lang="en-US" dirty="0"/>
              <a:t> ، </a:t>
            </a:r>
            <a:r>
              <a:rPr lang="en-US" dirty="0" err="1"/>
              <a:t>يكون</a:t>
            </a:r>
            <a:r>
              <a:rPr lang="en-US" dirty="0"/>
              <a:t> </a:t>
            </a:r>
            <a:r>
              <a:rPr lang="en-US" dirty="0" err="1"/>
              <a:t>دور</a:t>
            </a:r>
            <a:r>
              <a:rPr lang="en-US" dirty="0"/>
              <a:t> </a:t>
            </a:r>
            <a:r>
              <a:rPr lang="en-US" dirty="0" err="1"/>
              <a:t>أخصائيي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أكثر</a:t>
            </a:r>
            <a:r>
              <a:rPr lang="en-US" dirty="0"/>
              <a:t> </a:t>
            </a:r>
            <a:r>
              <a:rPr lang="en-US" dirty="0" err="1"/>
              <a:t>محدودية</a:t>
            </a:r>
            <a:r>
              <a:rPr lang="en-US" dirty="0"/>
              <a:t> ؛ </a:t>
            </a:r>
            <a:r>
              <a:rPr lang="en-US" dirty="0" err="1"/>
              <a:t>ت</a:t>
            </a:r>
            <a:r>
              <a:rPr lang="ar-SA" dirty="0"/>
              <a:t>قديم</a:t>
            </a:r>
            <a:r>
              <a:rPr lang="en-US" dirty="0"/>
              <a:t> </a:t>
            </a:r>
            <a:r>
              <a:rPr lang="ar-SA" dirty="0"/>
              <a:t>عمل</a:t>
            </a:r>
            <a:r>
              <a:rPr lang="en-US" dirty="0"/>
              <a:t> </a:t>
            </a:r>
            <a:r>
              <a:rPr lang="en-US" dirty="0" err="1"/>
              <a:t>الحالة</a:t>
            </a:r>
            <a:r>
              <a:rPr lang="en-US" dirty="0"/>
              <a:t> </a:t>
            </a:r>
            <a:r>
              <a:rPr lang="en-US" dirty="0" err="1"/>
              <a:t>للطفل</a:t>
            </a:r>
            <a:r>
              <a:rPr lang="en-US" dirty="0"/>
              <a:t> </a:t>
            </a:r>
            <a:r>
              <a:rPr lang="en-US" dirty="0" err="1"/>
              <a:t>والأسرة</a:t>
            </a:r>
            <a:r>
              <a:rPr lang="en-US" dirty="0"/>
              <a:t> ، </a:t>
            </a:r>
            <a:r>
              <a:rPr lang="en-US" dirty="0" err="1"/>
              <a:t>والعمل</a:t>
            </a:r>
            <a:r>
              <a:rPr lang="en-US" dirty="0"/>
              <a:t> </a:t>
            </a:r>
            <a:r>
              <a:rPr lang="en-US" dirty="0" err="1"/>
              <a:t>جنبًا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جنب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الزملاء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السلطات</a:t>
            </a:r>
            <a:r>
              <a:rPr lang="en-US" dirty="0"/>
              <a:t> </a:t>
            </a:r>
            <a:r>
              <a:rPr lang="en-US" dirty="0" err="1"/>
              <a:t>المحلية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البرامج</a:t>
            </a:r>
            <a:r>
              <a:rPr lang="en-US" dirty="0"/>
              <a:t> / </a:t>
            </a:r>
            <a:r>
              <a:rPr lang="en-US" dirty="0" err="1"/>
              <a:t>المنظمات</a:t>
            </a:r>
            <a:r>
              <a:rPr lang="en-US" dirty="0"/>
              <a:t> </a:t>
            </a:r>
            <a:r>
              <a:rPr lang="en-US" dirty="0" err="1"/>
              <a:t>الأخرى</a:t>
            </a:r>
            <a:r>
              <a:rPr lang="en-US" dirty="0"/>
              <a:t>.</a:t>
            </a:r>
          </a:p>
          <a:p>
            <a:pPr lvl="2" algn="r" rtl="1"/>
            <a:endParaRPr lang="en-US" dirty="0"/>
          </a:p>
          <a:p>
            <a:pPr marL="0" indent="0" algn="r" rtl="1">
              <a:buNone/>
            </a:pPr>
            <a:r>
              <a:rPr lang="ar-SA" b="1" dirty="0">
                <a:sym typeface="Wingdings" panose="05000000000000000000" pitchFamily="2" charset="2"/>
              </a:rPr>
              <a:t>يتبع</a:t>
            </a:r>
            <a:r>
              <a:rPr lang="en-US" b="1" dirty="0">
                <a:sym typeface="Wingdings" panose="05000000000000000000" pitchFamily="2" charset="2"/>
              </a:rPr>
              <a:t></a:t>
            </a:r>
            <a:endParaRPr lang="en-US" b="1" dirty="0"/>
          </a:p>
          <a:p>
            <a:pPr marL="174625" marR="0" indent="-17462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189D777B-59C5-B468-CA66-801C840A8F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BB2C3C40-6F1A-F1F3-1BDE-B0DE4BC11DB8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56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44:notes"/>
          <p:cNvSpPr txBox="1">
            <a:spLocks noGrp="1"/>
          </p:cNvSpPr>
          <p:nvPr>
            <p:ph type="body" idx="1"/>
          </p:nvPr>
        </p:nvSpPr>
        <p:spPr>
          <a:xfrm>
            <a:off x="479425" y="460375"/>
            <a:ext cx="6140450" cy="9211335"/>
          </a:xfrm>
          <a:prstGeom prst="rect">
            <a:avLst/>
          </a:prstGeom>
        </p:spPr>
        <p:txBody>
          <a:bodyPr/>
          <a:lstStyle/>
          <a:p>
            <a:r>
              <a:rPr lang="en-US" b="1" dirty="0"/>
              <a:t>FTR</a:t>
            </a:r>
          </a:p>
          <a:p>
            <a:pPr algn="r" rtl="1"/>
            <a:r>
              <a:rPr lang="ar-SA" b="1" dirty="0"/>
              <a:t>تعقب الأسر ولم الشمل</a:t>
            </a:r>
            <a:endParaRPr lang="en-US" b="1" dirty="0"/>
          </a:p>
          <a:p>
            <a:pPr marL="449263" marR="0" lvl="1" indent="-174625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بعض</a:t>
            </a:r>
            <a:r>
              <a:rPr lang="en-US" dirty="0"/>
              <a:t> </a:t>
            </a:r>
            <a:r>
              <a:rPr lang="en-US" dirty="0" err="1"/>
              <a:t>السياقات</a:t>
            </a:r>
            <a:r>
              <a:rPr lang="en-US" dirty="0"/>
              <a:t> ، </a:t>
            </a:r>
            <a:r>
              <a:rPr lang="en-US" dirty="0" err="1"/>
              <a:t>يدعم</a:t>
            </a:r>
            <a:r>
              <a:rPr lang="en-US" dirty="0"/>
              <a:t> </a:t>
            </a:r>
            <a:r>
              <a:rPr lang="en-US" dirty="0" err="1"/>
              <a:t>أخصائيو</a:t>
            </a:r>
            <a:r>
              <a:rPr lang="en-US" dirty="0"/>
              <a:t> </a:t>
            </a:r>
            <a:r>
              <a:rPr lang="en-US" dirty="0" err="1"/>
              <a:t>الحالات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يشاركون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مبادرات</a:t>
            </a:r>
            <a:r>
              <a:rPr lang="en-US" dirty="0"/>
              <a:t> </a:t>
            </a:r>
            <a:r>
              <a:rPr lang="ar-SA" b="0" dirty="0"/>
              <a:t>تعقب الأسر ولم الشمل </a:t>
            </a:r>
            <a:r>
              <a:rPr lang="en-US" dirty="0" err="1"/>
              <a:t>بأنفسهم</a:t>
            </a:r>
            <a:r>
              <a:rPr lang="en-US" dirty="0"/>
              <a:t> </a:t>
            </a:r>
            <a:r>
              <a:rPr lang="en-US" dirty="0" err="1"/>
              <a:t>بالتعاون</a:t>
            </a:r>
            <a:r>
              <a:rPr lang="en-US" dirty="0"/>
              <a:t> </a:t>
            </a:r>
            <a:r>
              <a:rPr lang="en-US" dirty="0" err="1"/>
              <a:t>والتنسيق</a:t>
            </a:r>
            <a:r>
              <a:rPr lang="en-US" dirty="0"/>
              <a:t> </a:t>
            </a:r>
            <a:r>
              <a:rPr lang="en-US" dirty="0" err="1"/>
              <a:t>الوثيقين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الموظفين</a:t>
            </a:r>
            <a:r>
              <a:rPr lang="en-US" dirty="0"/>
              <a:t> / </a:t>
            </a:r>
            <a:r>
              <a:rPr lang="en-US" dirty="0" err="1"/>
              <a:t>الجهات</a:t>
            </a:r>
            <a:r>
              <a:rPr lang="en-US" dirty="0"/>
              <a:t> </a:t>
            </a:r>
            <a:r>
              <a:rPr lang="en-US" dirty="0" err="1"/>
              <a:t>الفاعلة</a:t>
            </a:r>
            <a:r>
              <a:rPr lang="en-US" dirty="0"/>
              <a:t> </a:t>
            </a:r>
            <a:r>
              <a:rPr lang="en-US" dirty="0" err="1"/>
              <a:t>الرئيسية</a:t>
            </a:r>
            <a:r>
              <a:rPr lang="en-US" dirty="0"/>
              <a:t> </a:t>
            </a:r>
            <a:r>
              <a:rPr lang="en-US" dirty="0" err="1"/>
              <a:t>الأخرى</a:t>
            </a:r>
            <a:r>
              <a:rPr lang="en-US" dirty="0"/>
              <a:t> </a:t>
            </a:r>
            <a:r>
              <a:rPr lang="en-US" dirty="0" err="1"/>
              <a:t>المشاركة</a:t>
            </a:r>
            <a:r>
              <a:rPr lang="en-US" dirty="0"/>
              <a:t> </a:t>
            </a:r>
            <a:r>
              <a:rPr lang="en-US" b="0" dirty="0" err="1"/>
              <a:t>في</a:t>
            </a:r>
            <a:r>
              <a:rPr lang="en-US" b="0" dirty="0"/>
              <a:t> </a:t>
            </a:r>
            <a:r>
              <a:rPr lang="ar-SA" b="0" dirty="0"/>
              <a:t>تعقب الأسر ولم الشمل</a:t>
            </a:r>
            <a:endParaRPr lang="en-US" b="0" dirty="0"/>
          </a:p>
          <a:p>
            <a:pPr marL="449263" marR="0" lvl="1" indent="-174625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لـأخصائي</a:t>
            </a:r>
            <a:r>
              <a:rPr lang="ar-SA" dirty="0" err="1"/>
              <a:t>ي</a:t>
            </a:r>
            <a:r>
              <a:rPr lang="en-US" dirty="0"/>
              <a:t> </a:t>
            </a:r>
            <a:r>
              <a:rPr lang="en-US" dirty="0" err="1"/>
              <a:t>الحالات</a:t>
            </a:r>
            <a:r>
              <a:rPr lang="en-US" dirty="0"/>
              <a:t>  </a:t>
            </a:r>
            <a:r>
              <a:rPr lang="en-US" dirty="0" err="1"/>
              <a:t>اكم</a:t>
            </a:r>
            <a:r>
              <a:rPr lang="ar-SA" dirty="0"/>
              <a:t>ال </a:t>
            </a:r>
            <a:r>
              <a:rPr lang="ar-SA" b="0" dirty="0"/>
              <a:t>تعقب الأسر ولم الشمل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خلال</a:t>
            </a:r>
            <a:endParaRPr lang="en-US" dirty="0"/>
          </a:p>
          <a:p>
            <a:pPr lvl="2" algn="r" rtl="1"/>
            <a:r>
              <a:rPr lang="en-US" dirty="0" err="1"/>
              <a:t>إدارة</a:t>
            </a:r>
            <a:r>
              <a:rPr lang="en-US" dirty="0"/>
              <a:t> </a:t>
            </a:r>
            <a:r>
              <a:rPr lang="en-US" dirty="0" err="1"/>
              <a:t>حالة</a:t>
            </a:r>
            <a:endParaRPr lang="en-US" dirty="0"/>
          </a:p>
          <a:p>
            <a:pPr lvl="2" algn="r" rtl="1"/>
            <a:r>
              <a:rPr lang="en-US" dirty="0" err="1"/>
              <a:t>المراقبة</a:t>
            </a:r>
            <a:r>
              <a:rPr lang="en-US" dirty="0"/>
              <a:t> </a:t>
            </a:r>
            <a:r>
              <a:rPr lang="en-US" dirty="0" err="1"/>
              <a:t>والمتابعة</a:t>
            </a:r>
            <a:endParaRPr lang="en-US" dirty="0"/>
          </a:p>
          <a:p>
            <a:pPr lvl="2" algn="r" rtl="1"/>
            <a:r>
              <a:rPr lang="en-US" dirty="0" err="1"/>
              <a:t>دعم</a:t>
            </a:r>
            <a:r>
              <a:rPr lang="en-US" dirty="0"/>
              <a:t> </a:t>
            </a:r>
            <a:r>
              <a:rPr lang="en-US" dirty="0" err="1"/>
              <a:t>ترتيبات</a:t>
            </a:r>
            <a:r>
              <a:rPr lang="en-US" dirty="0"/>
              <a:t> </a:t>
            </a:r>
            <a:r>
              <a:rPr lang="en-US" dirty="0" err="1"/>
              <a:t>الرعاية</a:t>
            </a:r>
            <a:r>
              <a:rPr lang="en-US" dirty="0"/>
              <a:t> </a:t>
            </a:r>
            <a:r>
              <a:rPr lang="en-US" dirty="0" err="1"/>
              <a:t>البديلة</a:t>
            </a:r>
            <a:endParaRPr lang="en-US" dirty="0"/>
          </a:p>
          <a:p>
            <a:pPr lvl="2" algn="r" rtl="1"/>
            <a:r>
              <a:rPr lang="en-US" dirty="0" err="1"/>
              <a:t>الحفاظ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الاتصال</a:t>
            </a:r>
            <a:r>
              <a:rPr lang="en-US" dirty="0"/>
              <a:t> </a:t>
            </a:r>
            <a:r>
              <a:rPr lang="en-US" dirty="0" err="1"/>
              <a:t>العائلي</a:t>
            </a:r>
            <a:endParaRPr lang="en-US" dirty="0"/>
          </a:p>
          <a:p>
            <a:pPr lvl="2" algn="r" rtl="1"/>
            <a:r>
              <a:rPr lang="en-US" dirty="0" err="1"/>
              <a:t>إعادة</a:t>
            </a:r>
            <a:r>
              <a:rPr lang="en-US" dirty="0"/>
              <a:t> </a:t>
            </a:r>
            <a:r>
              <a:rPr lang="en-US" dirty="0" err="1"/>
              <a:t>الإدماج</a:t>
            </a:r>
            <a:r>
              <a:rPr lang="en-US" dirty="0"/>
              <a:t> </a:t>
            </a:r>
            <a:r>
              <a:rPr lang="en-US" dirty="0" err="1"/>
              <a:t>بعد</a:t>
            </a:r>
            <a:r>
              <a:rPr lang="en-US" dirty="0"/>
              <a:t> </a:t>
            </a:r>
            <a:r>
              <a:rPr lang="en-US" dirty="0" err="1"/>
              <a:t>لم</a:t>
            </a:r>
            <a:r>
              <a:rPr lang="en-US" dirty="0"/>
              <a:t> </a:t>
            </a:r>
            <a:r>
              <a:rPr lang="en-US" dirty="0" err="1"/>
              <a:t>شمل</a:t>
            </a:r>
            <a:r>
              <a:rPr lang="en-US" dirty="0"/>
              <a:t> </a:t>
            </a:r>
            <a:r>
              <a:rPr lang="en-US" dirty="0" err="1"/>
              <a:t>الأسرة</a:t>
            </a:r>
            <a:endParaRPr lang="en-US" dirty="0"/>
          </a:p>
          <a:p>
            <a:pPr lvl="1" algn="r" rtl="1"/>
            <a:r>
              <a:rPr lang="ar-SA" dirty="0"/>
              <a:t>قد يكون أخصائيو الحالات الذين تربطهم علاقة قائمة بالأطفال في وضع أفضل لمعرفة المعلومات ذات الصلة بالتعقب.</a:t>
            </a:r>
          </a:p>
          <a:p>
            <a:pPr lvl="1" algn="r" rtl="1"/>
            <a:r>
              <a:rPr lang="ar-SA" b="1" dirty="0"/>
              <a:t>ال</a:t>
            </a:r>
            <a:r>
              <a:rPr lang="en-US" b="1" dirty="0" err="1"/>
              <a:t>تنسيق</a:t>
            </a:r>
            <a:endParaRPr lang="en-US" b="1" dirty="0"/>
          </a:p>
          <a:p>
            <a:pPr lvl="1" algn="r" rtl="1"/>
            <a:r>
              <a:rPr lang="en-US" dirty="0" err="1"/>
              <a:t>ضمان</a:t>
            </a:r>
            <a:r>
              <a:rPr lang="en-US" dirty="0"/>
              <a:t> </a:t>
            </a:r>
            <a:r>
              <a:rPr lang="en-US" dirty="0" err="1"/>
              <a:t>التنسيق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جميع</a:t>
            </a:r>
            <a:r>
              <a:rPr lang="en-US" dirty="0"/>
              <a:t> </a:t>
            </a:r>
            <a:r>
              <a:rPr lang="en-US" dirty="0" err="1"/>
              <a:t>الجهات</a:t>
            </a:r>
            <a:r>
              <a:rPr lang="en-US" dirty="0"/>
              <a:t> </a:t>
            </a:r>
            <a:r>
              <a:rPr lang="en-US" dirty="0" err="1"/>
              <a:t>ذات</a:t>
            </a:r>
            <a:r>
              <a:rPr lang="en-US" dirty="0"/>
              <a:t> </a:t>
            </a:r>
            <a:r>
              <a:rPr lang="en-US" dirty="0" err="1"/>
              <a:t>الصلة</a:t>
            </a:r>
            <a:r>
              <a:rPr lang="en-US" dirty="0"/>
              <a:t> </a:t>
            </a:r>
            <a:r>
              <a:rPr lang="en-US" dirty="0" err="1"/>
              <a:t>ومقدمي</a:t>
            </a:r>
            <a:r>
              <a:rPr lang="en-US" dirty="0"/>
              <a:t> </a:t>
            </a:r>
            <a:r>
              <a:rPr lang="en-US" dirty="0" err="1"/>
              <a:t>الخدمات</a:t>
            </a:r>
            <a:r>
              <a:rPr lang="en-US" dirty="0"/>
              <a:t> </a:t>
            </a:r>
            <a:r>
              <a:rPr lang="en-US" dirty="0" err="1"/>
              <a:t>الذين</a:t>
            </a:r>
            <a:r>
              <a:rPr lang="en-US" dirty="0"/>
              <a:t> </a:t>
            </a:r>
            <a:r>
              <a:rPr lang="en-US" dirty="0" err="1"/>
              <a:t>يقدمون</a:t>
            </a:r>
            <a:r>
              <a:rPr lang="en-US" dirty="0"/>
              <a:t> </a:t>
            </a:r>
            <a:r>
              <a:rPr lang="en-US" dirty="0" err="1"/>
              <a:t>الخدمات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ar-SA" dirty="0"/>
              <a:t> المنفصلين و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endParaRPr lang="ar-SA" dirty="0"/>
          </a:p>
          <a:p>
            <a:pPr lvl="1" algn="r" rtl="1"/>
            <a:r>
              <a:rPr lang="en-US" dirty="0" err="1"/>
              <a:t>العمل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منع</a:t>
            </a:r>
            <a:r>
              <a:rPr lang="en-US" dirty="0"/>
              <a:t> </a:t>
            </a:r>
            <a:r>
              <a:rPr lang="en-US" dirty="0" err="1"/>
              <a:t>ازدواجية</a:t>
            </a:r>
            <a:r>
              <a:rPr lang="en-US" dirty="0"/>
              <a:t> </a:t>
            </a:r>
            <a:r>
              <a:rPr lang="en-US" dirty="0" err="1"/>
              <a:t>الخدمات</a:t>
            </a:r>
            <a:r>
              <a:rPr lang="en-US" dirty="0"/>
              <a:t> </a:t>
            </a:r>
            <a:r>
              <a:rPr lang="en-US" dirty="0" err="1"/>
              <a:t>للأفراد</a:t>
            </a:r>
            <a:r>
              <a:rPr lang="ar-SA" dirty="0"/>
              <a:t> من </a:t>
            </a:r>
            <a:r>
              <a:rPr lang="en-US" dirty="0" err="1"/>
              <a:t>الأطفال</a:t>
            </a:r>
            <a:r>
              <a:rPr lang="ar-SA" dirty="0"/>
              <a:t> المنفصلين و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endParaRPr lang="ar-SA" dirty="0"/>
          </a:p>
          <a:p>
            <a:pPr lvl="1" algn="r" rtl="1"/>
            <a:r>
              <a:rPr lang="en-US" dirty="0" err="1"/>
              <a:t>هناك</a:t>
            </a:r>
            <a:r>
              <a:rPr lang="en-US" dirty="0"/>
              <a:t> </a:t>
            </a:r>
            <a:r>
              <a:rPr lang="en-US" dirty="0" err="1"/>
              <a:t>حاجة</a:t>
            </a:r>
            <a:r>
              <a:rPr lang="en-US" dirty="0"/>
              <a:t> </a:t>
            </a:r>
            <a:r>
              <a:rPr lang="en-US" dirty="0" err="1"/>
              <a:t>بشكل</a:t>
            </a:r>
            <a:r>
              <a:rPr lang="en-US" dirty="0"/>
              <a:t> </a:t>
            </a:r>
            <a:r>
              <a:rPr lang="en-US" dirty="0" err="1"/>
              <a:t>خاص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تنسيق</a:t>
            </a:r>
            <a:r>
              <a:rPr lang="en-US" dirty="0"/>
              <a:t> </a:t>
            </a:r>
            <a:r>
              <a:rPr lang="en-US" dirty="0" err="1"/>
              <a:t>المعلومات</a:t>
            </a:r>
            <a:r>
              <a:rPr lang="en-US" dirty="0"/>
              <a:t> </a:t>
            </a:r>
            <a:r>
              <a:rPr lang="en-US" dirty="0" err="1"/>
              <a:t>والملفات</a:t>
            </a:r>
            <a:r>
              <a:rPr lang="en-US" dirty="0"/>
              <a:t> </a:t>
            </a:r>
            <a:r>
              <a:rPr lang="en-US" dirty="0" err="1"/>
              <a:t>عبر</a:t>
            </a:r>
            <a:r>
              <a:rPr lang="en-US" dirty="0"/>
              <a:t> </a:t>
            </a:r>
            <a:r>
              <a:rPr lang="en-US" dirty="0" err="1"/>
              <a:t>الحدود</a:t>
            </a:r>
            <a:r>
              <a:rPr lang="en-US" dirty="0"/>
              <a:t> </a:t>
            </a:r>
            <a:r>
              <a:rPr lang="en-US" dirty="0" err="1"/>
              <a:t>عندما</a:t>
            </a:r>
            <a:r>
              <a:rPr lang="en-US" dirty="0"/>
              <a:t> </a:t>
            </a:r>
            <a:r>
              <a:rPr lang="en-US" dirty="0" err="1"/>
              <a:t>يتم</a:t>
            </a:r>
            <a:r>
              <a:rPr lang="en-US" dirty="0"/>
              <a:t> </a:t>
            </a:r>
            <a:r>
              <a:rPr lang="en-US" dirty="0" err="1"/>
              <a:t>فصل</a:t>
            </a:r>
            <a:r>
              <a:rPr lang="en-US" dirty="0"/>
              <a:t> </a:t>
            </a:r>
            <a:r>
              <a:rPr lang="en-US" dirty="0" err="1"/>
              <a:t>أعداد</a:t>
            </a:r>
            <a:r>
              <a:rPr lang="en-US" dirty="0"/>
              <a:t> </a:t>
            </a:r>
            <a:r>
              <a:rPr lang="en-US" dirty="0" err="1"/>
              <a:t>كبيرة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الأطفال</a:t>
            </a:r>
            <a:r>
              <a:rPr lang="en-US" dirty="0"/>
              <a:t> </a:t>
            </a:r>
            <a:r>
              <a:rPr lang="ar-SA" dirty="0"/>
              <a:t>المنفصلين و 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r>
              <a:rPr lang="en-US" dirty="0" err="1"/>
              <a:t>عبر</a:t>
            </a:r>
            <a:r>
              <a:rPr lang="en-US" dirty="0"/>
              <a:t> </a:t>
            </a:r>
            <a:r>
              <a:rPr lang="en-US" dirty="0" err="1"/>
              <a:t>الحدود</a:t>
            </a:r>
            <a:r>
              <a:rPr lang="en-US" dirty="0"/>
              <a:t> </a:t>
            </a:r>
            <a:r>
              <a:rPr lang="en-US" dirty="0" err="1"/>
              <a:t>الدولية</a:t>
            </a:r>
            <a:r>
              <a:rPr lang="en-US" dirty="0"/>
              <a:t> </a:t>
            </a:r>
            <a:r>
              <a:rPr lang="en-US" dirty="0" err="1"/>
              <a:t>وفي</a:t>
            </a:r>
            <a:r>
              <a:rPr lang="en-US" dirty="0"/>
              <a:t> </a:t>
            </a:r>
            <a:r>
              <a:rPr lang="en-US" dirty="0" err="1"/>
              <a:t>المواقف</a:t>
            </a:r>
            <a:r>
              <a:rPr lang="en-US" dirty="0"/>
              <a:t> </a:t>
            </a:r>
            <a:r>
              <a:rPr lang="en-US" dirty="0" err="1"/>
              <a:t>التي</a:t>
            </a:r>
            <a:r>
              <a:rPr lang="en-US" dirty="0"/>
              <a:t> </a:t>
            </a:r>
            <a:r>
              <a:rPr lang="ar-SA" dirty="0"/>
              <a:t>تكون آمنة/بما يخدم المصالح الفضلى </a:t>
            </a:r>
            <a:r>
              <a:rPr lang="ar-SA" dirty="0" err="1"/>
              <a:t>للأ</a:t>
            </a:r>
            <a:r>
              <a:rPr lang="en-US" dirty="0" err="1"/>
              <a:t>طفال</a:t>
            </a:r>
            <a:r>
              <a:rPr lang="en-US" dirty="0"/>
              <a:t> </a:t>
            </a:r>
            <a:r>
              <a:rPr lang="ar-SA" dirty="0"/>
              <a:t>المنفصلين و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r>
              <a:rPr lang="ar-SA" dirty="0"/>
              <a:t>يخدم المصالح الفضلى للجنة.</a:t>
            </a:r>
          </a:p>
          <a:p>
            <a:pPr lvl="1" algn="r" rtl="1"/>
            <a:r>
              <a:rPr lang="en-US" dirty="0" err="1"/>
              <a:t>العمل</a:t>
            </a:r>
            <a:r>
              <a:rPr lang="en-US" dirty="0"/>
              <a:t> </a:t>
            </a:r>
            <a:r>
              <a:rPr lang="en-US" dirty="0" err="1"/>
              <a:t>بشكل</a:t>
            </a:r>
            <a:r>
              <a:rPr lang="en-US" dirty="0"/>
              <a:t> </a:t>
            </a:r>
            <a:r>
              <a:rPr lang="en-US" dirty="0" err="1"/>
              <a:t>وثيق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اللجنة</a:t>
            </a:r>
            <a:r>
              <a:rPr lang="en-US" dirty="0"/>
              <a:t> </a:t>
            </a:r>
            <a:r>
              <a:rPr lang="en-US" dirty="0" err="1"/>
              <a:t>الدولية</a:t>
            </a:r>
            <a:r>
              <a:rPr lang="en-US" dirty="0"/>
              <a:t> </a:t>
            </a:r>
            <a:r>
              <a:rPr lang="en-US" dirty="0" err="1"/>
              <a:t>للصليب</a:t>
            </a:r>
            <a:r>
              <a:rPr lang="en-US" dirty="0"/>
              <a:t> </a:t>
            </a:r>
            <a:r>
              <a:rPr lang="en-US" dirty="0" err="1"/>
              <a:t>الأحمر</a:t>
            </a:r>
            <a:r>
              <a:rPr lang="en-US" dirty="0"/>
              <a:t> </a:t>
            </a:r>
            <a:r>
              <a:rPr lang="en-US" dirty="0" err="1"/>
              <a:t>عند</a:t>
            </a:r>
            <a:r>
              <a:rPr lang="en-US" dirty="0"/>
              <a:t> </a:t>
            </a:r>
            <a:r>
              <a:rPr lang="en-US" dirty="0" err="1"/>
              <a:t>الاقتضاء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دعم</a:t>
            </a:r>
            <a:r>
              <a:rPr lang="en-US" dirty="0"/>
              <a:t> </a:t>
            </a:r>
            <a:r>
              <a:rPr lang="en-US" dirty="0" err="1"/>
              <a:t>جهود</a:t>
            </a:r>
            <a:r>
              <a:rPr lang="en-US" dirty="0"/>
              <a:t> </a:t>
            </a:r>
            <a:r>
              <a:rPr lang="en-US" dirty="0" err="1"/>
              <a:t>البحث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ar-SA" b="0" dirty="0"/>
              <a:t>تعقب الأسر ولم الشمل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سياق</a:t>
            </a:r>
            <a:r>
              <a:rPr lang="en-US" dirty="0"/>
              <a:t> </a:t>
            </a:r>
            <a:r>
              <a:rPr lang="en-US" dirty="0" err="1"/>
              <a:t>العودة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العودة</a:t>
            </a:r>
            <a:r>
              <a:rPr lang="en-US" dirty="0"/>
              <a:t> </a:t>
            </a:r>
            <a:r>
              <a:rPr lang="en-US" dirty="0" err="1"/>
              <a:t>الطوعية</a:t>
            </a:r>
            <a:r>
              <a:rPr lang="en-US" dirty="0"/>
              <a:t> </a:t>
            </a:r>
            <a:r>
              <a:rPr lang="en-US" dirty="0" err="1"/>
              <a:t>لأفراد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مجموعات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اللاجئين</a:t>
            </a:r>
            <a:endParaRPr lang="en-US" dirty="0"/>
          </a:p>
          <a:p>
            <a:pPr lvl="2" algn="r" rtl="1"/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النحو</a:t>
            </a:r>
            <a:r>
              <a:rPr lang="en-US" dirty="0"/>
              <a:t> </a:t>
            </a:r>
            <a:r>
              <a:rPr lang="en-US" dirty="0" err="1"/>
              <a:t>المتفق</a:t>
            </a:r>
            <a:r>
              <a:rPr lang="en-US" dirty="0"/>
              <a:t> </a:t>
            </a:r>
            <a:r>
              <a:rPr lang="en-US" dirty="0" err="1"/>
              <a:t>عليه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المفوضية</a:t>
            </a:r>
            <a:r>
              <a:rPr lang="en-US" dirty="0"/>
              <a:t> </a:t>
            </a:r>
            <a:r>
              <a:rPr lang="en-US" dirty="0" err="1"/>
              <a:t>السامية</a:t>
            </a:r>
            <a:r>
              <a:rPr lang="en-US" dirty="0"/>
              <a:t> </a:t>
            </a:r>
            <a:r>
              <a:rPr lang="en-US" dirty="0" err="1"/>
              <a:t>للأمم</a:t>
            </a:r>
            <a:r>
              <a:rPr lang="en-US" dirty="0"/>
              <a:t> </a:t>
            </a:r>
            <a:r>
              <a:rPr lang="en-US" dirty="0" err="1"/>
              <a:t>المتحدة</a:t>
            </a:r>
            <a:r>
              <a:rPr lang="en-US" dirty="0"/>
              <a:t> </a:t>
            </a:r>
            <a:r>
              <a:rPr lang="en-US" dirty="0" err="1"/>
              <a:t>لشؤون</a:t>
            </a:r>
            <a:r>
              <a:rPr lang="en-US" dirty="0"/>
              <a:t> </a:t>
            </a:r>
            <a:r>
              <a:rPr lang="en-US" dirty="0" err="1"/>
              <a:t>اللاجئين</a:t>
            </a:r>
            <a:r>
              <a:rPr lang="en-US" dirty="0"/>
              <a:t> </a:t>
            </a:r>
            <a:r>
              <a:rPr lang="en-US" dirty="0" err="1"/>
              <a:t>وأصحاب</a:t>
            </a:r>
            <a:r>
              <a:rPr lang="en-US" dirty="0"/>
              <a:t> </a:t>
            </a:r>
            <a:r>
              <a:rPr lang="en-US" dirty="0" err="1"/>
              <a:t>المصلحة</a:t>
            </a:r>
            <a:r>
              <a:rPr lang="en-US" dirty="0"/>
              <a:t> </a:t>
            </a:r>
            <a:r>
              <a:rPr lang="en-US" dirty="0" err="1"/>
              <a:t>الحكوميين</a:t>
            </a:r>
            <a:endParaRPr lang="en-US" dirty="0"/>
          </a:p>
          <a:p>
            <a:pPr lvl="2" algn="r" rtl="1"/>
            <a:r>
              <a:rPr lang="en-US" dirty="0" err="1"/>
              <a:t>عندما</a:t>
            </a:r>
            <a:r>
              <a:rPr lang="en-US" dirty="0"/>
              <a:t> </a:t>
            </a:r>
            <a:r>
              <a:rPr lang="en-US" dirty="0" err="1"/>
              <a:t>يكون</a:t>
            </a:r>
            <a:r>
              <a:rPr lang="en-US" dirty="0"/>
              <a:t> </a:t>
            </a:r>
            <a:r>
              <a:rPr lang="en-US" dirty="0" err="1"/>
              <a:t>آمنًا</a:t>
            </a:r>
            <a:r>
              <a:rPr lang="en-US" dirty="0"/>
              <a:t> </a:t>
            </a:r>
            <a:r>
              <a:rPr lang="en-US" dirty="0" err="1"/>
              <a:t>و</a:t>
            </a:r>
            <a:endParaRPr lang="en-US" dirty="0"/>
          </a:p>
          <a:p>
            <a:pPr lvl="2" algn="r" rtl="1"/>
            <a:r>
              <a:rPr lang="en-US" dirty="0" err="1"/>
              <a:t>عندما</a:t>
            </a:r>
            <a:r>
              <a:rPr lang="en-US" dirty="0"/>
              <a:t> </a:t>
            </a:r>
            <a:r>
              <a:rPr lang="en-US" dirty="0" err="1"/>
              <a:t>تكون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مصلحة</a:t>
            </a:r>
            <a:r>
              <a:rPr lang="ar-SA" dirty="0"/>
              <a:t> الفضلى</a:t>
            </a:r>
            <a:r>
              <a:rPr lang="en-US" dirty="0"/>
              <a:t> </a:t>
            </a:r>
            <a:r>
              <a:rPr lang="ar-SA" dirty="0" err="1"/>
              <a:t>لل</a:t>
            </a:r>
            <a:r>
              <a:rPr lang="en-US" dirty="0" err="1"/>
              <a:t>طفل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سياقات</a:t>
            </a:r>
            <a:r>
              <a:rPr lang="en-US" dirty="0"/>
              <a:t> </a:t>
            </a:r>
            <a:r>
              <a:rPr lang="en-US" dirty="0" err="1"/>
              <a:t>اللاجئين</a:t>
            </a:r>
            <a:r>
              <a:rPr lang="en-US" dirty="0"/>
              <a:t> ،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الأهمية</a:t>
            </a:r>
            <a:r>
              <a:rPr lang="en-US" dirty="0"/>
              <a:t> </a:t>
            </a:r>
            <a:r>
              <a:rPr lang="en-US" dirty="0" err="1"/>
              <a:t>بمكان</a:t>
            </a:r>
            <a:r>
              <a:rPr lang="en-US" dirty="0"/>
              <a:t> </a:t>
            </a:r>
            <a:r>
              <a:rPr lang="en-US" dirty="0" err="1"/>
              <a:t>تنسيق</a:t>
            </a:r>
            <a:r>
              <a:rPr lang="en-US" dirty="0"/>
              <a:t> </a:t>
            </a:r>
            <a:r>
              <a:rPr lang="en-US" dirty="0" err="1"/>
              <a:t>جهود</a:t>
            </a:r>
            <a:r>
              <a:rPr lang="en-US" dirty="0"/>
              <a:t> </a:t>
            </a:r>
            <a:r>
              <a:rPr lang="ar-SA" b="0" dirty="0"/>
              <a:t>تعقب الأسر ولم الشمل </a:t>
            </a:r>
            <a:r>
              <a:rPr lang="en-US" dirty="0" err="1"/>
              <a:t>عبر</a:t>
            </a:r>
            <a:r>
              <a:rPr lang="en-US" dirty="0"/>
              <a:t> </a:t>
            </a:r>
            <a:r>
              <a:rPr lang="en-US" dirty="0" err="1"/>
              <a:t>الحدود</a:t>
            </a:r>
            <a:r>
              <a:rPr lang="en-US" dirty="0"/>
              <a:t> </a:t>
            </a:r>
            <a:r>
              <a:rPr lang="en-US" dirty="0" err="1"/>
              <a:t>مع</a:t>
            </a:r>
            <a:r>
              <a:rPr lang="en-US" dirty="0"/>
              <a:t> </a:t>
            </a:r>
            <a:r>
              <a:rPr lang="en-US" dirty="0" err="1"/>
              <a:t>المفوضية</a:t>
            </a:r>
            <a:r>
              <a:rPr lang="en-US" dirty="0"/>
              <a:t> </a:t>
            </a:r>
            <a:r>
              <a:rPr lang="en-US" dirty="0" err="1"/>
              <a:t>السامية</a:t>
            </a:r>
            <a:r>
              <a:rPr lang="en-US" dirty="0"/>
              <a:t> </a:t>
            </a:r>
            <a:r>
              <a:rPr lang="en-US" dirty="0" err="1"/>
              <a:t>للأمم</a:t>
            </a:r>
            <a:r>
              <a:rPr lang="en-US" dirty="0"/>
              <a:t> </a:t>
            </a:r>
            <a:r>
              <a:rPr lang="en-US" dirty="0" err="1"/>
              <a:t>المتحدة</a:t>
            </a:r>
            <a:r>
              <a:rPr lang="en-US" dirty="0"/>
              <a:t> </a:t>
            </a:r>
            <a:r>
              <a:rPr lang="en-US" dirty="0" err="1"/>
              <a:t>لشؤون</a:t>
            </a:r>
            <a:r>
              <a:rPr lang="en-US" dirty="0"/>
              <a:t> </a:t>
            </a:r>
            <a:r>
              <a:rPr lang="en-US" dirty="0" err="1"/>
              <a:t>اللاجئين</a:t>
            </a:r>
            <a:r>
              <a:rPr lang="en-US" dirty="0"/>
              <a:t>.</a:t>
            </a:r>
          </a:p>
          <a:p>
            <a:pPr algn="r" rtl="1"/>
            <a:r>
              <a:rPr lang="en-US" b="1" dirty="0" err="1"/>
              <a:t>إدارة</a:t>
            </a:r>
            <a:r>
              <a:rPr lang="en-US" b="1" dirty="0"/>
              <a:t> </a:t>
            </a:r>
            <a:r>
              <a:rPr lang="en-US" b="1" dirty="0" err="1"/>
              <a:t>المعلومات</a:t>
            </a:r>
            <a:endParaRPr lang="en-US" b="1" dirty="0"/>
          </a:p>
          <a:p>
            <a:pPr marL="449263" marR="0" lvl="1" indent="-174625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err="1"/>
              <a:t>ضمان</a:t>
            </a:r>
            <a:r>
              <a:rPr lang="en-US" dirty="0"/>
              <a:t> </a:t>
            </a:r>
            <a:r>
              <a:rPr lang="en-US" dirty="0" err="1"/>
              <a:t>الالتزام</a:t>
            </a:r>
            <a:r>
              <a:rPr lang="en-US" dirty="0"/>
              <a:t> </a:t>
            </a:r>
            <a:r>
              <a:rPr lang="en-US" dirty="0" err="1"/>
              <a:t>ببروتوكول</a:t>
            </a:r>
            <a:r>
              <a:rPr lang="en-US" dirty="0"/>
              <a:t> </a:t>
            </a:r>
            <a:r>
              <a:rPr lang="en-US" dirty="0" err="1"/>
              <a:t>حماية</a:t>
            </a:r>
            <a:r>
              <a:rPr lang="en-US" dirty="0"/>
              <a:t> </a:t>
            </a:r>
            <a:r>
              <a:rPr lang="en-US" dirty="0" err="1"/>
              <a:t>البيانات</a:t>
            </a:r>
            <a:r>
              <a:rPr lang="en-US" dirty="0"/>
              <a:t> </a:t>
            </a:r>
            <a:r>
              <a:rPr lang="en-US" dirty="0" err="1"/>
              <a:t>ومشاركة</a:t>
            </a:r>
            <a:r>
              <a:rPr lang="en-US" dirty="0"/>
              <a:t> </a:t>
            </a:r>
            <a:r>
              <a:rPr lang="en-US" dirty="0" err="1"/>
              <a:t>المعلومات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جميع</a:t>
            </a:r>
            <a:r>
              <a:rPr lang="en-US" dirty="0"/>
              <a:t> </a:t>
            </a:r>
            <a:r>
              <a:rPr lang="en-US" dirty="0" err="1"/>
              <a:t>مبادرات</a:t>
            </a:r>
            <a:r>
              <a:rPr lang="en-US" dirty="0"/>
              <a:t> </a:t>
            </a:r>
            <a:r>
              <a:rPr lang="en-US" dirty="0" err="1"/>
              <a:t>إدارة</a:t>
            </a:r>
            <a:r>
              <a:rPr lang="en-US" dirty="0"/>
              <a:t> </a:t>
            </a:r>
            <a:r>
              <a:rPr lang="en-US" dirty="0" err="1"/>
              <a:t>الحالات</a:t>
            </a:r>
            <a:r>
              <a:rPr lang="en-US" dirty="0"/>
              <a:t> </a:t>
            </a:r>
            <a:r>
              <a:rPr lang="en-US" dirty="0" err="1"/>
              <a:t>والتنسيق</a:t>
            </a:r>
            <a:r>
              <a:rPr lang="en-US" dirty="0"/>
              <a:t> </a:t>
            </a:r>
            <a:r>
              <a:rPr lang="en-US" dirty="0" err="1"/>
              <a:t>و</a:t>
            </a:r>
            <a:r>
              <a:rPr lang="en-US" dirty="0"/>
              <a:t> </a:t>
            </a:r>
            <a:r>
              <a:rPr lang="ar-SA" b="0" dirty="0"/>
              <a:t>تعقب الأسر ولم الشمل </a:t>
            </a:r>
            <a:r>
              <a:rPr lang="en-US" dirty="0"/>
              <a:t> </a:t>
            </a:r>
            <a:r>
              <a:rPr lang="en-US" dirty="0" err="1"/>
              <a:t>والرعاية</a:t>
            </a:r>
            <a:r>
              <a:rPr lang="en-US" dirty="0"/>
              <a:t> </a:t>
            </a:r>
            <a:r>
              <a:rPr lang="en-US" dirty="0" err="1"/>
              <a:t>البديلة</a:t>
            </a:r>
            <a:r>
              <a:rPr lang="en-US" dirty="0"/>
              <a:t> </a:t>
            </a:r>
            <a:r>
              <a:rPr lang="en-US" dirty="0" err="1"/>
              <a:t>الخاصة</a:t>
            </a:r>
            <a:r>
              <a:rPr lang="en-US" dirty="0"/>
              <a:t> </a:t>
            </a:r>
            <a:r>
              <a:rPr lang="ar-SA" dirty="0"/>
              <a:t> بالأطفال المنفصلين و</a:t>
            </a:r>
            <a:r>
              <a:rPr lang="en-US" dirty="0"/>
              <a:t> </a:t>
            </a:r>
            <a:r>
              <a:rPr lang="en-US" dirty="0" err="1"/>
              <a:t>غير</a:t>
            </a:r>
            <a:r>
              <a:rPr lang="en-US" dirty="0"/>
              <a:t> </a:t>
            </a:r>
            <a:r>
              <a:rPr lang="en-US" dirty="0" err="1"/>
              <a:t>المصحوبين</a:t>
            </a:r>
            <a:r>
              <a:rPr lang="en-US" dirty="0"/>
              <a:t> </a:t>
            </a:r>
            <a:endParaRPr lang="ar-SA" dirty="0"/>
          </a:p>
          <a:p>
            <a:pPr lvl="1"/>
            <a:endParaRPr lang="en-US" dirty="0"/>
          </a:p>
        </p:txBody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111BBC10-044B-0908-0941-4BE4895C065A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57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047475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45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الشرح</a:t>
            </a:r>
            <a:endParaRPr lang="en-US" b="1" dirty="0"/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لدى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شخص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أسئلة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توضيحات</a:t>
            </a:r>
            <a:r>
              <a:rPr lang="en-US" i="1" dirty="0"/>
              <a:t>؟</a:t>
            </a:r>
          </a:p>
          <a:p>
            <a:pPr algn="r" rtl="1"/>
            <a:r>
              <a:rPr lang="ar-SA" dirty="0"/>
              <a:t>ختام</a:t>
            </a:r>
            <a:r>
              <a:rPr lang="en-US" dirty="0"/>
              <a:t> </a:t>
            </a:r>
            <a:r>
              <a:rPr lang="en-US" dirty="0" err="1"/>
              <a:t>الجلسة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4FC25426-25FA-7A77-8E8F-C3D058B454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1A678414-ECBF-4240-6958-5FEDEEDB6D3F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58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Google Shape;681;p46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dirty="0" err="1"/>
              <a:t>عرض</a:t>
            </a:r>
            <a:r>
              <a:rPr lang="en-US" dirty="0"/>
              <a:t> </a:t>
            </a:r>
            <a:r>
              <a:rPr lang="en-US" dirty="0" err="1"/>
              <a:t>الشريحة</a:t>
            </a:r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25A38D22-77AA-402C-DD8D-0E9CFFBFF9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D54E9A16-32A0-AA16-601A-DB3536BC366D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59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:notes"/>
          <p:cNvSpPr txBox="1">
            <a:spLocks noGrp="1"/>
          </p:cNvSpPr>
          <p:nvPr>
            <p:ph type="body" idx="1"/>
          </p:nvPr>
        </p:nvSpPr>
        <p:spPr>
          <a:xfrm>
            <a:off x="479425" y="460375"/>
            <a:ext cx="6140450" cy="9211335"/>
          </a:xfrm>
          <a:prstGeom prst="rect">
            <a:avLst/>
          </a:prstGeom>
        </p:spPr>
        <p:txBody>
          <a:bodyPr/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السيناريو</a:t>
            </a:r>
            <a:r>
              <a:rPr lang="en-US" b="1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b="1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٥</a:t>
            </a:r>
            <a:endParaRPr lang="en-US" dirty="0">
              <a:solidFill>
                <a:schemeClr val="dk1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علي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مجد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شقيق</a:t>
            </a:r>
            <a:r>
              <a:rPr lang="ar-SA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يبلغان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العمر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٥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سنوات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كانا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يعيش</a:t>
            </a:r>
            <a:r>
              <a:rPr lang="ar-SA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دار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للأيتام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قبل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النزاع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أرسل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</a:t>
            </a:r>
            <a:r>
              <a:rPr lang="ar-SA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هم</a:t>
            </a:r>
            <a:r>
              <a:rPr lang="ar-SA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كلا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الأخوين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إلى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</a:t>
            </a:r>
            <a:r>
              <a:rPr lang="ar-SA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ؤسسة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حيث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وجدوا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صعوبة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رعاية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جميع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أطفالهم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وتمن</a:t>
            </a:r>
            <a:r>
              <a:rPr lang="ar-SA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يستفيد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علي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مجد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التعليم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المؤسسة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عندما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اندلع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القتال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الأخو</a:t>
            </a:r>
            <a:r>
              <a:rPr lang="ar-SA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بقية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السكان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إلى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منطقة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أكثر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أمانًا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حيث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استضافتهم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تلقائيًا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عائلة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نفس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القرية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</a:t>
            </a:r>
            <a:endParaRPr lang="ar-SA" dirty="0">
              <a:solidFill>
                <a:schemeClr val="dk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ar-SA" b="1" dirty="0">
              <a:solidFill>
                <a:schemeClr val="dk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ar-SA" b="1" dirty="0">
              <a:solidFill>
                <a:schemeClr val="dk1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b="1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السيناريو</a:t>
            </a:r>
            <a:r>
              <a:rPr lang="en-US" b="1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b="1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٦</a:t>
            </a:r>
            <a:endParaRPr lang="en-US" dirty="0">
              <a:solidFill>
                <a:schemeClr val="dk1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روز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فتاة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تبلغ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العمر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٣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سنوات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كانت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تعيش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والديها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الآونة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الأخيرة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أصيب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والدها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بمرض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معد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وبعد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فترة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وجيزة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توفي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وحدة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العناية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المركزة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مستشفى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قريب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قررت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والدتها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وضع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روز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دار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للأيتام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بلدة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تبعد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حوالي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١٥٠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كيلومترًا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المكان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الذي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تعيش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شعرت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والدتها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أنها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غير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قادرة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على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توفير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الرعاية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الكافية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لروز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بنفسها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لأنها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فقدت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وظيفتها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بعد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انتشار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الوباء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المنطقة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وهي لا تملك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دخلاً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هذه</a:t>
            </a:r>
            <a:r>
              <a:rPr lang="en-US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US" dirty="0" err="1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الأيام</a:t>
            </a:r>
            <a:endParaRPr lang="en-US" dirty="0">
              <a:solidFill>
                <a:schemeClr val="dk1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</p:txBody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1CC1B77F-862A-4EEA-C257-674766AC977C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6</a:t>
            </a:fld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831071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Google Shape;698;p47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dirty="0" err="1">
                <a:sym typeface="Helvetica Neue"/>
              </a:rPr>
              <a:t>عرض</a:t>
            </a:r>
            <a:r>
              <a:rPr lang="en-US" dirty="0">
                <a:sym typeface="Helvetica Neue"/>
              </a:rPr>
              <a:t> </a:t>
            </a:r>
            <a:r>
              <a:rPr lang="en-US" dirty="0" err="1">
                <a:sym typeface="Helvetica Neue"/>
              </a:rPr>
              <a:t>الشريحة</a:t>
            </a:r>
            <a:endParaRPr lang="en-US" dirty="0">
              <a:sym typeface="Helvetica Neue"/>
            </a:endParaRPr>
          </a:p>
          <a:p>
            <a:pPr algn="r" rtl="1"/>
            <a:r>
              <a:rPr lang="ar-SA" dirty="0">
                <a:sym typeface="Helvetica Neue"/>
              </a:rPr>
              <a:t>الإشارة</a:t>
            </a:r>
            <a:r>
              <a:rPr lang="en-US" dirty="0">
                <a:sym typeface="Helvetica Neue"/>
              </a:rPr>
              <a:t> </a:t>
            </a:r>
            <a:r>
              <a:rPr lang="en-US" dirty="0" err="1">
                <a:sym typeface="Helvetica Neue"/>
              </a:rPr>
              <a:t>إلى</a:t>
            </a:r>
            <a:r>
              <a:rPr lang="en-US" dirty="0">
                <a:sym typeface="Helvetica Neue"/>
              </a:rPr>
              <a:t> </a:t>
            </a:r>
            <a:r>
              <a:rPr lang="en-US" dirty="0" err="1">
                <a:sym typeface="Helvetica Neue"/>
              </a:rPr>
              <a:t>الجلسات</a:t>
            </a:r>
            <a:r>
              <a:rPr lang="en-US" dirty="0">
                <a:sym typeface="Helvetica Neue"/>
              </a:rPr>
              <a:t> </a:t>
            </a:r>
            <a:r>
              <a:rPr lang="en-US" dirty="0" err="1">
                <a:sym typeface="Helvetica Neue"/>
              </a:rPr>
              <a:t>المختلفة</a:t>
            </a:r>
            <a:r>
              <a:rPr lang="en-US" dirty="0">
                <a:sym typeface="Helvetica Neue"/>
              </a:rPr>
              <a:t> </a:t>
            </a:r>
            <a:r>
              <a:rPr lang="en-US" dirty="0" err="1">
                <a:sym typeface="Helvetica Neue"/>
              </a:rPr>
              <a:t>بناءً</a:t>
            </a:r>
            <a:r>
              <a:rPr lang="en-US" dirty="0">
                <a:sym typeface="Helvetica Neue"/>
              </a:rPr>
              <a:t> </a:t>
            </a:r>
            <a:r>
              <a:rPr lang="en-US" dirty="0" err="1">
                <a:sym typeface="Helvetica Neue"/>
              </a:rPr>
              <a:t>على</a:t>
            </a:r>
            <a:r>
              <a:rPr lang="en-US" dirty="0">
                <a:sym typeface="Helvetica Neue"/>
              </a:rPr>
              <a:t> </a:t>
            </a:r>
            <a:r>
              <a:rPr lang="en-US" dirty="0" err="1">
                <a:sym typeface="Helvetica Neue"/>
              </a:rPr>
              <a:t>كل</a:t>
            </a:r>
            <a:r>
              <a:rPr lang="en-US" dirty="0">
                <a:sym typeface="Helvetica Neue"/>
              </a:rPr>
              <a:t> </a:t>
            </a:r>
            <a:r>
              <a:rPr lang="en-US" dirty="0" err="1">
                <a:sym typeface="Helvetica Neue"/>
              </a:rPr>
              <a:t>هدف</a:t>
            </a:r>
            <a:r>
              <a:rPr lang="en-US" dirty="0">
                <a:sym typeface="Helvetica Neue"/>
              </a:rPr>
              <a:t> </a:t>
            </a:r>
            <a:r>
              <a:rPr lang="en-US" dirty="0" err="1">
                <a:sym typeface="Helvetica Neue"/>
              </a:rPr>
              <a:t>تعليمي</a:t>
            </a:r>
            <a:endParaRPr lang="en-US" dirty="0">
              <a:sym typeface="Arial"/>
            </a:endParaRPr>
          </a:p>
          <a:p>
            <a:pPr algn="r" rtl="1"/>
            <a:r>
              <a:rPr lang="en-US" i="1" dirty="0" err="1">
                <a:sym typeface="Helvetica Neue"/>
              </a:rPr>
              <a:t>هل</a:t>
            </a:r>
            <a:r>
              <a:rPr lang="en-US" i="1" dirty="0">
                <a:sym typeface="Helvetica Neue"/>
              </a:rPr>
              <a:t> </a:t>
            </a:r>
            <a:r>
              <a:rPr lang="en-US" i="1" dirty="0" err="1">
                <a:sym typeface="Helvetica Neue"/>
              </a:rPr>
              <a:t>تشعر</a:t>
            </a:r>
            <a:r>
              <a:rPr lang="en-US" i="1" dirty="0">
                <a:sym typeface="Helvetica Neue"/>
              </a:rPr>
              <a:t> </a:t>
            </a:r>
            <a:r>
              <a:rPr lang="en-US" i="1" dirty="0" err="1">
                <a:sym typeface="Helvetica Neue"/>
              </a:rPr>
              <a:t>الآن</a:t>
            </a:r>
            <a:r>
              <a:rPr lang="en-US" i="1" dirty="0">
                <a:sym typeface="Helvetica Neue"/>
              </a:rPr>
              <a:t> </a:t>
            </a:r>
            <a:r>
              <a:rPr lang="en-US" i="1" dirty="0" err="1">
                <a:sym typeface="Helvetica Neue"/>
              </a:rPr>
              <a:t>بالقدرة</a:t>
            </a:r>
            <a:r>
              <a:rPr lang="en-US" i="1" dirty="0">
                <a:sym typeface="Helvetica Neue"/>
              </a:rPr>
              <a:t> </a:t>
            </a:r>
            <a:r>
              <a:rPr lang="en-US" i="1" dirty="0" err="1">
                <a:sym typeface="Helvetica Neue"/>
              </a:rPr>
              <a:t>على</a:t>
            </a:r>
            <a:r>
              <a:rPr lang="en-US" i="1" dirty="0">
                <a:sym typeface="Helvetica Neue"/>
              </a:rPr>
              <a:t>:</a:t>
            </a:r>
            <a:endParaRPr lang="en-US" i="1" dirty="0">
              <a:sym typeface="Arial"/>
            </a:endParaRPr>
          </a:p>
          <a:p>
            <a:pPr lvl="1" algn="r" rtl="1"/>
            <a:r>
              <a:rPr lang="ar-SA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</a:t>
            </a:r>
            <a:r>
              <a:rPr 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قارن</a:t>
            </a:r>
            <a:r>
              <a:rPr lang="ar-SA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en-US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ar-SA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التباين الخاص ب</a:t>
            </a:r>
            <a:r>
              <a:rPr lang="en-US" sz="12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تعريفات</a:t>
            </a:r>
            <a:r>
              <a:rPr lang="ar-SA" sz="1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sz="12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en-US" sz="12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2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sz="12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2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2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12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2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؟</a:t>
            </a:r>
          </a:p>
          <a:p>
            <a:pPr marL="174625" marR="0" lvl="0" indent="-17462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ar-SA" sz="12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  تحليل كيف يمكن أن يؤثر الانفصال الأسري على الطفل ، وشرح التدابير اللازمة لمنع انفصال الأسرة؟</a:t>
            </a:r>
            <a:endParaRPr lang="ar-SA" sz="1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49263" marR="0" lvl="1" indent="-174625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ar-SA" sz="12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وصف المعايير والممارسات القانونية والثقافية والسياقية المتعلقة بالعمل مع الأطفال المنفصلين و غير المصحوبين</a:t>
            </a:r>
            <a:r>
              <a:rPr lang="ar-SA" sz="1200" b="0" i="1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؟</a:t>
            </a:r>
            <a:endParaRPr lang="en-US" i="1" dirty="0"/>
          </a:p>
          <a:p>
            <a:pPr algn="r" rtl="1"/>
            <a:r>
              <a:rPr lang="en-US" i="1" dirty="0" err="1"/>
              <a:t>ستكون</a:t>
            </a:r>
            <a:r>
              <a:rPr lang="en-US" i="1" dirty="0"/>
              <a:t> </a:t>
            </a:r>
            <a:r>
              <a:rPr lang="en-US" i="1" dirty="0" err="1"/>
              <a:t>قادرًا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تقديم</a:t>
            </a:r>
            <a:r>
              <a:rPr lang="en-US" i="1" dirty="0"/>
              <a:t> </a:t>
            </a:r>
            <a:r>
              <a:rPr lang="en-US" i="1" dirty="0" err="1"/>
              <a:t>ملاحظات</a:t>
            </a:r>
            <a:r>
              <a:rPr lang="en-US" i="1" dirty="0"/>
              <a:t> </a:t>
            </a:r>
            <a:r>
              <a:rPr lang="en-US" i="1" dirty="0" err="1"/>
              <a:t>بعد</a:t>
            </a:r>
            <a:r>
              <a:rPr lang="en-US" i="1" dirty="0"/>
              <a:t> </a:t>
            </a:r>
            <a:r>
              <a:rPr lang="en-US" i="1" dirty="0" err="1"/>
              <a:t>التدريب</a:t>
            </a:r>
            <a:r>
              <a:rPr lang="en-US" i="1" dirty="0"/>
              <a:t>.</a:t>
            </a:r>
            <a:endParaRPr lang="en-US" i="1" dirty="0">
              <a:sym typeface="Arial"/>
            </a:endParaRPr>
          </a:p>
          <a:p>
            <a:pPr algn="r" rtl="1"/>
            <a:r>
              <a:rPr lang="en-US" i="1" dirty="0" err="1">
                <a:sym typeface="Helvetica Neue"/>
              </a:rPr>
              <a:t>هل</a:t>
            </a:r>
            <a:r>
              <a:rPr lang="en-US" i="1" dirty="0">
                <a:sym typeface="Helvetica Neue"/>
              </a:rPr>
              <a:t> </a:t>
            </a:r>
            <a:r>
              <a:rPr lang="en-US" i="1" dirty="0" err="1">
                <a:sym typeface="Helvetica Neue"/>
              </a:rPr>
              <a:t>لدى</a:t>
            </a:r>
            <a:r>
              <a:rPr lang="en-US" i="1" dirty="0">
                <a:sym typeface="Helvetica Neue"/>
              </a:rPr>
              <a:t> </a:t>
            </a:r>
            <a:r>
              <a:rPr lang="en-US" i="1" dirty="0" err="1">
                <a:sym typeface="Helvetica Neue"/>
              </a:rPr>
              <a:t>أي</a:t>
            </a:r>
            <a:r>
              <a:rPr lang="en-US" i="1" dirty="0">
                <a:sym typeface="Helvetica Neue"/>
              </a:rPr>
              <a:t> </a:t>
            </a:r>
            <a:r>
              <a:rPr lang="en-US" i="1" dirty="0" err="1">
                <a:sym typeface="Helvetica Neue"/>
              </a:rPr>
              <a:t>شخص</a:t>
            </a:r>
            <a:r>
              <a:rPr lang="en-US" i="1" dirty="0">
                <a:sym typeface="Helvetica Neue"/>
              </a:rPr>
              <a:t> </a:t>
            </a:r>
            <a:r>
              <a:rPr lang="en-US" i="1" dirty="0" err="1">
                <a:sym typeface="Helvetica Neue"/>
              </a:rPr>
              <a:t>أي</a:t>
            </a:r>
            <a:r>
              <a:rPr lang="en-US" i="1" dirty="0">
                <a:sym typeface="Helvetica Neue"/>
              </a:rPr>
              <a:t> </a:t>
            </a:r>
            <a:r>
              <a:rPr lang="en-US" i="1" dirty="0" err="1">
                <a:sym typeface="Helvetica Neue"/>
              </a:rPr>
              <a:t>أسئلة</a:t>
            </a:r>
            <a:r>
              <a:rPr lang="en-US" i="1" dirty="0">
                <a:sym typeface="Helvetica Neue"/>
              </a:rPr>
              <a:t> </a:t>
            </a:r>
            <a:r>
              <a:rPr lang="en-US" i="1" dirty="0" err="1">
                <a:sym typeface="Helvetica Neue"/>
              </a:rPr>
              <a:t>أو</a:t>
            </a:r>
            <a:r>
              <a:rPr lang="en-US" i="1" dirty="0">
                <a:sym typeface="Helvetica Neue"/>
              </a:rPr>
              <a:t> </a:t>
            </a:r>
            <a:r>
              <a:rPr lang="en-US" i="1" dirty="0" err="1">
                <a:sym typeface="Helvetica Neue"/>
              </a:rPr>
              <a:t>توضيحات</a:t>
            </a:r>
            <a:r>
              <a:rPr lang="en-US" i="1" dirty="0">
                <a:sym typeface="Helvetica Neue"/>
              </a:rPr>
              <a:t>؟</a:t>
            </a:r>
            <a:endParaRPr lang="en-US" i="1" dirty="0"/>
          </a:p>
          <a:p>
            <a:pPr marL="0" marR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None/>
            </a:pPr>
            <a:endParaRPr lang="en-US" i="1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FD91ADC3-E998-3922-89B1-D552EAE8AF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9808F62D-7A41-0596-E327-FF8081F635FA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60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48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/>
              <a:t>.</a:t>
            </a:r>
          </a:p>
          <a:p>
            <a:endParaRPr lang="en-US" dirty="0"/>
          </a:p>
          <a:p>
            <a:endParaRPr lang="en-US" dirty="0"/>
          </a:p>
          <a:p>
            <a:pPr marL="0" indent="0" algn="r" rtl="1">
              <a:buNone/>
            </a:pPr>
            <a:r>
              <a:rPr lang="en-US" b="1" dirty="0" err="1"/>
              <a:t>العمل</a:t>
            </a:r>
            <a:r>
              <a:rPr lang="en-US" b="1" dirty="0"/>
              <a:t> </a:t>
            </a:r>
            <a:r>
              <a:rPr lang="en-US" b="1" dirty="0" err="1"/>
              <a:t>الفردي</a:t>
            </a:r>
            <a:r>
              <a:rPr lang="en-US" b="1" dirty="0"/>
              <a:t> </a:t>
            </a:r>
            <a:r>
              <a:rPr lang="ar-SA" b="1" dirty="0"/>
              <a:t>( ٥ </a:t>
            </a:r>
            <a:r>
              <a:rPr lang="ar-SA" b="1" dirty="0" err="1"/>
              <a:t>دقاىق</a:t>
            </a:r>
            <a:r>
              <a:rPr lang="ar-SA" b="1" dirty="0"/>
              <a:t>)</a:t>
            </a:r>
            <a:endParaRPr lang="en-US" b="1" dirty="0"/>
          </a:p>
          <a:p>
            <a:pPr algn="r" rtl="1"/>
            <a:r>
              <a:rPr lang="en-US" dirty="0" err="1"/>
              <a:t>توجيه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صفحة</a:t>
            </a:r>
            <a:r>
              <a:rPr lang="en-US" dirty="0"/>
              <a:t> </a:t>
            </a:r>
            <a:r>
              <a:rPr lang="ar-SA" dirty="0"/>
              <a:t>دليل التدريب</a:t>
            </a:r>
            <a:r>
              <a:rPr lang="en-US" dirty="0"/>
              <a:t> x: x</a:t>
            </a:r>
          </a:p>
          <a:p>
            <a:pPr algn="r" rtl="1"/>
            <a:r>
              <a:rPr lang="en-US" i="1" dirty="0" err="1"/>
              <a:t>اكتب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دفتر</a:t>
            </a:r>
            <a:r>
              <a:rPr lang="en-US" i="1" dirty="0"/>
              <a:t> </a:t>
            </a:r>
            <a:r>
              <a:rPr lang="en-US" i="1" dirty="0" err="1"/>
              <a:t>العمل</a:t>
            </a:r>
            <a:r>
              <a:rPr lang="en-US" i="1" dirty="0"/>
              <a:t> </a:t>
            </a:r>
            <a:r>
              <a:rPr lang="en-US" i="1" dirty="0" err="1"/>
              <a:t>الخاص</a:t>
            </a:r>
            <a:r>
              <a:rPr lang="en-US" i="1" dirty="0"/>
              <a:t> </a:t>
            </a:r>
            <a:r>
              <a:rPr lang="en-US" i="1" dirty="0" err="1"/>
              <a:t>ب</a:t>
            </a:r>
            <a:r>
              <a:rPr lang="ar-SA" i="1" dirty="0"/>
              <a:t>ك</a:t>
            </a:r>
            <a:r>
              <a:rPr lang="en-US" i="1" dirty="0" err="1"/>
              <a:t>م</a:t>
            </a:r>
            <a:r>
              <a:rPr lang="en-US" i="1" dirty="0"/>
              <a:t> </a:t>
            </a:r>
            <a:r>
              <a:rPr lang="en-US" i="1" dirty="0" err="1"/>
              <a:t>ثلاثة</a:t>
            </a:r>
            <a:r>
              <a:rPr lang="en-US" i="1" dirty="0"/>
              <a:t> </a:t>
            </a:r>
            <a:r>
              <a:rPr lang="en-US" i="1" dirty="0" err="1"/>
              <a:t>أشياء</a:t>
            </a:r>
            <a:r>
              <a:rPr lang="en-US" i="1" dirty="0"/>
              <a:t> </a:t>
            </a:r>
            <a:r>
              <a:rPr lang="en-US" i="1" dirty="0" err="1"/>
              <a:t>تعلمتها</a:t>
            </a:r>
            <a:r>
              <a:rPr lang="en-US" i="1" dirty="0"/>
              <a:t> </a:t>
            </a:r>
            <a:r>
              <a:rPr lang="en-US" i="1" dirty="0" err="1"/>
              <a:t>اليوم</a:t>
            </a:r>
            <a:endParaRPr lang="en-US" i="1" dirty="0"/>
          </a:p>
          <a:p>
            <a:pPr algn="r" rtl="1"/>
            <a:r>
              <a:rPr lang="en-US" i="1" dirty="0" err="1"/>
              <a:t>فكر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الأسئلة</a:t>
            </a:r>
            <a:r>
              <a:rPr lang="en-US" i="1" dirty="0"/>
              <a:t> </a:t>
            </a:r>
            <a:r>
              <a:rPr lang="en-US" i="1" dirty="0" err="1"/>
              <a:t>التالية</a:t>
            </a:r>
            <a:r>
              <a:rPr lang="en-US" i="1" dirty="0"/>
              <a:t> </a:t>
            </a:r>
            <a:r>
              <a:rPr lang="en-US" i="1" dirty="0" err="1"/>
              <a:t>واكتب</a:t>
            </a:r>
            <a:r>
              <a:rPr lang="en-US" i="1" dirty="0"/>
              <a:t> </a:t>
            </a:r>
            <a:r>
              <a:rPr lang="en-US" i="1" dirty="0" err="1"/>
              <a:t>أفكارك</a:t>
            </a:r>
            <a:endParaRPr lang="en-US" i="1" dirty="0"/>
          </a:p>
          <a:p>
            <a:pPr lvl="1" algn="r" rtl="1"/>
            <a:r>
              <a:rPr lang="en-US" i="1" dirty="0" err="1"/>
              <a:t>ما</a:t>
            </a:r>
            <a:r>
              <a:rPr lang="en-US" i="1" dirty="0"/>
              <a:t> </a:t>
            </a:r>
            <a:r>
              <a:rPr lang="en-US" i="1" dirty="0" err="1"/>
              <a:t>الذي</a:t>
            </a:r>
            <a:r>
              <a:rPr lang="en-US" i="1" dirty="0"/>
              <a:t> </a:t>
            </a:r>
            <a:r>
              <a:rPr lang="en-US" i="1" dirty="0" err="1"/>
              <a:t>فاجأك</a:t>
            </a:r>
            <a:r>
              <a:rPr lang="en-US" i="1" dirty="0"/>
              <a:t>؟</a:t>
            </a:r>
          </a:p>
          <a:p>
            <a:pPr lvl="1" algn="r" rtl="1"/>
            <a:r>
              <a:rPr lang="en-US" i="1" dirty="0" err="1"/>
              <a:t>ما</a:t>
            </a:r>
            <a:r>
              <a:rPr lang="en-US" i="1" dirty="0"/>
              <a:t> </a:t>
            </a:r>
            <a:r>
              <a:rPr lang="en-US" i="1" dirty="0" err="1"/>
              <a:t>الذي</a:t>
            </a:r>
            <a:r>
              <a:rPr lang="ar-SA" i="1" dirty="0"/>
              <a:t> كان تحدياَ لك</a:t>
            </a:r>
            <a:r>
              <a:rPr lang="en-US" i="1" dirty="0"/>
              <a:t> ؟</a:t>
            </a:r>
          </a:p>
          <a:p>
            <a:pPr lvl="1" algn="r" rtl="1"/>
            <a:r>
              <a:rPr lang="en-US" i="1" dirty="0" err="1"/>
              <a:t>ماذا</a:t>
            </a:r>
            <a:r>
              <a:rPr lang="en-US" i="1" dirty="0"/>
              <a:t> </a:t>
            </a:r>
            <a:r>
              <a:rPr lang="en-US" i="1" dirty="0" err="1"/>
              <a:t>تريد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تعرف</a:t>
            </a:r>
            <a:r>
              <a:rPr lang="en-US" i="1" dirty="0"/>
              <a:t> </a:t>
            </a:r>
            <a:r>
              <a:rPr lang="en-US" i="1" dirty="0" err="1"/>
              <a:t>المزيد</a:t>
            </a:r>
            <a:r>
              <a:rPr lang="en-US" i="1" dirty="0"/>
              <a:t> </a:t>
            </a:r>
            <a:r>
              <a:rPr lang="en-US" i="1" dirty="0" err="1"/>
              <a:t>عنه</a:t>
            </a:r>
            <a:r>
              <a:rPr lang="en-US" i="1" dirty="0"/>
              <a:t>.</a:t>
            </a:r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en-US" b="1" dirty="0" err="1"/>
              <a:t>مناقشة</a:t>
            </a:r>
            <a:r>
              <a:rPr lang="en-US" b="1" dirty="0"/>
              <a:t> </a:t>
            </a:r>
            <a:r>
              <a:rPr lang="en-US" b="1" dirty="0" err="1"/>
              <a:t>عامة</a:t>
            </a:r>
            <a:endParaRPr lang="en-US" b="1" dirty="0"/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يرغب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شخص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مشاركة</a:t>
            </a:r>
            <a:r>
              <a:rPr lang="en-US" i="1" dirty="0"/>
              <a:t> </a:t>
            </a:r>
            <a:r>
              <a:rPr lang="en-US" i="1" dirty="0" err="1"/>
              <a:t>شيء</a:t>
            </a:r>
            <a:r>
              <a:rPr lang="en-US" i="1" dirty="0"/>
              <a:t> </a:t>
            </a:r>
            <a:r>
              <a:rPr lang="en-US" i="1" dirty="0" err="1"/>
              <a:t>تعلمه</a:t>
            </a:r>
            <a:r>
              <a:rPr lang="en-US" i="1" dirty="0"/>
              <a:t> </a:t>
            </a:r>
            <a:r>
              <a:rPr lang="en-US" i="1" dirty="0" err="1"/>
              <a:t>اليوم</a:t>
            </a:r>
            <a:r>
              <a:rPr lang="en-US" i="1" dirty="0"/>
              <a:t>؟</a:t>
            </a:r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يرغب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شخص</a:t>
            </a:r>
            <a:r>
              <a:rPr lang="en-US" i="1" dirty="0"/>
              <a:t> </a:t>
            </a:r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مشاركة</a:t>
            </a:r>
            <a:r>
              <a:rPr lang="en-US" i="1" dirty="0"/>
              <a:t> </a:t>
            </a:r>
            <a:r>
              <a:rPr lang="en-US" i="1" dirty="0" err="1"/>
              <a:t>شيء</a:t>
            </a:r>
            <a:r>
              <a:rPr lang="en-US" i="1" dirty="0"/>
              <a:t> </a:t>
            </a:r>
            <a:r>
              <a:rPr lang="en-US" i="1" dirty="0" err="1"/>
              <a:t>يريد</a:t>
            </a:r>
            <a:r>
              <a:rPr lang="en-US" i="1" dirty="0"/>
              <a:t> </a:t>
            </a:r>
            <a:r>
              <a:rPr lang="en-US" i="1" dirty="0" err="1"/>
              <a:t>معرفة</a:t>
            </a:r>
            <a:r>
              <a:rPr lang="en-US" i="1" dirty="0"/>
              <a:t> </a:t>
            </a:r>
            <a:r>
              <a:rPr lang="en-US" i="1" dirty="0" err="1"/>
              <a:t>المزيد</a:t>
            </a:r>
            <a:r>
              <a:rPr lang="en-US" i="1" dirty="0"/>
              <a:t> </a:t>
            </a:r>
            <a:r>
              <a:rPr lang="en-US" i="1" dirty="0" err="1"/>
              <a:t>عنه</a:t>
            </a:r>
            <a:r>
              <a:rPr lang="en-US" i="1" dirty="0"/>
              <a:t>؟</a:t>
            </a:r>
          </a:p>
          <a:p>
            <a:pPr algn="r" rtl="1"/>
            <a:r>
              <a:rPr lang="en-US" dirty="0" err="1"/>
              <a:t>اشرح</a:t>
            </a:r>
            <a:r>
              <a:rPr lang="en-US" dirty="0"/>
              <a:t> </a:t>
            </a:r>
            <a:r>
              <a:rPr lang="en-US" dirty="0" err="1"/>
              <a:t>متى</a:t>
            </a:r>
            <a:r>
              <a:rPr lang="en-US" dirty="0"/>
              <a:t> </a:t>
            </a:r>
            <a:r>
              <a:rPr lang="en-US" dirty="0" err="1"/>
              <a:t>ستبدأ</a:t>
            </a:r>
            <a:r>
              <a:rPr lang="en-US" dirty="0"/>
              <a:t> </a:t>
            </a:r>
            <a:r>
              <a:rPr lang="en-US" dirty="0" err="1"/>
              <a:t>الوحدة</a:t>
            </a:r>
            <a:r>
              <a:rPr lang="en-US" dirty="0"/>
              <a:t> </a:t>
            </a:r>
            <a:r>
              <a:rPr lang="en-US" dirty="0" err="1"/>
              <a:t>التالية</a:t>
            </a:r>
            <a:r>
              <a:rPr lang="en-US" dirty="0"/>
              <a:t>.</a:t>
            </a:r>
          </a:p>
          <a:p>
            <a:pPr algn="r" rtl="1"/>
            <a:r>
              <a:rPr lang="en-US" dirty="0" err="1"/>
              <a:t>اشكر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مشاركتهم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725" name="Google Shape;725;p48:notes"/>
          <p:cNvSpPr txBox="1">
            <a:spLocks noGrp="1"/>
          </p:cNvSpPr>
          <p:nvPr>
            <p:ph type="sldNum" idx="12"/>
          </p:nvPr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/>
          <a:p>
            <a:pPr algn="r"/>
            <a:fld id="{00000000-1234-1234-1234-123412341234}" type="slidenum">
              <a:rPr lang="en-US" sz="1200">
                <a:latin typeface="+mn-lt"/>
              </a:rPr>
              <a:pPr algn="r"/>
              <a:t>61</a:t>
            </a:fld>
            <a:endParaRPr sz="1200" dirty="0">
              <a:latin typeface="+mn-lt"/>
            </a:endParaRPr>
          </a:p>
        </p:txBody>
      </p:sp>
      <p:sp>
        <p:nvSpPr>
          <p:cNvPr id="5" name="Slide Image Placeholder 4">
            <a:extLst>
              <a:ext uri="{FF2B5EF4-FFF2-40B4-BE49-F238E27FC236}">
                <a16:creationId xmlns:a16="http://schemas.microsoft.com/office/drawing/2014/main" id="{D60E7FDD-5064-BC03-1C77-06FA3D3845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التحضير</a:t>
            </a:r>
            <a:r>
              <a:rPr lang="en-US" b="1" dirty="0"/>
              <a:t> </a:t>
            </a:r>
            <a:r>
              <a:rPr lang="ar-SA" b="1" dirty="0"/>
              <a:t>( ١٠ دقائق)</a:t>
            </a:r>
          </a:p>
          <a:p>
            <a:pPr marL="0" indent="0" algn="r" rtl="1">
              <a:buNone/>
            </a:pPr>
            <a:endParaRPr lang="ar-SA" b="1" dirty="0"/>
          </a:p>
          <a:p>
            <a:pPr marL="0" indent="0" algn="r" rtl="1">
              <a:buNone/>
            </a:pPr>
            <a:r>
              <a:rPr lang="en-US" dirty="0" err="1"/>
              <a:t>تحضير</a:t>
            </a:r>
            <a:r>
              <a:rPr lang="en-US" dirty="0"/>
              <a:t> </a:t>
            </a:r>
            <a:r>
              <a:rPr lang="en-US" dirty="0" err="1"/>
              <a:t>كسر</a:t>
            </a:r>
            <a:r>
              <a:rPr lang="en-US" dirty="0"/>
              <a:t> </a:t>
            </a:r>
            <a:r>
              <a:rPr lang="en-US" dirty="0" err="1"/>
              <a:t>الجليد</a:t>
            </a:r>
            <a:r>
              <a:rPr lang="en-US" dirty="0"/>
              <a:t> / </a:t>
            </a:r>
            <a:r>
              <a:rPr lang="en-US" dirty="0" err="1"/>
              <a:t>نشاط</a:t>
            </a:r>
            <a:r>
              <a:rPr lang="en-US" dirty="0"/>
              <a:t> </a:t>
            </a:r>
            <a:r>
              <a:rPr lang="en-US" dirty="0" err="1"/>
              <a:t>تمهيدي</a:t>
            </a:r>
            <a:r>
              <a:rPr lang="ar-SA" dirty="0"/>
              <a:t> (١٠ دقائق) </a:t>
            </a:r>
            <a:endParaRPr lang="en-US" dirty="0"/>
          </a:p>
          <a:p>
            <a:pPr marL="0" indent="0" algn="r" rtl="1">
              <a:buNone/>
            </a:pPr>
            <a:r>
              <a:rPr lang="en-US" dirty="0"/>
              <a:t>______________________________________________________________________________</a:t>
            </a:r>
          </a:p>
          <a:p>
            <a:pPr algn="r" rtl="1"/>
            <a:endParaRPr lang="en-US" dirty="0"/>
          </a:p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en-US" i="1" dirty="0" err="1"/>
              <a:t>في</a:t>
            </a:r>
            <a:r>
              <a:rPr lang="en-US" i="1" dirty="0"/>
              <a:t> </a:t>
            </a:r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الجلسة</a:t>
            </a:r>
            <a:r>
              <a:rPr lang="en-US" i="1" dirty="0"/>
              <a:t> </a:t>
            </a:r>
            <a:r>
              <a:rPr lang="ar-SA" i="1" dirty="0"/>
              <a:t>، سنقوم</a:t>
            </a:r>
          </a:p>
          <a:p>
            <a:pPr algn="r" rtl="1"/>
            <a:r>
              <a:rPr lang="ar-SA" i="1" dirty="0"/>
              <a:t>بالتعريف عن </a:t>
            </a:r>
            <a:r>
              <a:rPr lang="en-US" i="1" dirty="0" err="1"/>
              <a:t>أنفسنا</a:t>
            </a:r>
            <a:endParaRPr lang="ar-SA" i="1" dirty="0"/>
          </a:p>
          <a:p>
            <a:pPr algn="r" rtl="1"/>
            <a:r>
              <a:rPr lang="en-US" i="1" dirty="0" err="1"/>
              <a:t>تقديم</a:t>
            </a:r>
            <a:r>
              <a:rPr lang="en-US" i="1" dirty="0"/>
              <a:t> </a:t>
            </a:r>
            <a:r>
              <a:rPr lang="en-US" i="1" dirty="0" err="1"/>
              <a:t>مقدمة</a:t>
            </a:r>
            <a:r>
              <a:rPr lang="ar-SA" i="1" dirty="0"/>
              <a:t> عن </a:t>
            </a:r>
            <a:r>
              <a:rPr lang="en-US" i="1" dirty="0"/>
              <a:t> </a:t>
            </a:r>
            <a:r>
              <a:rPr lang="ar-SA" i="1" dirty="0"/>
              <a:t>ال</a:t>
            </a:r>
            <a:r>
              <a:rPr lang="en-US" i="1" dirty="0" err="1"/>
              <a:t>تدريب</a:t>
            </a:r>
            <a:r>
              <a:rPr lang="en-US" i="1" dirty="0"/>
              <a:t> </a:t>
            </a:r>
            <a:r>
              <a:rPr lang="en-US" i="1" dirty="0" err="1"/>
              <a:t>وإنشاء</a:t>
            </a:r>
            <a:r>
              <a:rPr lang="en-US" i="1" dirty="0"/>
              <a:t> </a:t>
            </a:r>
            <a:r>
              <a:rPr lang="en-US" i="1" dirty="0" err="1"/>
              <a:t>اتفاقية</a:t>
            </a:r>
            <a:r>
              <a:rPr lang="en-US" i="1" dirty="0"/>
              <a:t> </a:t>
            </a:r>
            <a:r>
              <a:rPr lang="en-US" i="1" dirty="0" err="1"/>
              <a:t>التعلم</a:t>
            </a:r>
            <a:r>
              <a:rPr lang="en-US" i="1" dirty="0"/>
              <a:t> </a:t>
            </a:r>
            <a:r>
              <a:rPr lang="en-US" i="1" dirty="0" err="1"/>
              <a:t>الخاصة</a:t>
            </a:r>
            <a:r>
              <a:rPr lang="en-US" i="1" dirty="0"/>
              <a:t> </a:t>
            </a:r>
            <a:r>
              <a:rPr lang="en-US" i="1" dirty="0" err="1"/>
              <a:t>بنا</a:t>
            </a:r>
            <a:endParaRPr lang="ar-SA" i="1" dirty="0"/>
          </a:p>
          <a:p>
            <a:pPr algn="r" rtl="1"/>
            <a:r>
              <a:rPr lang="ar-SA" i="1" dirty="0"/>
              <a:t>إكمال</a:t>
            </a:r>
            <a:r>
              <a:rPr lang="en-US" i="1" dirty="0"/>
              <a:t> </a:t>
            </a:r>
            <a:r>
              <a:rPr lang="ar-SA" i="1" dirty="0"/>
              <a:t>اختبار قبلي موجز للتدريب </a:t>
            </a:r>
          </a:p>
          <a:p>
            <a:pPr algn="r" rtl="1"/>
            <a:r>
              <a:rPr lang="en-US" i="1" dirty="0" err="1"/>
              <a:t>سنبدأ</a:t>
            </a:r>
            <a:r>
              <a:rPr lang="en-US" i="1" dirty="0"/>
              <a:t> </a:t>
            </a:r>
            <a:r>
              <a:rPr lang="en-US" i="1" dirty="0" err="1"/>
              <a:t>بنشاط</a:t>
            </a:r>
            <a:r>
              <a:rPr lang="en-US" i="1" dirty="0"/>
              <a:t> </a:t>
            </a:r>
            <a:r>
              <a:rPr lang="en-US" i="1" dirty="0" err="1"/>
              <a:t>تمهيدي</a:t>
            </a:r>
            <a:r>
              <a:rPr lang="en-US" i="1" dirty="0"/>
              <a:t> </a:t>
            </a:r>
            <a:r>
              <a:rPr lang="en-US" i="1" dirty="0" err="1"/>
              <a:t>للتعرف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بعضنا</a:t>
            </a:r>
            <a:r>
              <a:rPr lang="en-US" i="1" dirty="0"/>
              <a:t> </a:t>
            </a:r>
            <a:r>
              <a:rPr lang="en-US" i="1" dirty="0" err="1"/>
              <a:t>البعض</a:t>
            </a:r>
            <a:r>
              <a:rPr lang="en-US" i="1" dirty="0"/>
              <a:t>.</a:t>
            </a:r>
          </a:p>
          <a:p>
            <a:pPr marL="174625" marR="0" indent="-174625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A6734113-6E92-17A9-767A-40DE4D63E7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47BB141F-897D-620F-C24D-9599AF382F2F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7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en-US" b="1" dirty="0" err="1"/>
              <a:t>مناقشة</a:t>
            </a:r>
            <a:r>
              <a:rPr lang="en-US" b="1" dirty="0"/>
              <a:t> </a:t>
            </a:r>
            <a:r>
              <a:rPr lang="en-US" b="1" dirty="0" err="1"/>
              <a:t>عامة</a:t>
            </a:r>
            <a:endParaRPr lang="en-US" b="1" dirty="0"/>
          </a:p>
          <a:p>
            <a:pPr algn="r" rtl="1"/>
            <a:r>
              <a:rPr lang="en-US" i="1" dirty="0" err="1"/>
              <a:t>يمكننا</a:t>
            </a:r>
            <a:r>
              <a:rPr lang="en-US" i="1" dirty="0"/>
              <a:t> </a:t>
            </a:r>
            <a:r>
              <a:rPr lang="en-US" i="1" dirty="0" err="1"/>
              <a:t>عقد</a:t>
            </a:r>
            <a:r>
              <a:rPr lang="en-US" i="1" dirty="0"/>
              <a:t> </a:t>
            </a:r>
            <a:r>
              <a:rPr lang="en-US" i="1" dirty="0" err="1"/>
              <a:t>بعض</a:t>
            </a:r>
            <a:r>
              <a:rPr lang="en-US" i="1" dirty="0"/>
              <a:t> </a:t>
            </a:r>
            <a:r>
              <a:rPr lang="en-US" i="1" dirty="0" err="1"/>
              <a:t>الاتفاقيات</a:t>
            </a:r>
            <a:r>
              <a:rPr lang="en-US" i="1" dirty="0"/>
              <a:t> </a:t>
            </a:r>
            <a:r>
              <a:rPr lang="en-US" i="1" dirty="0" err="1"/>
              <a:t>كمجموعة</a:t>
            </a:r>
            <a:r>
              <a:rPr lang="en-US" i="1" dirty="0"/>
              <a:t> </a:t>
            </a:r>
            <a:r>
              <a:rPr lang="en-US" i="1" dirty="0" err="1"/>
              <a:t>قبل</a:t>
            </a:r>
            <a:r>
              <a:rPr lang="en-US" i="1" dirty="0"/>
              <a:t> </a:t>
            </a:r>
            <a:r>
              <a:rPr lang="en-US" i="1" dirty="0" err="1"/>
              <a:t>بدء</a:t>
            </a:r>
            <a:r>
              <a:rPr lang="en-US" i="1" dirty="0"/>
              <a:t> </a:t>
            </a:r>
            <a:r>
              <a:rPr lang="en-US" i="1" dirty="0" err="1"/>
              <a:t>هذه</a:t>
            </a:r>
            <a:r>
              <a:rPr lang="en-US" i="1" dirty="0"/>
              <a:t> </a:t>
            </a:r>
            <a:r>
              <a:rPr lang="en-US" i="1" dirty="0" err="1"/>
              <a:t>الدورة</a:t>
            </a:r>
            <a:r>
              <a:rPr lang="en-US" i="1" dirty="0"/>
              <a:t> </a:t>
            </a:r>
            <a:r>
              <a:rPr lang="en-US" i="1" dirty="0" err="1"/>
              <a:t>التدريبية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المهم</a:t>
            </a:r>
            <a:r>
              <a:rPr lang="en-US" i="1" dirty="0"/>
              <a:t> </a:t>
            </a:r>
            <a:r>
              <a:rPr lang="en-US" i="1" dirty="0" err="1"/>
              <a:t>أن</a:t>
            </a:r>
            <a:r>
              <a:rPr lang="en-US" i="1" dirty="0"/>
              <a:t> </a:t>
            </a:r>
            <a:r>
              <a:rPr lang="en-US" i="1" dirty="0" err="1"/>
              <a:t>تشعر</a:t>
            </a:r>
            <a:r>
              <a:rPr lang="en-US" i="1" dirty="0"/>
              <a:t> </a:t>
            </a:r>
            <a:r>
              <a:rPr lang="en-US" i="1" dirty="0" err="1"/>
              <a:t>بالأمان</a:t>
            </a:r>
            <a:r>
              <a:rPr lang="en-US" i="1" dirty="0"/>
              <a:t> </a:t>
            </a:r>
            <a:r>
              <a:rPr lang="en-US" i="1" dirty="0" err="1"/>
              <a:t>والراحة</a:t>
            </a:r>
            <a:r>
              <a:rPr lang="en-US" i="1" dirty="0"/>
              <a:t> </a:t>
            </a:r>
            <a:r>
              <a:rPr lang="en-US" i="1" dirty="0" err="1"/>
              <a:t>والقبول</a:t>
            </a:r>
            <a:r>
              <a:rPr lang="en-US" i="1" dirty="0"/>
              <a:t> </a:t>
            </a:r>
            <a:r>
              <a:rPr lang="en-US" i="1" dirty="0" err="1"/>
              <a:t>والاحترام</a:t>
            </a:r>
            <a:r>
              <a:rPr lang="en-US" i="1" dirty="0"/>
              <a:t> </a:t>
            </a:r>
            <a:r>
              <a:rPr lang="en-US" i="1" dirty="0" err="1"/>
              <a:t>والاهتمام</a:t>
            </a:r>
            <a:r>
              <a:rPr lang="en-US" i="1" dirty="0"/>
              <a:t> </a:t>
            </a:r>
            <a:r>
              <a:rPr lang="en-US" i="1" dirty="0" err="1"/>
              <a:t>والتركيز</a:t>
            </a:r>
            <a:r>
              <a:rPr lang="en-US" i="1" dirty="0"/>
              <a:t> </a:t>
            </a:r>
            <a:r>
              <a:rPr lang="en-US" i="1" dirty="0" err="1"/>
              <a:t>أثناء</a:t>
            </a:r>
            <a:r>
              <a:rPr lang="en-US" i="1" dirty="0"/>
              <a:t> </a:t>
            </a:r>
            <a:r>
              <a:rPr lang="en-US" i="1" dirty="0" err="1"/>
              <a:t>التدريب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هناك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أفكار</a:t>
            </a:r>
            <a:r>
              <a:rPr lang="en-US" i="1" dirty="0"/>
              <a:t> </a:t>
            </a:r>
            <a:r>
              <a:rPr lang="en-US" i="1" dirty="0" err="1"/>
              <a:t>أو</a:t>
            </a:r>
            <a:r>
              <a:rPr lang="en-US" i="1" dirty="0"/>
              <a:t> </a:t>
            </a:r>
            <a:r>
              <a:rPr lang="en-US" i="1" dirty="0" err="1"/>
              <a:t>اقتراحات</a:t>
            </a:r>
            <a:r>
              <a:rPr lang="en-US" i="1" dirty="0"/>
              <a:t> </a:t>
            </a:r>
            <a:r>
              <a:rPr lang="en-US" i="1" dirty="0" err="1"/>
              <a:t>حول</a:t>
            </a:r>
            <a:r>
              <a:rPr lang="en-US" i="1" dirty="0"/>
              <a:t> </a:t>
            </a:r>
            <a:r>
              <a:rPr lang="en-US" i="1" dirty="0" err="1"/>
              <a:t>كيفية</a:t>
            </a:r>
            <a:r>
              <a:rPr lang="en-US" i="1" dirty="0"/>
              <a:t> </a:t>
            </a:r>
            <a:r>
              <a:rPr lang="en-US" i="1" dirty="0" err="1"/>
              <a:t>تحقيق</a:t>
            </a:r>
            <a:r>
              <a:rPr lang="en-US" i="1" dirty="0"/>
              <a:t> </a:t>
            </a:r>
            <a:r>
              <a:rPr lang="en-US" i="1" dirty="0" err="1"/>
              <a:t>ذلك</a:t>
            </a:r>
            <a:r>
              <a:rPr lang="en-US" i="1" dirty="0"/>
              <a:t>؟</a:t>
            </a:r>
          </a:p>
          <a:p>
            <a:pPr algn="r" rtl="1"/>
            <a:r>
              <a:rPr lang="en-US" dirty="0" err="1"/>
              <a:t>اطلب</a:t>
            </a:r>
            <a:r>
              <a:rPr lang="en-US" dirty="0"/>
              <a:t> </a:t>
            </a:r>
            <a:r>
              <a:rPr lang="en-US" dirty="0" err="1"/>
              <a:t>من</a:t>
            </a:r>
            <a:r>
              <a:rPr lang="en-US" dirty="0"/>
              <a:t> </a:t>
            </a:r>
            <a:r>
              <a:rPr lang="en-US" dirty="0" err="1"/>
              <a:t>أحد</a:t>
            </a:r>
            <a:r>
              <a:rPr lang="en-US" dirty="0"/>
              <a:t> </a:t>
            </a:r>
            <a:r>
              <a:rPr lang="en-US" dirty="0" err="1"/>
              <a:t>المتطوعين</a:t>
            </a:r>
            <a:r>
              <a:rPr lang="en-US" dirty="0"/>
              <a:t> </a:t>
            </a:r>
            <a:r>
              <a:rPr lang="en-US" dirty="0" err="1"/>
              <a:t>القدوم</a:t>
            </a:r>
            <a:r>
              <a:rPr lang="en-US" dirty="0"/>
              <a:t> </a:t>
            </a:r>
            <a:r>
              <a:rPr lang="en-US" dirty="0" err="1"/>
              <a:t>إلى</a:t>
            </a:r>
            <a:r>
              <a:rPr lang="en-US" dirty="0"/>
              <a:t> </a:t>
            </a:r>
            <a:r>
              <a:rPr lang="en-US" dirty="0" err="1"/>
              <a:t>المقدمة</a:t>
            </a:r>
            <a:r>
              <a:rPr lang="en-US" dirty="0"/>
              <a:t> ، </a:t>
            </a:r>
            <a:r>
              <a:rPr lang="en-US" dirty="0" err="1"/>
              <a:t>وأخذ</a:t>
            </a:r>
            <a:r>
              <a:rPr lang="en-US" dirty="0"/>
              <a:t> </a:t>
            </a:r>
            <a:r>
              <a:rPr lang="en-US" dirty="0" err="1"/>
              <a:t>قلمًا</a:t>
            </a:r>
            <a:r>
              <a:rPr lang="en-US" dirty="0"/>
              <a:t> </a:t>
            </a:r>
            <a:r>
              <a:rPr lang="en-US" dirty="0" err="1"/>
              <a:t>وكت</a:t>
            </a:r>
            <a:r>
              <a:rPr lang="ar-SA" dirty="0" err="1"/>
              <a:t>ا</a:t>
            </a:r>
            <a:r>
              <a:rPr lang="en-US" dirty="0" err="1"/>
              <a:t>ب</a:t>
            </a:r>
            <a:r>
              <a:rPr lang="ar-SA" dirty="0" err="1"/>
              <a:t>ة</a:t>
            </a:r>
            <a:r>
              <a:rPr lang="en-US" dirty="0"/>
              <a:t> </a:t>
            </a:r>
            <a:r>
              <a:rPr lang="en-US" dirty="0" err="1"/>
              <a:t>اقتراحات</a:t>
            </a:r>
            <a:r>
              <a:rPr lang="en-US" dirty="0"/>
              <a:t> </a:t>
            </a:r>
            <a:r>
              <a:rPr lang="en-US" dirty="0" err="1"/>
              <a:t>مجموعة</a:t>
            </a:r>
            <a:r>
              <a:rPr lang="en-US" dirty="0"/>
              <a:t> </a:t>
            </a:r>
            <a:r>
              <a:rPr lang="en-US" dirty="0" err="1"/>
              <a:t>المشاركين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ar-SA" dirty="0" err="1"/>
              <a:t>ا</a:t>
            </a:r>
            <a:r>
              <a:rPr lang="en-US" dirty="0" err="1"/>
              <a:t>ل</a:t>
            </a:r>
            <a:r>
              <a:rPr lang="ar-SA" dirty="0"/>
              <a:t>ل</a:t>
            </a:r>
            <a:r>
              <a:rPr lang="en-US" dirty="0" err="1"/>
              <a:t>وح</a:t>
            </a:r>
            <a:r>
              <a:rPr lang="en-US" dirty="0"/>
              <a:t> </a:t>
            </a:r>
            <a:r>
              <a:rPr lang="ar-SA" dirty="0"/>
              <a:t>ال</a:t>
            </a:r>
            <a:r>
              <a:rPr lang="en-US" dirty="0" err="1"/>
              <a:t>ورقي</a:t>
            </a:r>
            <a:r>
              <a:rPr lang="en-US" dirty="0"/>
              <a:t>.</a:t>
            </a:r>
          </a:p>
          <a:p>
            <a:pPr algn="r" rtl="1"/>
            <a:r>
              <a:rPr lang="en-US" dirty="0" err="1"/>
              <a:t>أمثلة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ما</a:t>
            </a:r>
            <a:r>
              <a:rPr lang="en-US" dirty="0"/>
              <a:t> </a:t>
            </a:r>
            <a:r>
              <a:rPr lang="en-US" dirty="0" err="1"/>
              <a:t>قد</a:t>
            </a:r>
            <a:r>
              <a:rPr lang="en-US" dirty="0"/>
              <a:t> </a:t>
            </a:r>
            <a:r>
              <a:rPr lang="ar-SA" dirty="0"/>
              <a:t>تتضمنه</a:t>
            </a:r>
            <a:r>
              <a:rPr lang="en-US" dirty="0"/>
              <a:t> </a:t>
            </a:r>
            <a:r>
              <a:rPr lang="en-US" dirty="0" err="1"/>
              <a:t>الاتفاقية</a:t>
            </a:r>
            <a:r>
              <a:rPr lang="en-US" dirty="0"/>
              <a:t>:</a:t>
            </a:r>
          </a:p>
          <a:p>
            <a:pPr lvl="1" algn="r" rtl="1"/>
            <a:r>
              <a:rPr lang="en-US" dirty="0" err="1"/>
              <a:t>يجب</a:t>
            </a:r>
            <a:r>
              <a:rPr lang="en-US" dirty="0"/>
              <a:t> </a:t>
            </a:r>
            <a:r>
              <a:rPr lang="en-US" dirty="0" err="1"/>
              <a:t>أن</a:t>
            </a:r>
            <a:r>
              <a:rPr lang="en-US" dirty="0"/>
              <a:t> </a:t>
            </a:r>
            <a:r>
              <a:rPr lang="en-US" dirty="0" err="1"/>
              <a:t>تكون</a:t>
            </a:r>
            <a:r>
              <a:rPr lang="en-US" dirty="0"/>
              <a:t> </a:t>
            </a:r>
            <a:r>
              <a:rPr lang="en-US" dirty="0" err="1"/>
              <a:t>الهواتف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وضع</a:t>
            </a:r>
            <a:r>
              <a:rPr lang="en-US" dirty="0"/>
              <a:t> </a:t>
            </a:r>
            <a:r>
              <a:rPr lang="en-US" dirty="0" err="1"/>
              <a:t>إيقاف</a:t>
            </a:r>
            <a:r>
              <a:rPr lang="en-US" dirty="0"/>
              <a:t> / </a:t>
            </a:r>
            <a:r>
              <a:rPr lang="en-US" dirty="0" err="1"/>
              <a:t>تشغيل</a:t>
            </a:r>
            <a:r>
              <a:rPr lang="en-US" dirty="0"/>
              <a:t> </a:t>
            </a:r>
            <a:r>
              <a:rPr lang="en-US" dirty="0" err="1"/>
              <a:t>الوضع</a:t>
            </a:r>
            <a:r>
              <a:rPr lang="en-US" dirty="0"/>
              <a:t> </a:t>
            </a:r>
            <a:r>
              <a:rPr lang="en-US" dirty="0" err="1"/>
              <a:t>الصامت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يمكن</a:t>
            </a:r>
            <a:r>
              <a:rPr lang="en-US" dirty="0"/>
              <a:t> </a:t>
            </a:r>
            <a:r>
              <a:rPr lang="en-US" dirty="0" err="1"/>
              <a:t>إجراء</a:t>
            </a:r>
            <a:r>
              <a:rPr lang="en-US" dirty="0"/>
              <a:t> </a:t>
            </a:r>
            <a:r>
              <a:rPr lang="en-US" dirty="0" err="1"/>
              <a:t>المكالمات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الخارج</a:t>
            </a:r>
            <a:r>
              <a:rPr lang="en-US" dirty="0"/>
              <a:t> </a:t>
            </a:r>
            <a:r>
              <a:rPr lang="en-US" dirty="0" err="1"/>
              <a:t>إذا</a:t>
            </a:r>
            <a:r>
              <a:rPr lang="en-US" dirty="0"/>
              <a:t> </a:t>
            </a:r>
            <a:r>
              <a:rPr lang="en-US" dirty="0" err="1"/>
              <a:t>كانت</a:t>
            </a:r>
            <a:r>
              <a:rPr lang="en-US" dirty="0"/>
              <a:t> </a:t>
            </a:r>
            <a:r>
              <a:rPr lang="en-US" dirty="0" err="1"/>
              <a:t>عاجلة</a:t>
            </a:r>
            <a:r>
              <a:rPr lang="en-US" dirty="0"/>
              <a:t>.</a:t>
            </a:r>
          </a:p>
          <a:p>
            <a:pPr lvl="1" algn="r" rtl="1"/>
            <a:r>
              <a:rPr lang="ar-SA" dirty="0"/>
              <a:t>عدم</a:t>
            </a:r>
            <a:r>
              <a:rPr lang="en-US" dirty="0"/>
              <a:t> </a:t>
            </a:r>
            <a:r>
              <a:rPr lang="ar-SA" dirty="0"/>
              <a:t>الت</a:t>
            </a:r>
            <a:r>
              <a:rPr lang="en-US" dirty="0" err="1"/>
              <a:t>حدث</a:t>
            </a:r>
            <a:r>
              <a:rPr lang="en-US" dirty="0"/>
              <a:t> </a:t>
            </a:r>
            <a:r>
              <a:rPr lang="ar-SA" dirty="0"/>
              <a:t>مع</a:t>
            </a:r>
            <a:r>
              <a:rPr lang="en-US" dirty="0"/>
              <a:t> </a:t>
            </a:r>
            <a:r>
              <a:rPr lang="en-US" dirty="0" err="1"/>
              <a:t>الآخرين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استمع</a:t>
            </a:r>
            <a:r>
              <a:rPr lang="en-US" dirty="0"/>
              <a:t> </a:t>
            </a:r>
            <a:r>
              <a:rPr lang="en-US" dirty="0" err="1"/>
              <a:t>للآخرين</a:t>
            </a:r>
            <a:r>
              <a:rPr lang="en-US" dirty="0"/>
              <a:t> </a:t>
            </a:r>
            <a:r>
              <a:rPr lang="en-US" dirty="0" err="1"/>
              <a:t>عندما</a:t>
            </a:r>
            <a:r>
              <a:rPr lang="en-US" dirty="0"/>
              <a:t> </a:t>
            </a:r>
            <a:r>
              <a:rPr lang="en-US" dirty="0" err="1"/>
              <a:t>يقدمون</a:t>
            </a:r>
            <a:r>
              <a:rPr lang="en-US" dirty="0"/>
              <a:t> </a:t>
            </a:r>
            <a:r>
              <a:rPr lang="en-US" dirty="0" err="1"/>
              <a:t>أو</a:t>
            </a:r>
            <a:r>
              <a:rPr lang="en-US" dirty="0"/>
              <a:t> </a:t>
            </a:r>
            <a:r>
              <a:rPr lang="en-US" dirty="0" err="1"/>
              <a:t>يتحدثون</a:t>
            </a:r>
            <a:r>
              <a:rPr lang="en-US" dirty="0"/>
              <a:t> </a:t>
            </a:r>
            <a:r>
              <a:rPr lang="ar-SA" dirty="0"/>
              <a:t>(</a:t>
            </a:r>
            <a:r>
              <a:rPr lang="en-US" dirty="0" err="1"/>
              <a:t>يجب</a:t>
            </a:r>
            <a:r>
              <a:rPr lang="en-US" dirty="0"/>
              <a:t> </a:t>
            </a:r>
            <a:r>
              <a:rPr lang="en-US" dirty="0" err="1"/>
              <a:t>تضمين</a:t>
            </a:r>
            <a:r>
              <a:rPr lang="ar-SA" dirty="0"/>
              <a:t> ذلك)</a:t>
            </a:r>
            <a:endParaRPr lang="en-US" dirty="0"/>
          </a:p>
          <a:p>
            <a:pPr lvl="1" algn="r" rtl="1"/>
            <a:r>
              <a:rPr lang="en-US" dirty="0" err="1"/>
              <a:t>كن</a:t>
            </a:r>
            <a:r>
              <a:rPr lang="en-US" dirty="0"/>
              <a:t> </a:t>
            </a:r>
            <a:r>
              <a:rPr lang="en-US" dirty="0" err="1"/>
              <a:t>محترمًا</a:t>
            </a:r>
            <a:r>
              <a:rPr lang="en-US" dirty="0"/>
              <a:t> </a:t>
            </a:r>
            <a:r>
              <a:rPr lang="en-US" dirty="0" err="1"/>
              <a:t>للآراء</a:t>
            </a:r>
            <a:r>
              <a:rPr lang="en-US" dirty="0"/>
              <a:t> </a:t>
            </a:r>
            <a:r>
              <a:rPr lang="en-US" dirty="0" err="1"/>
              <a:t>المختلفة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امنح</a:t>
            </a:r>
            <a:r>
              <a:rPr lang="en-US" dirty="0"/>
              <a:t> </a:t>
            </a:r>
            <a:r>
              <a:rPr lang="en-US" dirty="0" err="1"/>
              <a:t>الجميع</a:t>
            </a:r>
            <a:r>
              <a:rPr lang="en-US" dirty="0"/>
              <a:t> </a:t>
            </a:r>
            <a:r>
              <a:rPr lang="en-US" dirty="0" err="1"/>
              <a:t>مساحة</a:t>
            </a:r>
            <a:r>
              <a:rPr lang="en-US" dirty="0"/>
              <a:t> </a:t>
            </a:r>
            <a:r>
              <a:rPr lang="en-US" dirty="0" err="1"/>
              <a:t>ووقتًا</a:t>
            </a:r>
            <a:r>
              <a:rPr lang="en-US" dirty="0"/>
              <a:t> </a:t>
            </a:r>
            <a:r>
              <a:rPr lang="en-US" dirty="0" err="1"/>
              <a:t>للتعبير</a:t>
            </a:r>
            <a:r>
              <a:rPr lang="en-US" dirty="0"/>
              <a:t> </a:t>
            </a:r>
            <a:r>
              <a:rPr lang="en-US" dirty="0" err="1"/>
              <a:t>عن</a:t>
            </a:r>
            <a:r>
              <a:rPr lang="en-US" dirty="0"/>
              <a:t> </a:t>
            </a:r>
            <a:r>
              <a:rPr lang="en-US" dirty="0" err="1"/>
              <a:t>آرائهم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كن</a:t>
            </a:r>
            <a:r>
              <a:rPr lang="en-US" dirty="0"/>
              <a:t> </a:t>
            </a:r>
            <a:r>
              <a:rPr lang="en-US" dirty="0" err="1"/>
              <a:t>في</a:t>
            </a:r>
            <a:r>
              <a:rPr lang="en-US" dirty="0"/>
              <a:t> </a:t>
            </a:r>
            <a:r>
              <a:rPr lang="en-US" dirty="0" err="1"/>
              <a:t>الموعد</a:t>
            </a:r>
            <a:r>
              <a:rPr lang="en-US" dirty="0"/>
              <a:t>.</a:t>
            </a:r>
          </a:p>
          <a:p>
            <a:pPr lvl="1" algn="r" rtl="1"/>
            <a:r>
              <a:rPr lang="en-US" dirty="0" err="1"/>
              <a:t>تحدى</a:t>
            </a:r>
            <a:r>
              <a:rPr lang="en-US" dirty="0"/>
              <a:t> </a:t>
            </a:r>
            <a:r>
              <a:rPr lang="en-US" dirty="0" err="1"/>
              <a:t>الفكرة</a:t>
            </a:r>
            <a:r>
              <a:rPr lang="en-US" dirty="0"/>
              <a:t> </a:t>
            </a:r>
            <a:r>
              <a:rPr lang="en-US" dirty="0" err="1"/>
              <a:t>وليس</a:t>
            </a:r>
            <a:r>
              <a:rPr lang="en-US" dirty="0"/>
              <a:t> </a:t>
            </a:r>
            <a:r>
              <a:rPr lang="en-US" dirty="0" err="1"/>
              <a:t>الشخص</a:t>
            </a:r>
            <a:r>
              <a:rPr lang="en-US" dirty="0"/>
              <a:t>.</a:t>
            </a:r>
          </a:p>
          <a:p>
            <a:pPr marL="449263" marR="0" lvl="1" indent="-174625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err="1"/>
              <a:t>إخفاء</a:t>
            </a:r>
            <a:r>
              <a:rPr lang="en-US" dirty="0"/>
              <a:t> </a:t>
            </a:r>
            <a:r>
              <a:rPr lang="en-US" dirty="0" err="1"/>
              <a:t>هوية</a:t>
            </a:r>
            <a:r>
              <a:rPr lang="en-US" dirty="0"/>
              <a:t> </a:t>
            </a:r>
            <a:r>
              <a:rPr lang="en-US" dirty="0" err="1"/>
              <a:t>أي</a:t>
            </a:r>
            <a:r>
              <a:rPr lang="en-US" dirty="0"/>
              <a:t> </a:t>
            </a:r>
            <a:r>
              <a:rPr lang="en-US" dirty="0" err="1"/>
              <a:t>أمثلة</a:t>
            </a:r>
            <a:r>
              <a:rPr lang="en-US" dirty="0"/>
              <a:t> </a:t>
            </a:r>
            <a:r>
              <a:rPr lang="en-US" dirty="0" err="1"/>
              <a:t>واقعية</a:t>
            </a:r>
            <a:r>
              <a:rPr lang="en-US" dirty="0"/>
              <a:t> </a:t>
            </a:r>
            <a:r>
              <a:rPr lang="en-US" dirty="0" err="1"/>
              <a:t>للحالات</a:t>
            </a:r>
            <a:r>
              <a:rPr lang="en-US" dirty="0"/>
              <a:t> </a:t>
            </a:r>
            <a:r>
              <a:rPr lang="ar-SA" dirty="0"/>
              <a:t>(</a:t>
            </a:r>
            <a:r>
              <a:rPr lang="en-US" dirty="0" err="1"/>
              <a:t>يجب</a:t>
            </a:r>
            <a:r>
              <a:rPr lang="en-US" dirty="0"/>
              <a:t> </a:t>
            </a:r>
            <a:r>
              <a:rPr lang="en-US" dirty="0" err="1"/>
              <a:t>تضمين</a:t>
            </a:r>
            <a:r>
              <a:rPr lang="ar-SA" dirty="0"/>
              <a:t> ذلك)</a:t>
            </a:r>
            <a:endParaRPr lang="en-US" dirty="0"/>
          </a:p>
          <a:p>
            <a:pPr lvl="1" algn="r" rtl="1"/>
            <a:r>
              <a:rPr lang="en-US" dirty="0" err="1"/>
              <a:t>سرية</a:t>
            </a:r>
            <a:r>
              <a:rPr lang="en-US" dirty="0"/>
              <a:t> </a:t>
            </a:r>
            <a:r>
              <a:rPr lang="en-US" dirty="0" err="1"/>
              <a:t>التجارب</a:t>
            </a:r>
            <a:r>
              <a:rPr lang="en-US" dirty="0"/>
              <a:t> </a:t>
            </a:r>
            <a:r>
              <a:rPr lang="en-US" dirty="0" err="1"/>
              <a:t>الشخصية</a:t>
            </a:r>
            <a:r>
              <a:rPr lang="en-US" dirty="0"/>
              <a:t> </a:t>
            </a:r>
            <a:r>
              <a:rPr lang="en-US" dirty="0" err="1"/>
              <a:t>والمناقشات</a:t>
            </a:r>
            <a:r>
              <a:rPr lang="en-US" dirty="0"/>
              <a:t> </a:t>
            </a:r>
            <a:r>
              <a:rPr lang="en-US" dirty="0" err="1"/>
              <a:t>الحساسة</a:t>
            </a:r>
            <a:r>
              <a:rPr lang="en-US" dirty="0"/>
              <a:t> </a:t>
            </a:r>
            <a:r>
              <a:rPr lang="ar-SA" dirty="0"/>
              <a:t>(</a:t>
            </a:r>
            <a:r>
              <a:rPr lang="en-US" dirty="0" err="1"/>
              <a:t>يجب</a:t>
            </a:r>
            <a:r>
              <a:rPr lang="en-US" dirty="0"/>
              <a:t> </a:t>
            </a:r>
            <a:r>
              <a:rPr lang="en-US" dirty="0" err="1"/>
              <a:t>تضمين</a:t>
            </a:r>
            <a:r>
              <a:rPr lang="ar-SA" dirty="0"/>
              <a:t> ذلك)</a:t>
            </a:r>
            <a:endParaRPr lang="en-US" dirty="0"/>
          </a:p>
          <a:p>
            <a:pPr marL="0" indent="0" algn="r" rtl="1">
              <a:buNone/>
            </a:pPr>
            <a:endParaRPr lang="en-US" dirty="0"/>
          </a:p>
          <a:p>
            <a:pPr marL="0" indent="0" algn="r" rtl="1">
              <a:buNone/>
            </a:pPr>
            <a:r>
              <a:rPr lang="ar-SA" b="1" dirty="0"/>
              <a:t>ال</a:t>
            </a:r>
            <a:r>
              <a:rPr lang="en-US" b="1" dirty="0" err="1"/>
              <a:t>خاتمة</a:t>
            </a:r>
            <a:endParaRPr lang="en-US" b="1" dirty="0"/>
          </a:p>
          <a:p>
            <a:pPr algn="r" rtl="1"/>
            <a:r>
              <a:rPr lang="en-US" i="1" dirty="0" err="1"/>
              <a:t>هل</a:t>
            </a:r>
            <a:r>
              <a:rPr lang="en-US" i="1" dirty="0"/>
              <a:t> </a:t>
            </a:r>
            <a:r>
              <a:rPr lang="en-US" i="1" dirty="0" err="1"/>
              <a:t>لدى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شخص</a:t>
            </a:r>
            <a:r>
              <a:rPr lang="en-US" i="1" dirty="0"/>
              <a:t>  </a:t>
            </a:r>
            <a:r>
              <a:rPr lang="en-US" i="1" dirty="0" err="1"/>
              <a:t>شيء</a:t>
            </a:r>
            <a:r>
              <a:rPr lang="en-US" i="1" dirty="0"/>
              <a:t> </a:t>
            </a:r>
            <a:r>
              <a:rPr lang="en-US" i="1" dirty="0" err="1"/>
              <a:t>آخر</a:t>
            </a:r>
            <a:r>
              <a:rPr lang="en-US" i="1" dirty="0"/>
              <a:t> </a:t>
            </a:r>
            <a:r>
              <a:rPr lang="en-US" i="1" dirty="0" err="1"/>
              <a:t>ليضيفه</a:t>
            </a:r>
            <a:r>
              <a:rPr lang="en-US" i="1" dirty="0"/>
              <a:t>؟</a:t>
            </a:r>
          </a:p>
          <a:p>
            <a:pPr algn="r" rtl="1"/>
            <a:r>
              <a:rPr lang="ar-SA" dirty="0"/>
              <a:t>مراجعة</a:t>
            </a:r>
            <a:r>
              <a:rPr lang="en-US" dirty="0"/>
              <a:t> </a:t>
            </a:r>
            <a:r>
              <a:rPr lang="en-US" dirty="0" err="1"/>
              <a:t>اتفاقية</a:t>
            </a:r>
            <a:r>
              <a:rPr lang="en-US" dirty="0"/>
              <a:t> </a:t>
            </a:r>
            <a:r>
              <a:rPr lang="en-US" dirty="0" err="1"/>
              <a:t>التعلم</a:t>
            </a:r>
            <a:r>
              <a:rPr lang="en-US" dirty="0"/>
              <a:t>.</a:t>
            </a:r>
          </a:p>
          <a:p>
            <a:pPr algn="r" rtl="1"/>
            <a:r>
              <a:rPr lang="ar-SA" dirty="0" err="1"/>
              <a:t>ت</a:t>
            </a:r>
            <a:r>
              <a:rPr lang="en-US" dirty="0" err="1"/>
              <a:t>ع</a:t>
            </a:r>
            <a:r>
              <a:rPr lang="ar-SA" dirty="0" err="1"/>
              <a:t>ي</a:t>
            </a:r>
            <a:r>
              <a:rPr lang="en-US" dirty="0" err="1"/>
              <a:t>لق</a:t>
            </a:r>
            <a:r>
              <a:rPr lang="en-US" dirty="0"/>
              <a:t> </a:t>
            </a:r>
            <a:r>
              <a:rPr lang="en-US" dirty="0" err="1"/>
              <a:t>اللوح</a:t>
            </a:r>
            <a:r>
              <a:rPr lang="en-US" dirty="0"/>
              <a:t> </a:t>
            </a:r>
            <a:r>
              <a:rPr lang="en-US" dirty="0" err="1"/>
              <a:t>القلاب</a:t>
            </a:r>
            <a:r>
              <a:rPr lang="en-US" dirty="0"/>
              <a:t> </a:t>
            </a:r>
            <a:r>
              <a:rPr lang="en-US" dirty="0" err="1"/>
              <a:t>على</a:t>
            </a:r>
            <a:r>
              <a:rPr lang="en-US" dirty="0"/>
              <a:t> </a:t>
            </a:r>
            <a:r>
              <a:rPr lang="en-US" dirty="0" err="1"/>
              <a:t>الحائط</a:t>
            </a:r>
            <a:endParaRPr lang="en-US" dirty="0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8CF1AA67-6D1B-3E0D-673D-325E068132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Google Shape;725;p48:notes">
            <a:extLst>
              <a:ext uri="{FF2B5EF4-FFF2-40B4-BE49-F238E27FC236}">
                <a16:creationId xmlns:a16="http://schemas.microsoft.com/office/drawing/2014/main" id="{DE82AAA7-6C46-BC0A-E294-CE6899DCD327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8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5:notes"/>
          <p:cNvSpPr txBox="1">
            <a:spLocks noGrp="1"/>
          </p:cNvSpPr>
          <p:nvPr>
            <p:ph type="body" idx="1"/>
          </p:nvPr>
        </p:nvSpPr>
        <p:spPr>
          <a:xfrm>
            <a:off x="479425" y="4229101"/>
            <a:ext cx="6140450" cy="5442609"/>
          </a:xfrm>
          <a:prstGeom prst="rect">
            <a:avLst/>
          </a:prstGeom>
        </p:spPr>
        <p:txBody>
          <a:bodyPr/>
          <a:lstStyle/>
          <a:p>
            <a:pPr marL="0" indent="0" algn="r" rtl="1">
              <a:buNone/>
            </a:pPr>
            <a:r>
              <a:rPr lang="ar-SA" b="1" dirty="0"/>
              <a:t>شرح</a:t>
            </a:r>
            <a:endParaRPr lang="en-US" b="1" dirty="0"/>
          </a:p>
          <a:p>
            <a:pPr algn="r" rtl="1"/>
            <a:r>
              <a:rPr lang="ar-SA" dirty="0"/>
              <a:t>قم بت</a:t>
            </a:r>
            <a:r>
              <a:rPr lang="en-US" dirty="0" err="1"/>
              <a:t>وز</a:t>
            </a:r>
            <a:r>
              <a:rPr lang="ar-SA" dirty="0" err="1"/>
              <a:t>ي</a:t>
            </a:r>
            <a:r>
              <a:rPr lang="en-US" dirty="0" err="1"/>
              <a:t>ع</a:t>
            </a:r>
            <a:r>
              <a:rPr lang="en-US" dirty="0"/>
              <a:t> </a:t>
            </a:r>
            <a:r>
              <a:rPr lang="ar-SA" dirty="0"/>
              <a:t>دليل التدريب</a:t>
            </a:r>
            <a:r>
              <a:rPr lang="en-US" dirty="0"/>
              <a:t> </a:t>
            </a:r>
            <a:r>
              <a:rPr lang="en-US" dirty="0" err="1"/>
              <a:t>إذا</a:t>
            </a:r>
            <a:r>
              <a:rPr lang="en-US" dirty="0"/>
              <a:t> </a:t>
            </a:r>
            <a:r>
              <a:rPr lang="en-US" dirty="0" err="1"/>
              <a:t>لم</a:t>
            </a:r>
            <a:r>
              <a:rPr lang="en-US" dirty="0"/>
              <a:t> </a:t>
            </a:r>
            <a:r>
              <a:rPr lang="en-US" dirty="0" err="1"/>
              <a:t>يتم</a:t>
            </a:r>
            <a:r>
              <a:rPr lang="en-US" dirty="0"/>
              <a:t> </a:t>
            </a:r>
            <a:r>
              <a:rPr lang="en-US" dirty="0" err="1"/>
              <a:t>ذلك</a:t>
            </a:r>
            <a:r>
              <a:rPr lang="en-US" dirty="0"/>
              <a:t> </a:t>
            </a:r>
            <a:r>
              <a:rPr lang="ar-SA" dirty="0"/>
              <a:t>مسبقاَ</a:t>
            </a:r>
            <a:endParaRPr lang="en-US" dirty="0"/>
          </a:p>
          <a:p>
            <a:pPr algn="r" rtl="1"/>
            <a:r>
              <a:rPr lang="en-US" i="1" dirty="0" err="1"/>
              <a:t>س</a:t>
            </a:r>
            <a:r>
              <a:rPr lang="ar-SA" i="1" dirty="0"/>
              <a:t>نقوم باستخدام</a:t>
            </a:r>
            <a:r>
              <a:rPr lang="en-US" i="1" dirty="0"/>
              <a:t> </a:t>
            </a:r>
            <a:r>
              <a:rPr lang="ar-SA" i="1" dirty="0"/>
              <a:t> دليل التدريب خلال</a:t>
            </a:r>
            <a:r>
              <a:rPr lang="en-US" i="1" dirty="0"/>
              <a:t> </a:t>
            </a:r>
            <a:r>
              <a:rPr lang="en-US" i="1" dirty="0" err="1"/>
              <a:t>فترة</a:t>
            </a:r>
            <a:r>
              <a:rPr lang="en-US" i="1" dirty="0"/>
              <a:t> </a:t>
            </a:r>
            <a:r>
              <a:rPr lang="en-US" i="1" dirty="0" err="1"/>
              <a:t>التدريب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إنه</a:t>
            </a:r>
            <a:r>
              <a:rPr lang="en-US" i="1" dirty="0"/>
              <a:t> </a:t>
            </a:r>
            <a:r>
              <a:rPr lang="en-US" i="1" dirty="0" err="1"/>
              <a:t>مليء</a:t>
            </a:r>
            <a:r>
              <a:rPr lang="en-US" i="1" dirty="0"/>
              <a:t> </a:t>
            </a:r>
            <a:r>
              <a:rPr lang="en-US" i="1" dirty="0" err="1"/>
              <a:t>بالتمارين</a:t>
            </a:r>
            <a:r>
              <a:rPr lang="en-US" i="1" dirty="0"/>
              <a:t> </a:t>
            </a:r>
            <a:r>
              <a:rPr lang="en-US" i="1" dirty="0" err="1"/>
              <a:t>ونصوص</a:t>
            </a:r>
            <a:r>
              <a:rPr lang="en-US" i="1" dirty="0"/>
              <a:t> </a:t>
            </a:r>
            <a:r>
              <a:rPr lang="en-US" i="1" dirty="0" err="1"/>
              <a:t>لعب</a:t>
            </a:r>
            <a:r>
              <a:rPr lang="en-US" i="1" dirty="0"/>
              <a:t> </a:t>
            </a:r>
            <a:r>
              <a:rPr lang="en-US" i="1" dirty="0" err="1"/>
              <a:t>الأدوار</a:t>
            </a:r>
            <a:r>
              <a:rPr lang="en-US" i="1" dirty="0"/>
              <a:t> </a:t>
            </a:r>
            <a:r>
              <a:rPr lang="en-US" i="1" dirty="0" err="1"/>
              <a:t>ولقطات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المحتوى</a:t>
            </a:r>
            <a:r>
              <a:rPr lang="en-US" i="1" dirty="0"/>
              <a:t> </a:t>
            </a:r>
            <a:r>
              <a:rPr lang="en-US" i="1" dirty="0" err="1"/>
              <a:t>الفني</a:t>
            </a:r>
            <a:r>
              <a:rPr lang="en-US" i="1" dirty="0"/>
              <a:t> </a:t>
            </a:r>
            <a:r>
              <a:rPr lang="en-US" i="1" dirty="0" err="1"/>
              <a:t>وغير</a:t>
            </a:r>
            <a:r>
              <a:rPr lang="en-US" i="1" dirty="0"/>
              <a:t> </a:t>
            </a:r>
            <a:r>
              <a:rPr lang="en-US" i="1" dirty="0" err="1"/>
              <a:t>ذلك</a:t>
            </a:r>
            <a:r>
              <a:rPr lang="en-US" i="1" dirty="0"/>
              <a:t> </a:t>
            </a:r>
            <a:r>
              <a:rPr lang="en-US" i="1" dirty="0" err="1"/>
              <a:t>الكثير</a:t>
            </a:r>
            <a:r>
              <a:rPr lang="en-US" i="1" dirty="0"/>
              <a:t>.</a:t>
            </a:r>
          </a:p>
          <a:p>
            <a:pPr algn="r" rtl="1"/>
            <a:r>
              <a:rPr lang="ar-SA" i="1" dirty="0"/>
              <a:t>الرجاء</a:t>
            </a:r>
            <a:r>
              <a:rPr lang="en-US" i="1" dirty="0"/>
              <a:t> </a:t>
            </a:r>
            <a:r>
              <a:rPr lang="en-US" i="1" dirty="0" err="1"/>
              <a:t>كتابة</a:t>
            </a:r>
            <a:r>
              <a:rPr lang="en-US" i="1" dirty="0"/>
              <a:t> </a:t>
            </a:r>
            <a:r>
              <a:rPr lang="en-US" i="1" dirty="0" err="1"/>
              <a:t>اسمك</a:t>
            </a:r>
            <a:r>
              <a:rPr lang="ar-SA" i="1" dirty="0" err="1"/>
              <a:t>م</a:t>
            </a:r>
            <a:r>
              <a:rPr lang="en-US" i="1" dirty="0"/>
              <a:t> </a:t>
            </a:r>
            <a:r>
              <a:rPr lang="ar-SA" i="1" dirty="0"/>
              <a:t>على دليل التدريب </a:t>
            </a:r>
            <a:r>
              <a:rPr lang="en-US" i="1" dirty="0" err="1"/>
              <a:t>والاحتفاظ</a:t>
            </a:r>
            <a:r>
              <a:rPr lang="en-US" i="1" dirty="0"/>
              <a:t> </a:t>
            </a:r>
            <a:r>
              <a:rPr lang="en-US" i="1" dirty="0" err="1"/>
              <a:t>به</a:t>
            </a:r>
            <a:r>
              <a:rPr lang="en-US" i="1" dirty="0"/>
              <a:t> </a:t>
            </a:r>
            <a:r>
              <a:rPr lang="en-US" i="1" dirty="0" err="1"/>
              <a:t>مع</a:t>
            </a:r>
            <a:r>
              <a:rPr lang="ar-SA" i="1" dirty="0"/>
              <a:t>ك</a:t>
            </a:r>
            <a:r>
              <a:rPr lang="en-US" i="1" dirty="0" err="1"/>
              <a:t>م</a:t>
            </a:r>
            <a:r>
              <a:rPr lang="en-US" i="1" dirty="0"/>
              <a:t> </a:t>
            </a:r>
            <a:r>
              <a:rPr lang="en-US" i="1" dirty="0" err="1"/>
              <a:t>وإحضاره</a:t>
            </a:r>
            <a:r>
              <a:rPr lang="en-US" i="1" dirty="0"/>
              <a:t> </a:t>
            </a:r>
            <a:r>
              <a:rPr lang="en-US" i="1" dirty="0" err="1"/>
              <a:t>معك</a:t>
            </a:r>
            <a:r>
              <a:rPr lang="ar-SA" i="1" dirty="0" err="1"/>
              <a:t>م</a:t>
            </a:r>
            <a:r>
              <a:rPr lang="en-US" i="1" dirty="0"/>
              <a:t> </a:t>
            </a:r>
            <a:r>
              <a:rPr lang="ar-SA" i="1" dirty="0"/>
              <a:t> في </a:t>
            </a:r>
            <a:r>
              <a:rPr lang="en-US" i="1" dirty="0" err="1"/>
              <a:t>كل</a:t>
            </a:r>
            <a:r>
              <a:rPr lang="en-US" i="1" dirty="0"/>
              <a:t> </a:t>
            </a:r>
            <a:r>
              <a:rPr lang="en-US" i="1" dirty="0" err="1"/>
              <a:t>يوم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en-US" i="1" dirty="0"/>
              <a:t> </a:t>
            </a:r>
            <a:r>
              <a:rPr lang="en-US" i="1" dirty="0" err="1"/>
              <a:t>أيام</a:t>
            </a:r>
            <a:r>
              <a:rPr lang="en-US" i="1" dirty="0"/>
              <a:t> </a:t>
            </a:r>
            <a:r>
              <a:rPr lang="en-US" i="1" dirty="0" err="1"/>
              <a:t>التدريب</a:t>
            </a:r>
            <a:r>
              <a:rPr lang="en-US" i="1" dirty="0"/>
              <a:t>.</a:t>
            </a:r>
          </a:p>
          <a:p>
            <a:pPr algn="r" rtl="1"/>
            <a:r>
              <a:rPr lang="en-US" i="1" dirty="0" err="1"/>
              <a:t>ابحث</a:t>
            </a:r>
            <a:r>
              <a:rPr lang="en-US" i="1" dirty="0"/>
              <a:t> </a:t>
            </a:r>
            <a:r>
              <a:rPr lang="en-US" i="1" dirty="0" err="1"/>
              <a:t>عن</a:t>
            </a:r>
            <a:r>
              <a:rPr lang="en-US" i="1" dirty="0"/>
              <a:t> </a:t>
            </a:r>
            <a:r>
              <a:rPr lang="en-US" i="1" dirty="0" err="1"/>
              <a:t>الرمز</a:t>
            </a:r>
            <a:r>
              <a:rPr lang="en-US" i="1" dirty="0"/>
              <a:t> </a:t>
            </a:r>
            <a:r>
              <a:rPr lang="en-US" i="1" dirty="0" err="1"/>
              <a:t>الموجود</a:t>
            </a:r>
            <a:r>
              <a:rPr lang="en-US" i="1" dirty="0"/>
              <a:t> </a:t>
            </a:r>
            <a:r>
              <a:rPr lang="en-US" i="1" dirty="0" err="1"/>
              <a:t>على</a:t>
            </a:r>
            <a:r>
              <a:rPr lang="en-US" i="1" dirty="0"/>
              <a:t> </a:t>
            </a:r>
            <a:r>
              <a:rPr lang="en-US" i="1" dirty="0" err="1"/>
              <a:t>الشرائح</a:t>
            </a:r>
            <a:r>
              <a:rPr lang="en-US" i="1" dirty="0"/>
              <a:t> </a:t>
            </a:r>
            <a:r>
              <a:rPr lang="en-US" i="1" dirty="0" err="1"/>
              <a:t>والذي</a:t>
            </a:r>
            <a:r>
              <a:rPr lang="en-US" i="1" dirty="0"/>
              <a:t> </a:t>
            </a:r>
            <a:r>
              <a:rPr lang="en-US" i="1" dirty="0" err="1"/>
              <a:t>سيشير</a:t>
            </a:r>
            <a:r>
              <a:rPr lang="en-US" i="1" dirty="0"/>
              <a:t> </a:t>
            </a:r>
            <a:r>
              <a:rPr lang="en-US" i="1" dirty="0" err="1"/>
              <a:t>إلى</a:t>
            </a:r>
            <a:r>
              <a:rPr lang="en-US" i="1" dirty="0"/>
              <a:t> </a:t>
            </a:r>
            <a:r>
              <a:rPr lang="en-US" i="1" dirty="0" err="1"/>
              <a:t>أي</a:t>
            </a:r>
            <a:r>
              <a:rPr lang="en-US" i="1" dirty="0"/>
              <a:t> </a:t>
            </a:r>
            <a:r>
              <a:rPr lang="en-US" i="1" dirty="0" err="1"/>
              <a:t>صفحة</a:t>
            </a:r>
            <a:r>
              <a:rPr lang="en-US" i="1" dirty="0"/>
              <a:t> </a:t>
            </a:r>
            <a:r>
              <a:rPr lang="en-US" i="1" dirty="0" err="1"/>
              <a:t>من</a:t>
            </a:r>
            <a:r>
              <a:rPr lang="ar-SA" i="1" dirty="0"/>
              <a:t> دليل التدريب </a:t>
            </a:r>
            <a:r>
              <a:rPr lang="en-US" i="1" dirty="0" err="1"/>
              <a:t>مرتبطة</a:t>
            </a:r>
            <a:r>
              <a:rPr lang="en-US" i="1" dirty="0"/>
              <a:t> </a:t>
            </a:r>
            <a:r>
              <a:rPr lang="en-US" i="1" dirty="0" err="1"/>
              <a:t>بالشريحة</a:t>
            </a:r>
            <a:endParaRPr lang="en-US" i="1" dirty="0"/>
          </a:p>
        </p:txBody>
      </p:sp>
      <p:sp>
        <p:nvSpPr>
          <p:cNvPr id="7" name="Slide Image Placeholder 6">
            <a:extLst>
              <a:ext uri="{FF2B5EF4-FFF2-40B4-BE49-F238E27FC236}">
                <a16:creationId xmlns:a16="http://schemas.microsoft.com/office/drawing/2014/main" id="{F12E68A7-0CF4-9FE9-2C5E-9F9DB6920F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" name="Google Shape;725;p48:notes">
            <a:extLst>
              <a:ext uri="{FF2B5EF4-FFF2-40B4-BE49-F238E27FC236}">
                <a16:creationId xmlns:a16="http://schemas.microsoft.com/office/drawing/2014/main" id="{732F556A-8BC6-24FE-8BB9-98BDF67CE34C}"/>
              </a:ext>
            </a:extLst>
          </p:cNvPr>
          <p:cNvSpPr txBox="1">
            <a:spLocks/>
          </p:cNvSpPr>
          <p:nvPr/>
        </p:nvSpPr>
        <p:spPr>
          <a:xfrm>
            <a:off x="5976710" y="9517856"/>
            <a:ext cx="868317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6728" tIns="48351" rIns="96728" bIns="48351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latin typeface="+mn-lt"/>
              </a:rPr>
              <a:pPr algn="r"/>
              <a:t>9</a:t>
            </a:fld>
            <a:endParaRPr lang="en-US" sz="1200" dirty="0">
              <a:latin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ustom Layout">
  <p:cSld name="1_Custom Layou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51"/>
          <p:cNvSpPr/>
          <p:nvPr/>
        </p:nvSpPr>
        <p:spPr>
          <a:xfrm>
            <a:off x="0" y="-1"/>
            <a:ext cx="12192000" cy="9855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" name="Google Shape;15;p5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35817" y="6230028"/>
            <a:ext cx="349715" cy="40260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51"/>
          <p:cNvSpPr/>
          <p:nvPr/>
        </p:nvSpPr>
        <p:spPr>
          <a:xfrm>
            <a:off x="766810" y="6277445"/>
            <a:ext cx="10374666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 dirty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  <a:cs typeface="Calibri"/>
                <a:sym typeface="Calibri"/>
              </a:rPr>
              <a:t>Level 3: </a:t>
            </a:r>
            <a:r>
              <a:rPr lang="en-US" sz="1400" b="1" i="0" u="none" strike="noStrike" cap="none" dirty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  <a:cs typeface="Calibri"/>
                <a:sym typeface="Calibri"/>
              </a:rPr>
              <a:t>UASC</a:t>
            </a:r>
            <a:r>
              <a:rPr lang="en-US" sz="1400" b="0" i="0" u="none" strike="noStrike" cap="none" dirty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  <a:cs typeface="Calibri"/>
                <a:sym typeface="Calibri"/>
              </a:rPr>
              <a:t>  |  Module 1: </a:t>
            </a:r>
            <a:r>
              <a:rPr lang="en-US" sz="1400" b="1" i="0" u="none" strike="noStrike" cap="none" dirty="0">
                <a:solidFill>
                  <a:schemeClr val="tx2">
                    <a:lumMod val="75000"/>
                  </a:schemeClr>
                </a:solidFill>
                <a:latin typeface="+mn-lt"/>
                <a:ea typeface="Calibri"/>
                <a:cs typeface="Calibri"/>
                <a:sym typeface="Calibri"/>
              </a:rPr>
              <a:t>Understanding the causes, impact and risks of family separation</a:t>
            </a:r>
          </a:p>
        </p:txBody>
      </p:sp>
      <p:sp>
        <p:nvSpPr>
          <p:cNvPr id="17" name="Google Shape;17;p51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  <a:defRPr sz="3200" b="1">
                <a:solidFill>
                  <a:schemeClr val="accent2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Custom Layout">
  <p:cSld name="2_Custom Layout"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52"/>
          <p:cNvSpPr/>
          <p:nvPr/>
        </p:nvSpPr>
        <p:spPr>
          <a:xfrm rot="1782986">
            <a:off x="657419" y="1353466"/>
            <a:ext cx="4749573" cy="4094457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52"/>
          <p:cNvSpPr txBox="1">
            <a:spLocks noGrp="1"/>
          </p:cNvSpPr>
          <p:nvPr>
            <p:ph type="title"/>
          </p:nvPr>
        </p:nvSpPr>
        <p:spPr>
          <a:xfrm>
            <a:off x="1024549" y="3099692"/>
            <a:ext cx="4015311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aramond"/>
              <a:buNone/>
              <a:defRPr sz="48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3"/>
          <p:cNvSpPr/>
          <p:nvPr/>
        </p:nvSpPr>
        <p:spPr>
          <a:xfrm>
            <a:off x="0" y="0"/>
            <a:ext cx="5811000" cy="6858000"/>
          </a:xfrm>
          <a:prstGeom prst="homePlate">
            <a:avLst>
              <a:gd name="adj" fmla="val 25259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53"/>
          <p:cNvSpPr txBox="1">
            <a:spLocks noGrp="1"/>
          </p:cNvSpPr>
          <p:nvPr>
            <p:ph type="title"/>
          </p:nvPr>
        </p:nvSpPr>
        <p:spPr>
          <a:xfrm>
            <a:off x="796386" y="3099692"/>
            <a:ext cx="4015311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aramond"/>
              <a:buNone/>
              <a:defRPr sz="4800" b="1">
                <a:solidFill>
                  <a:schemeClr val="lt1"/>
                </a:solidFill>
                <a:latin typeface="Garamond"/>
                <a:ea typeface="Garamond"/>
                <a:cs typeface="Garamond"/>
                <a:sym typeface="Garamo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9"/>
          <p:cNvSpPr txBox="1"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sz="4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4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sv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BAC67E1-4E94-1AEC-B841-ED08C3F358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325" t="-858" b="-2502"/>
          <a:stretch/>
        </p:blipFill>
        <p:spPr>
          <a:xfrm>
            <a:off x="937896" y="5095038"/>
            <a:ext cx="2114099" cy="62630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71531D2-BD06-70C4-013A-E64AB5759293}"/>
              </a:ext>
            </a:extLst>
          </p:cNvPr>
          <p:cNvSpPr txBox="1"/>
          <p:nvPr/>
        </p:nvSpPr>
        <p:spPr>
          <a:xfrm>
            <a:off x="937896" y="1469148"/>
            <a:ext cx="5836284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 rtl="1"/>
            <a:r>
              <a:rPr lang="en-US" sz="4400" b="1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sz="44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en-US" sz="44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44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sz="4400" b="1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44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44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والتدريب</a:t>
            </a:r>
            <a:r>
              <a:rPr lang="en-US" sz="44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على</a:t>
            </a:r>
            <a:r>
              <a:rPr lang="en-US" sz="44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إدارة</a:t>
            </a:r>
            <a:r>
              <a:rPr lang="en-US" sz="44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400" b="1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الحالة</a:t>
            </a:r>
            <a:endParaRPr lang="en-US" sz="4400" b="1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9C43A9F8-FE60-E78D-35DA-B841D81169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1938" y="888320"/>
            <a:ext cx="4292166" cy="48686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6"/>
          <p:cNvSpPr txBox="1">
            <a:spLocks noGrp="1"/>
          </p:cNvSpPr>
          <p:nvPr>
            <p:ph type="title"/>
          </p:nvPr>
        </p:nvSpPr>
        <p:spPr>
          <a:xfrm>
            <a:off x="1036597" y="2979949"/>
            <a:ext cx="4015311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aramond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هدف التدريب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Google Shape;126;p11">
            <a:extLst>
              <a:ext uri="{FF2B5EF4-FFF2-40B4-BE49-F238E27FC236}">
                <a16:creationId xmlns:a16="http://schemas.microsoft.com/office/drawing/2014/main" id="{87FF4782-267F-A780-EA09-0A0076ADC82E}"/>
              </a:ext>
            </a:extLst>
          </p:cNvPr>
          <p:cNvGrpSpPr/>
          <p:nvPr/>
        </p:nvGrpSpPr>
        <p:grpSpPr>
          <a:xfrm>
            <a:off x="10809266" y="5142476"/>
            <a:ext cx="931738" cy="1250542"/>
            <a:chOff x="5673592" y="7611394"/>
            <a:chExt cx="814830" cy="1093633"/>
          </a:xfrm>
        </p:grpSpPr>
        <p:sp>
          <p:nvSpPr>
            <p:cNvPr id="6" name="Google Shape;127;p11">
              <a:extLst>
                <a:ext uri="{FF2B5EF4-FFF2-40B4-BE49-F238E27FC236}">
                  <a16:creationId xmlns:a16="http://schemas.microsoft.com/office/drawing/2014/main" id="{8C943BE0-CE6A-34DF-F436-FD3C96D484E9}"/>
                </a:ext>
              </a:extLst>
            </p:cNvPr>
            <p:cNvSpPr/>
            <p:nvPr/>
          </p:nvSpPr>
          <p:spPr>
            <a:xfrm>
              <a:off x="5675993" y="8360881"/>
              <a:ext cx="323729" cy="34414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128;p11">
              <a:extLst>
                <a:ext uri="{FF2B5EF4-FFF2-40B4-BE49-F238E27FC236}">
                  <a16:creationId xmlns:a16="http://schemas.microsoft.com/office/drawing/2014/main" id="{0F55BCA9-058B-865F-9C54-26454119CC5B}"/>
                </a:ext>
              </a:extLst>
            </p:cNvPr>
            <p:cNvSpPr/>
            <p:nvPr/>
          </p:nvSpPr>
          <p:spPr>
            <a:xfrm>
              <a:off x="5673592" y="7977240"/>
              <a:ext cx="327409" cy="327409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129;p11">
              <a:extLst>
                <a:ext uri="{FF2B5EF4-FFF2-40B4-BE49-F238E27FC236}">
                  <a16:creationId xmlns:a16="http://schemas.microsoft.com/office/drawing/2014/main" id="{3A944AF0-6C4B-28AE-5228-B44E2F9C451B}"/>
                </a:ext>
              </a:extLst>
            </p:cNvPr>
            <p:cNvSpPr/>
            <p:nvPr/>
          </p:nvSpPr>
          <p:spPr>
            <a:xfrm>
              <a:off x="6163413" y="7995034"/>
              <a:ext cx="323730" cy="709993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130;p11">
              <a:extLst>
                <a:ext uri="{FF2B5EF4-FFF2-40B4-BE49-F238E27FC236}">
                  <a16:creationId xmlns:a16="http://schemas.microsoft.com/office/drawing/2014/main" id="{530F0CDD-C7E6-8A63-0123-E07E8AB6DAC6}"/>
                </a:ext>
              </a:extLst>
            </p:cNvPr>
            <p:cNvSpPr/>
            <p:nvPr/>
          </p:nvSpPr>
          <p:spPr>
            <a:xfrm>
              <a:off x="6161012" y="7611394"/>
              <a:ext cx="327410" cy="327409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31;p11">
              <a:extLst>
                <a:ext uri="{FF2B5EF4-FFF2-40B4-BE49-F238E27FC236}">
                  <a16:creationId xmlns:a16="http://schemas.microsoft.com/office/drawing/2014/main" id="{06AD43B6-F1AE-C96A-56FB-57953FDFF190}"/>
                </a:ext>
              </a:extLst>
            </p:cNvPr>
            <p:cNvSpPr/>
            <p:nvPr/>
          </p:nvSpPr>
          <p:spPr>
            <a:xfrm rot="-8740439">
              <a:off x="6099610" y="8091090"/>
              <a:ext cx="101108" cy="244001"/>
            </a:xfrm>
            <a:prstGeom prst="round2SameRect">
              <a:avLst>
                <a:gd name="adj1" fmla="val 49300"/>
                <a:gd name="adj2" fmla="val 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132;p11">
              <a:extLst>
                <a:ext uri="{FF2B5EF4-FFF2-40B4-BE49-F238E27FC236}">
                  <a16:creationId xmlns:a16="http://schemas.microsoft.com/office/drawing/2014/main" id="{761777FB-5946-889E-295F-A552946E5351}"/>
                </a:ext>
              </a:extLst>
            </p:cNvPr>
            <p:cNvSpPr/>
            <p:nvPr/>
          </p:nvSpPr>
          <p:spPr>
            <a:xfrm rot="-7498798">
              <a:off x="5992187" y="8234266"/>
              <a:ext cx="101108" cy="165176"/>
            </a:xfrm>
            <a:prstGeom prst="round2SameRect">
              <a:avLst>
                <a:gd name="adj1" fmla="val 49300"/>
                <a:gd name="adj2" fmla="val 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9BD31C41-3E97-AD40-A135-A450AD957850}"/>
              </a:ext>
            </a:extLst>
          </p:cNvPr>
          <p:cNvSpPr txBox="1"/>
          <p:nvPr/>
        </p:nvSpPr>
        <p:spPr>
          <a:xfrm>
            <a:off x="5131807" y="2353092"/>
            <a:ext cx="60960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بنهاية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هذا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التدريب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،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سيكون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لدى</a:t>
            </a:r>
            <a:r>
              <a:rPr lang="ar-SA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أخصائيي</a:t>
            </a:r>
            <a:r>
              <a:rPr lang="ar-SA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/ات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 </a:t>
            </a:r>
            <a:r>
              <a:rPr lang="ar-SA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حالة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لإدارة الحالة ل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حماية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الطفل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المعرفة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والمهارات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اللازمة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لمنع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ومعالجة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مخاوف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حماية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الطفل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المتعلقة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بالانفصال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الأسري</a:t>
            </a:r>
            <a:endParaRPr lang="en-US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3C0DE77-C29D-3782-B99A-8E49B8A819D3}"/>
              </a:ext>
            </a:extLst>
          </p:cNvPr>
          <p:cNvSpPr/>
          <p:nvPr/>
        </p:nvSpPr>
        <p:spPr>
          <a:xfrm>
            <a:off x="1341123" y="1637448"/>
            <a:ext cx="4705302" cy="94991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CA" dirty="0"/>
          </a:p>
        </p:txBody>
      </p: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F360C6D9-8BE4-533C-1CDD-AF82A4AA2591}"/>
              </a:ext>
            </a:extLst>
          </p:cNvPr>
          <p:cNvCxnSpPr>
            <a:cxnSpLocks/>
            <a:endCxn id="67" idx="4"/>
          </p:cNvCxnSpPr>
          <p:nvPr/>
        </p:nvCxnSpPr>
        <p:spPr>
          <a:xfrm>
            <a:off x="7036696" y="989484"/>
            <a:ext cx="0" cy="3210539"/>
          </a:xfrm>
          <a:prstGeom prst="line">
            <a:avLst/>
          </a:prstGeom>
          <a:ln w="762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ECEAA26F-26D8-9E37-6265-6F433E9A22EE}"/>
              </a:ext>
            </a:extLst>
          </p:cNvPr>
          <p:cNvCxnSpPr>
            <a:cxnSpLocks/>
          </p:cNvCxnSpPr>
          <p:nvPr/>
        </p:nvCxnSpPr>
        <p:spPr>
          <a:xfrm>
            <a:off x="1960184" y="2587361"/>
            <a:ext cx="0" cy="3193679"/>
          </a:xfrm>
          <a:prstGeom prst="line">
            <a:avLst/>
          </a:prstGeom>
          <a:ln w="762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Google Shape;89;p7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جلسات الوحدة ١</a:t>
            </a:r>
            <a:endParaRPr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3023EC58-AE1B-59ED-AE72-D5E7D71F1CCC}"/>
              </a:ext>
            </a:extLst>
          </p:cNvPr>
          <p:cNvSpPr/>
          <p:nvPr/>
        </p:nvSpPr>
        <p:spPr>
          <a:xfrm rot="1782986">
            <a:off x="1575673" y="3028188"/>
            <a:ext cx="763346" cy="658057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7ECCF-B7EE-45EE-E635-7FCE19792591}"/>
              </a:ext>
            </a:extLst>
          </p:cNvPr>
          <p:cNvSpPr txBox="1"/>
          <p:nvPr/>
        </p:nvSpPr>
        <p:spPr>
          <a:xfrm>
            <a:off x="1624522" y="3099191"/>
            <a:ext cx="679356" cy="4616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٤</a:t>
            </a:r>
            <a:endParaRPr lang="en-US" sz="2400" i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BE3FA31-D0C0-B33D-F4C9-D60AB69F5F45}"/>
              </a:ext>
            </a:extLst>
          </p:cNvPr>
          <p:cNvSpPr txBox="1"/>
          <p:nvPr/>
        </p:nvSpPr>
        <p:spPr>
          <a:xfrm>
            <a:off x="2247106" y="2841485"/>
            <a:ext cx="3743260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spcAft>
                <a:spcPts val="1800"/>
              </a:spcAft>
            </a:pP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فهم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التشريعات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والسياسات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والممارسات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المتعلق</a:t>
            </a:r>
            <a:r>
              <a:rPr lang="ar-SA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ة</a:t>
            </a:r>
            <a:r>
              <a:rPr lang="ar-SA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بالأطفال المنفصلين وغير المصحوبين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ودور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السلطات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القانونية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وأصحاب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المصلحة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الرئيسيين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الآخرين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11D6B720-926A-AEF7-3470-FADF9E923BA5}"/>
              </a:ext>
            </a:extLst>
          </p:cNvPr>
          <p:cNvSpPr/>
          <p:nvPr/>
        </p:nvSpPr>
        <p:spPr>
          <a:xfrm rot="1782986">
            <a:off x="1575673" y="4209742"/>
            <a:ext cx="763346" cy="658057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09C527-4CEC-AD57-2226-3F3018B16A45}"/>
              </a:ext>
            </a:extLst>
          </p:cNvPr>
          <p:cNvSpPr txBox="1"/>
          <p:nvPr/>
        </p:nvSpPr>
        <p:spPr>
          <a:xfrm>
            <a:off x="1624522" y="4280745"/>
            <a:ext cx="679356" cy="4616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٥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B372AB0-A7BF-E463-99C6-46972386FA1A}"/>
              </a:ext>
            </a:extLst>
          </p:cNvPr>
          <p:cNvSpPr txBox="1"/>
          <p:nvPr/>
        </p:nvSpPr>
        <p:spPr>
          <a:xfrm>
            <a:off x="2369625" y="4617693"/>
            <a:ext cx="3502051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ar-SA" sz="2000" dirty="0">
                <a:solidFill>
                  <a:schemeClr val="tx1"/>
                </a:solidFill>
                <a:latin typeface="+mn-lt"/>
              </a:rPr>
              <a:t>نظرة عامة على برامج الأطفال </a:t>
            </a:r>
            <a:r>
              <a:rPr lang="ar-SA" sz="2000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المنفصلين وغير المصحوبين و التنسيق</a:t>
            </a:r>
            <a:endParaRPr lang="en-US" sz="2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DA36146B-3836-2F0B-96FA-091194D42977}"/>
              </a:ext>
            </a:extLst>
          </p:cNvPr>
          <p:cNvSpPr/>
          <p:nvPr/>
        </p:nvSpPr>
        <p:spPr>
          <a:xfrm rot="1782986">
            <a:off x="6656750" y="1812022"/>
            <a:ext cx="763346" cy="658057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4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39D084-F6C4-1722-06CA-DC84514B4679}"/>
              </a:ext>
            </a:extLst>
          </p:cNvPr>
          <p:cNvSpPr txBox="1"/>
          <p:nvPr/>
        </p:nvSpPr>
        <p:spPr>
          <a:xfrm>
            <a:off x="6705599" y="1883026"/>
            <a:ext cx="679356" cy="4616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١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FE52530-B84C-ED2F-C647-75D24FE42199}"/>
              </a:ext>
            </a:extLst>
          </p:cNvPr>
          <p:cNvSpPr txBox="1"/>
          <p:nvPr/>
        </p:nvSpPr>
        <p:spPr>
          <a:xfrm>
            <a:off x="7450703" y="1793235"/>
            <a:ext cx="3116774" cy="70788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1800"/>
              </a:spcAft>
              <a:buNone/>
            </a:pPr>
            <a:r>
              <a:rPr lang="ar-SA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مقدمة و تعريفات حول الأطفال المنفصلين وغير المصحوبين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2" name="Hexagon 61">
            <a:extLst>
              <a:ext uri="{FF2B5EF4-FFF2-40B4-BE49-F238E27FC236}">
                <a16:creationId xmlns:a16="http://schemas.microsoft.com/office/drawing/2014/main" id="{00D3BD56-2ABD-9CF2-88F7-3FEBA26D0A6A}"/>
              </a:ext>
            </a:extLst>
          </p:cNvPr>
          <p:cNvSpPr/>
          <p:nvPr/>
        </p:nvSpPr>
        <p:spPr>
          <a:xfrm rot="1782986">
            <a:off x="6656749" y="3069912"/>
            <a:ext cx="763346" cy="658057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400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4A34E8D-3A16-7152-C692-492A518D87AB}"/>
              </a:ext>
            </a:extLst>
          </p:cNvPr>
          <p:cNvSpPr txBox="1"/>
          <p:nvPr/>
        </p:nvSpPr>
        <p:spPr>
          <a:xfrm>
            <a:off x="6705598" y="3140916"/>
            <a:ext cx="679356" cy="4616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٢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58045922-E5AE-8B04-0751-F6635795CA1A}"/>
              </a:ext>
            </a:extLst>
          </p:cNvPr>
          <p:cNvSpPr txBox="1"/>
          <p:nvPr/>
        </p:nvSpPr>
        <p:spPr>
          <a:xfrm>
            <a:off x="7450703" y="3198885"/>
            <a:ext cx="3116774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spcAft>
                <a:spcPts val="1800"/>
              </a:spcAft>
            </a:pPr>
            <a:r>
              <a:rPr lang="ar-SA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أسباب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الانفصال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الأسري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وتأثيره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7" name="Hexagon 66">
            <a:extLst>
              <a:ext uri="{FF2B5EF4-FFF2-40B4-BE49-F238E27FC236}">
                <a16:creationId xmlns:a16="http://schemas.microsoft.com/office/drawing/2014/main" id="{51A9E425-A510-CE54-95F8-2E9FC9DCD572}"/>
              </a:ext>
            </a:extLst>
          </p:cNvPr>
          <p:cNvSpPr/>
          <p:nvPr/>
        </p:nvSpPr>
        <p:spPr>
          <a:xfrm rot="1782986">
            <a:off x="6657861" y="4251466"/>
            <a:ext cx="763346" cy="658057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4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90E509F-6B42-1214-D733-BDA729D6F719}"/>
              </a:ext>
            </a:extLst>
          </p:cNvPr>
          <p:cNvSpPr txBox="1"/>
          <p:nvPr/>
        </p:nvSpPr>
        <p:spPr>
          <a:xfrm>
            <a:off x="6706710" y="4322470"/>
            <a:ext cx="679356" cy="4616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٣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2992630-76A3-11C7-09E8-6A03E7576972}"/>
              </a:ext>
            </a:extLst>
          </p:cNvPr>
          <p:cNvSpPr txBox="1"/>
          <p:nvPr/>
        </p:nvSpPr>
        <p:spPr>
          <a:xfrm>
            <a:off x="7450705" y="3913692"/>
            <a:ext cx="3116772" cy="132343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الأعراف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الاجتماعية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والثقافية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والدينية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والممارسات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التقليدية</a:t>
            </a:r>
            <a:r>
              <a:rPr lang="en-US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المتعلق</a:t>
            </a:r>
            <a:r>
              <a:rPr lang="ar-SA" sz="20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ة</a:t>
            </a:r>
            <a:r>
              <a:rPr lang="ar-SA" sz="2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بالأطفال المنفصلين وغير المصحوبين</a:t>
            </a:r>
            <a:endParaRPr lang="en-US" sz="2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6875CB-02D9-8B5F-BCE1-8278CB846979}"/>
              </a:ext>
            </a:extLst>
          </p:cNvPr>
          <p:cNvSpPr txBox="1"/>
          <p:nvPr/>
        </p:nvSpPr>
        <p:spPr>
          <a:xfrm>
            <a:off x="1624522" y="1935621"/>
            <a:ext cx="4247157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2000" b="1" i="0" u="none" strike="noStrike" cap="none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Garamond"/>
                <a:cs typeface="Calibri" panose="020F0502020204030204" pitchFamily="34" charset="0"/>
                <a:sym typeface="Garamond"/>
              </a:rPr>
              <a:t>فهم أسباب وتأثير ومخاطر الانفصال الأسري</a:t>
            </a:r>
            <a:endParaRPr lang="en-US" sz="2000" b="1" dirty="0">
              <a:solidFill>
                <a:schemeClr val="accent1">
                  <a:lumMod val="60000"/>
                  <a:lumOff val="4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046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1C3D2DD-FC51-DF5C-03BA-00C5AFA1ED29}"/>
              </a:ext>
            </a:extLst>
          </p:cNvPr>
          <p:cNvSpPr/>
          <p:nvPr/>
        </p:nvSpPr>
        <p:spPr>
          <a:xfrm>
            <a:off x="8681318" y="1021930"/>
            <a:ext cx="3364695" cy="114134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CA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77849CA-C6DC-6050-E16A-1E2E0EDF919A}"/>
              </a:ext>
            </a:extLst>
          </p:cNvPr>
          <p:cNvCxnSpPr>
            <a:cxnSpLocks/>
          </p:cNvCxnSpPr>
          <p:nvPr/>
        </p:nvCxnSpPr>
        <p:spPr>
          <a:xfrm>
            <a:off x="9433904" y="1874848"/>
            <a:ext cx="0" cy="3710306"/>
          </a:xfrm>
          <a:prstGeom prst="line">
            <a:avLst/>
          </a:prstGeom>
          <a:ln w="762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7ACA958-0D0C-7E4D-0A89-87B1EAEC436A}"/>
              </a:ext>
            </a:extLst>
          </p:cNvPr>
          <p:cNvCxnSpPr>
            <a:cxnSpLocks/>
          </p:cNvCxnSpPr>
          <p:nvPr/>
        </p:nvCxnSpPr>
        <p:spPr>
          <a:xfrm>
            <a:off x="4432865" y="989484"/>
            <a:ext cx="0" cy="4986014"/>
          </a:xfrm>
          <a:prstGeom prst="line">
            <a:avLst/>
          </a:prstGeom>
          <a:ln w="762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3DBC5E4-73DE-BF6B-8242-17B2C48860A2}"/>
              </a:ext>
            </a:extLst>
          </p:cNvPr>
          <p:cNvCxnSpPr>
            <a:cxnSpLocks/>
          </p:cNvCxnSpPr>
          <p:nvPr/>
        </p:nvCxnSpPr>
        <p:spPr>
          <a:xfrm>
            <a:off x="943193" y="2316966"/>
            <a:ext cx="6854" cy="2272142"/>
          </a:xfrm>
          <a:prstGeom prst="line">
            <a:avLst/>
          </a:prstGeom>
          <a:ln w="762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Google Shape;89;p7"/>
          <p:cNvSpPr txBox="1">
            <a:spLocks noGrp="1"/>
          </p:cNvSpPr>
          <p:nvPr>
            <p:ph type="title"/>
          </p:nvPr>
        </p:nvSpPr>
        <p:spPr>
          <a:xfrm>
            <a:off x="838200" y="247872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جلسات الوحدة ٢</a:t>
            </a:r>
            <a:endParaRPr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3023EC58-AE1B-59ED-AE72-D5E7D71F1CCC}"/>
              </a:ext>
            </a:extLst>
          </p:cNvPr>
          <p:cNvSpPr/>
          <p:nvPr/>
        </p:nvSpPr>
        <p:spPr>
          <a:xfrm rot="1782986">
            <a:off x="561520" y="2793158"/>
            <a:ext cx="763346" cy="658057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7ECCF-B7EE-45EE-E635-7FCE19792591}"/>
              </a:ext>
            </a:extLst>
          </p:cNvPr>
          <p:cNvSpPr txBox="1"/>
          <p:nvPr/>
        </p:nvSpPr>
        <p:spPr>
          <a:xfrm>
            <a:off x="610369" y="2864161"/>
            <a:ext cx="679356" cy="4616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٦</a:t>
            </a:r>
            <a:endParaRPr lang="en-US" sz="2400" i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BE3FA31-D0C0-B33D-F4C9-D60AB69F5F45}"/>
              </a:ext>
            </a:extLst>
          </p:cNvPr>
          <p:cNvSpPr txBox="1"/>
          <p:nvPr/>
        </p:nvSpPr>
        <p:spPr>
          <a:xfrm>
            <a:off x="1355473" y="2937520"/>
            <a:ext cx="175348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rtl="1"/>
            <a:r>
              <a:rPr lang="ar-SA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المتابعة و المراجعة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Hexagon 26">
            <a:extLst>
              <a:ext uri="{FF2B5EF4-FFF2-40B4-BE49-F238E27FC236}">
                <a16:creationId xmlns:a16="http://schemas.microsoft.com/office/drawing/2014/main" id="{11D6B720-926A-AEF7-3470-FADF9E923BA5}"/>
              </a:ext>
            </a:extLst>
          </p:cNvPr>
          <p:cNvSpPr/>
          <p:nvPr/>
        </p:nvSpPr>
        <p:spPr>
          <a:xfrm rot="1782986">
            <a:off x="561520" y="3866063"/>
            <a:ext cx="763346" cy="658057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09C527-4CEC-AD57-2226-3F3018B16A45}"/>
              </a:ext>
            </a:extLst>
          </p:cNvPr>
          <p:cNvSpPr txBox="1"/>
          <p:nvPr/>
        </p:nvSpPr>
        <p:spPr>
          <a:xfrm>
            <a:off x="610369" y="3937066"/>
            <a:ext cx="679356" cy="4616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٧</a:t>
            </a:r>
            <a:endParaRPr lang="en-US" sz="2400" i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B372AB0-A7BF-E463-99C6-46972386FA1A}"/>
              </a:ext>
            </a:extLst>
          </p:cNvPr>
          <p:cNvSpPr txBox="1"/>
          <p:nvPr/>
        </p:nvSpPr>
        <p:spPr>
          <a:xfrm>
            <a:off x="1355473" y="4003443"/>
            <a:ext cx="175348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ar-SA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إغلاق الحالة         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5" name="Hexagon 34">
            <a:extLst>
              <a:ext uri="{FF2B5EF4-FFF2-40B4-BE49-F238E27FC236}">
                <a16:creationId xmlns:a16="http://schemas.microsoft.com/office/drawing/2014/main" id="{DA36146B-3836-2F0B-96FA-091194D42977}"/>
              </a:ext>
            </a:extLst>
          </p:cNvPr>
          <p:cNvSpPr/>
          <p:nvPr/>
        </p:nvSpPr>
        <p:spPr>
          <a:xfrm rot="1782986">
            <a:off x="9125665" y="4761297"/>
            <a:ext cx="763346" cy="658057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CA" sz="24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C39D084-F6C4-1722-06CA-DC84514B4679}"/>
              </a:ext>
            </a:extLst>
          </p:cNvPr>
          <p:cNvSpPr txBox="1"/>
          <p:nvPr/>
        </p:nvSpPr>
        <p:spPr>
          <a:xfrm>
            <a:off x="9151384" y="4859492"/>
            <a:ext cx="679356" cy="4616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٣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FE52530-B84C-ED2F-C647-75D24FE42199}"/>
              </a:ext>
            </a:extLst>
          </p:cNvPr>
          <p:cNvSpPr txBox="1"/>
          <p:nvPr/>
        </p:nvSpPr>
        <p:spPr>
          <a:xfrm>
            <a:off x="9835395" y="4910399"/>
            <a:ext cx="1753487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ar-SA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التقييم            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6" name="Hexagon 55">
            <a:extLst>
              <a:ext uri="{FF2B5EF4-FFF2-40B4-BE49-F238E27FC236}">
                <a16:creationId xmlns:a16="http://schemas.microsoft.com/office/drawing/2014/main" id="{39930A86-30D4-5979-CA29-E50A5EBC2045}"/>
              </a:ext>
            </a:extLst>
          </p:cNvPr>
          <p:cNvSpPr/>
          <p:nvPr/>
        </p:nvSpPr>
        <p:spPr>
          <a:xfrm rot="1782986">
            <a:off x="4054030" y="3586165"/>
            <a:ext cx="763346" cy="658057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4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B1DEEACF-1E3A-4E4C-97FC-7C631672B80D}"/>
              </a:ext>
            </a:extLst>
          </p:cNvPr>
          <p:cNvSpPr txBox="1"/>
          <p:nvPr/>
        </p:nvSpPr>
        <p:spPr>
          <a:xfrm>
            <a:off x="4102879" y="3657168"/>
            <a:ext cx="679356" cy="4616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٥</a:t>
            </a:r>
            <a:endParaRPr lang="en-US" sz="2400" i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42C6947-D93B-5457-296A-E1391A1DB659}"/>
              </a:ext>
            </a:extLst>
          </p:cNvPr>
          <p:cNvSpPr txBox="1"/>
          <p:nvPr/>
        </p:nvSpPr>
        <p:spPr>
          <a:xfrm>
            <a:off x="4896830" y="3730527"/>
            <a:ext cx="324113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rtl="1"/>
            <a:r>
              <a:rPr lang="en-US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تنفيذ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خطة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الحالة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981D7C4-A84B-6AC7-5A05-99A0CC741F1A}"/>
              </a:ext>
            </a:extLst>
          </p:cNvPr>
          <p:cNvSpPr txBox="1"/>
          <p:nvPr/>
        </p:nvSpPr>
        <p:spPr>
          <a:xfrm>
            <a:off x="4924608" y="4151265"/>
            <a:ext cx="399927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263" indent="-449263" algn="r" rtl="1"/>
            <a:r>
              <a:rPr lang="ar-SA" sz="1800" b="1" dirty="0">
                <a:latin typeface="Calibri" panose="020F0502020204030204" pitchFamily="34" charset="0"/>
                <a:cs typeface="Calibri" panose="020F0502020204030204" pitchFamily="34" charset="0"/>
              </a:rPr>
              <a:t>٥.١</a:t>
            </a:r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اقتفاء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أثر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الأسرة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49263" indent="-449263" algn="r" rtl="1"/>
            <a:r>
              <a:rPr lang="ar-SA" sz="1800" b="1" dirty="0">
                <a:latin typeface="Calibri" panose="020F0502020204030204" pitchFamily="34" charset="0"/>
                <a:cs typeface="Calibri" panose="020F0502020204030204" pitchFamily="34" charset="0"/>
              </a:rPr>
              <a:t>٥.٢</a:t>
            </a:r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توثيق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معلومات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التعقب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49263" indent="-449263" algn="r" rtl="1"/>
            <a:r>
              <a:rPr lang="ar-SA" sz="1800" b="1" dirty="0">
                <a:latin typeface="Calibri" panose="020F0502020204030204" pitchFamily="34" charset="0"/>
                <a:cs typeface="Calibri" panose="020F0502020204030204" pitchFamily="34" charset="0"/>
              </a:rPr>
              <a:t>٥.٣</a:t>
            </a:r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التحقق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قبل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لم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شمل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الأسرة</a:t>
            </a: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49263" indent="-449263" algn="r" rtl="1"/>
            <a:r>
              <a:rPr lang="ar-SA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٥.٤</a:t>
            </a: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اعادة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توحيد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العائلة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49263" indent="-449263" algn="r" rtl="1"/>
            <a:r>
              <a:rPr lang="ar-SA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٥.٥    </a:t>
            </a:r>
            <a:r>
              <a:rPr lang="ar-SA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إعادة الدمج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2" name="Hexagon 61">
            <a:extLst>
              <a:ext uri="{FF2B5EF4-FFF2-40B4-BE49-F238E27FC236}">
                <a16:creationId xmlns:a16="http://schemas.microsoft.com/office/drawing/2014/main" id="{00D3BD56-2ABD-9CF2-88F7-3FEBA26D0A6A}"/>
              </a:ext>
            </a:extLst>
          </p:cNvPr>
          <p:cNvSpPr/>
          <p:nvPr/>
        </p:nvSpPr>
        <p:spPr>
          <a:xfrm rot="1782986">
            <a:off x="9109389" y="2741033"/>
            <a:ext cx="763346" cy="658057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CA" sz="2400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4A34E8D-3A16-7152-C692-492A518D87AB}"/>
              </a:ext>
            </a:extLst>
          </p:cNvPr>
          <p:cNvSpPr txBox="1"/>
          <p:nvPr/>
        </p:nvSpPr>
        <p:spPr>
          <a:xfrm>
            <a:off x="9181697" y="2864161"/>
            <a:ext cx="618730" cy="469642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١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7" name="Hexagon 66">
            <a:extLst>
              <a:ext uri="{FF2B5EF4-FFF2-40B4-BE49-F238E27FC236}">
                <a16:creationId xmlns:a16="http://schemas.microsoft.com/office/drawing/2014/main" id="{51A9E425-A510-CE54-95F8-2E9FC9DCD572}"/>
              </a:ext>
            </a:extLst>
          </p:cNvPr>
          <p:cNvSpPr/>
          <p:nvPr/>
        </p:nvSpPr>
        <p:spPr>
          <a:xfrm rot="1782986">
            <a:off x="9109389" y="3770117"/>
            <a:ext cx="763346" cy="658057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CA" sz="24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090E509F-6B42-1214-D733-BDA729D6F719}"/>
              </a:ext>
            </a:extLst>
          </p:cNvPr>
          <p:cNvSpPr txBox="1"/>
          <p:nvPr/>
        </p:nvSpPr>
        <p:spPr>
          <a:xfrm>
            <a:off x="9167661" y="3915193"/>
            <a:ext cx="679356" cy="4616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٢</a:t>
            </a: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2992630-76A3-11C7-09E8-6A03E7576972}"/>
              </a:ext>
            </a:extLst>
          </p:cNvPr>
          <p:cNvSpPr txBox="1"/>
          <p:nvPr/>
        </p:nvSpPr>
        <p:spPr>
          <a:xfrm>
            <a:off x="9830741" y="2899812"/>
            <a:ext cx="175089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 rtl="1"/>
            <a:r>
              <a:rPr lang="en-US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الت</a:t>
            </a:r>
            <a:r>
              <a:rPr lang="ar-SA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حديد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والتسجيل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F8C5FF7-0C90-B5DD-9F86-07B4F106340D}"/>
              </a:ext>
            </a:extLst>
          </p:cNvPr>
          <p:cNvSpPr txBox="1"/>
          <p:nvPr/>
        </p:nvSpPr>
        <p:spPr>
          <a:xfrm>
            <a:off x="4896830" y="1638883"/>
            <a:ext cx="3241139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ar-SA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خطة الحالة             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B2B921B-468C-0BBD-519C-EE59C469055F}"/>
              </a:ext>
            </a:extLst>
          </p:cNvPr>
          <p:cNvSpPr txBox="1"/>
          <p:nvPr/>
        </p:nvSpPr>
        <p:spPr>
          <a:xfrm>
            <a:off x="4924607" y="2127776"/>
            <a:ext cx="37567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9263" indent="-449263" algn="r" rtl="1"/>
            <a:r>
              <a:rPr lang="ar-SA" sz="1800" b="1" dirty="0">
                <a:latin typeface="Calibri" panose="020F0502020204030204" pitchFamily="34" charset="0"/>
                <a:cs typeface="Calibri" panose="020F0502020204030204" pitchFamily="34" charset="0"/>
              </a:rPr>
              <a:t>٤.١</a:t>
            </a:r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تعريفات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الرعاية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البديلة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والمبادئ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التوجيهية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49263" indent="-449263" algn="r" rtl="1"/>
            <a:r>
              <a:rPr lang="ar-SA" sz="1800" b="1" dirty="0">
                <a:latin typeface="Calibri" panose="020F0502020204030204" pitchFamily="34" charset="0"/>
                <a:cs typeface="Calibri" panose="020F0502020204030204" pitchFamily="34" charset="0"/>
              </a:rPr>
              <a:t>٤.٢</a:t>
            </a:r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أشكال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مختلفة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من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الرعاية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البديلة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49263" indent="-449263" algn="r" rtl="1"/>
            <a:r>
              <a:rPr lang="ar-SA" sz="1800" b="1" dirty="0">
                <a:latin typeface="Calibri" panose="020F0502020204030204" pitchFamily="34" charset="0"/>
                <a:cs typeface="Calibri" panose="020F0502020204030204" pitchFamily="34" charset="0"/>
              </a:rPr>
              <a:t>٤.٣</a:t>
            </a:r>
            <a:r>
              <a:rPr lang="en-US" sz="1800" b="1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تأسيس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رعاية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مجتمعية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9" name="Hexagon 98">
            <a:extLst>
              <a:ext uri="{FF2B5EF4-FFF2-40B4-BE49-F238E27FC236}">
                <a16:creationId xmlns:a16="http://schemas.microsoft.com/office/drawing/2014/main" id="{82D89F5A-A839-1C8C-7090-B5F08A7552AD}"/>
              </a:ext>
            </a:extLst>
          </p:cNvPr>
          <p:cNvSpPr/>
          <p:nvPr/>
        </p:nvSpPr>
        <p:spPr>
          <a:xfrm rot="1782986">
            <a:off x="4054030" y="1512981"/>
            <a:ext cx="763346" cy="658057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sz="2400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27F8D8FD-F121-A299-3560-1FE36B0231B6}"/>
              </a:ext>
            </a:extLst>
          </p:cNvPr>
          <p:cNvSpPr txBox="1"/>
          <p:nvPr/>
        </p:nvSpPr>
        <p:spPr>
          <a:xfrm>
            <a:off x="4102879" y="1583984"/>
            <a:ext cx="679356" cy="46166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spAutoFit/>
          </a:bodyPr>
          <a:lstStyle/>
          <a:p>
            <a:pPr algn="ctr"/>
            <a:r>
              <a:rPr lang="ar-SA" sz="2400" b="1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٤</a:t>
            </a:r>
            <a:endParaRPr lang="en-US" sz="2400" i="1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EA7C27-6807-F07E-274B-5E9B6E9159C3}"/>
              </a:ext>
            </a:extLst>
          </p:cNvPr>
          <p:cNvSpPr txBox="1"/>
          <p:nvPr/>
        </p:nvSpPr>
        <p:spPr>
          <a:xfrm>
            <a:off x="8772923" y="1171603"/>
            <a:ext cx="3087083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 rtl="1"/>
            <a:r>
              <a:rPr lang="en-US" sz="1800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دعم</a:t>
            </a:r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ar-SA" sz="18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المنفصلين و</a:t>
            </a:r>
            <a:r>
              <a:rPr lang="en-US" sz="1800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من</a:t>
            </a:r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خلال</a:t>
            </a:r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إدارة</a:t>
            </a:r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الحال</a:t>
            </a:r>
            <a:r>
              <a:rPr lang="ar-SA" sz="1800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والرعاية</a:t>
            </a:r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البديلة</a:t>
            </a:r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وت</a:t>
            </a:r>
            <a:r>
              <a:rPr lang="ar-SA" sz="18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عقب</a:t>
            </a:r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b="1" dirty="0" err="1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الأسرة</a:t>
            </a:r>
            <a:endParaRPr lang="en-US" sz="1800"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4CC457-880C-6D8C-A574-C2B83049E2FB}"/>
              </a:ext>
            </a:extLst>
          </p:cNvPr>
          <p:cNvSpPr txBox="1"/>
          <p:nvPr/>
        </p:nvSpPr>
        <p:spPr>
          <a:xfrm>
            <a:off x="9862785" y="3925129"/>
            <a:ext cx="175088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ar-SA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الدعم الفوري         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970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4C3AAD4-670C-9036-A3FA-95E941838B1B}"/>
              </a:ext>
            </a:extLst>
          </p:cNvPr>
          <p:cNvSpPr/>
          <p:nvPr/>
        </p:nvSpPr>
        <p:spPr>
          <a:xfrm>
            <a:off x="3689163" y="2862597"/>
            <a:ext cx="7115695" cy="76101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1825" algn="ctr"/>
            <a:r>
              <a:rPr lang="ar-SA" sz="1800" dirty="0">
                <a:solidFill>
                  <a:schemeClr val="tx1"/>
                </a:solidFill>
              </a:rPr>
              <a:t>ا</a:t>
            </a:r>
            <a:r>
              <a:rPr lang="ar-SA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لمعيار ١٦: </a:t>
            </a:r>
            <a:r>
              <a:rPr lang="ar-SA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تقوية بيئة الأسرة و مقدمي الرعاية     </a:t>
            </a:r>
            <a:endParaRPr lang="en-US" sz="1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BC13D55-8596-B279-439A-585E6E65481C}"/>
              </a:ext>
            </a:extLst>
          </p:cNvPr>
          <p:cNvSpPr/>
          <p:nvPr/>
        </p:nvSpPr>
        <p:spPr>
          <a:xfrm>
            <a:off x="3689163" y="1883625"/>
            <a:ext cx="7115695" cy="76101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1825" algn="ctr"/>
            <a:r>
              <a:rPr lang="ar-SA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المعيار ١٢: </a:t>
            </a:r>
            <a:r>
              <a:rPr lang="ar-SA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 المنفصلين و غير المصحوبين</a:t>
            </a:r>
            <a:endParaRPr lang="en-CA" sz="1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14F0B92-03AC-B632-940B-37631511E40B}"/>
              </a:ext>
            </a:extLst>
          </p:cNvPr>
          <p:cNvSpPr/>
          <p:nvPr/>
        </p:nvSpPr>
        <p:spPr>
          <a:xfrm>
            <a:off x="3689163" y="3841569"/>
            <a:ext cx="7115695" cy="76101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1825" algn="ctr"/>
            <a:r>
              <a:rPr lang="ar-SA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المعيار ١٨: </a:t>
            </a:r>
            <a:r>
              <a:rPr lang="ar-SA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إدارة الحالة                           </a:t>
            </a:r>
            <a:endParaRPr lang="en-CA" sz="1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FA65203-72AE-1AC5-F364-F42E98E25914}"/>
              </a:ext>
            </a:extLst>
          </p:cNvPr>
          <p:cNvSpPr/>
          <p:nvPr/>
        </p:nvSpPr>
        <p:spPr>
          <a:xfrm>
            <a:off x="3689163" y="4820541"/>
            <a:ext cx="7115695" cy="76101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1825" algn="ctr"/>
            <a:r>
              <a:rPr lang="ar-SA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المعيار ١٩: </a:t>
            </a:r>
            <a:r>
              <a:rPr lang="ar-SA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الرعاية البديلة                          </a:t>
            </a:r>
            <a:endParaRPr lang="en-CA" sz="1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6" name="Google Shape;96;p8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المعايير الدنيا لحماية الطفل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8" name="Google Shape;98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1828" y="1621264"/>
            <a:ext cx="2970087" cy="4097893"/>
          </a:xfrm>
          <a:prstGeom prst="rect">
            <a:avLst/>
          </a:prstGeom>
          <a:noFill/>
          <a:ln w="9525" cap="flat" cmpd="sng">
            <a:solidFill>
              <a:schemeClr val="accent2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C42BC23-465E-C1E5-8DF1-80F46968D322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5" name="Hexagon 14">
              <a:extLst>
                <a:ext uri="{FF2B5EF4-FFF2-40B4-BE49-F238E27FC236}">
                  <a16:creationId xmlns:a16="http://schemas.microsoft.com/office/drawing/2014/main" id="{9939DADC-709C-6E7A-5828-6FFA8158FECA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95E7043-10B7-2D2E-857B-998D4D91CBBE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353C9AD-034A-20EB-BB20-3C405679C65F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S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٢٧</a:t>
                </a:r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BB2F6106-9359-9FA2-0F16-AA49DEA45ABE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95FC8E1B-CD37-999D-4104-D8F0B620AA1F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18" name="Isosceles Triangle 17">
                <a:extLst>
                  <a:ext uri="{FF2B5EF4-FFF2-40B4-BE49-F238E27FC236}">
                    <a16:creationId xmlns:a16="http://schemas.microsoft.com/office/drawing/2014/main" id="{80E6F8A8-7139-F400-AFDF-3F489765CA9A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772E69C9-835A-AA44-7946-A37C9693D716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9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ar-SA" dirty="0"/>
              <a:t>الاختبار القبلي للتدريب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Graphic 1" descr="Head with gears with solid fill">
            <a:extLst>
              <a:ext uri="{FF2B5EF4-FFF2-40B4-BE49-F238E27FC236}">
                <a16:creationId xmlns:a16="http://schemas.microsoft.com/office/drawing/2014/main" id="{3C896356-8271-9A5A-D595-C35B0EEFDB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57328" y="1737072"/>
            <a:ext cx="3877344" cy="3877344"/>
          </a:xfrm>
          <a:prstGeom prst="rect">
            <a:avLst/>
          </a:prstGeom>
        </p:spPr>
      </p:pic>
      <p:sp>
        <p:nvSpPr>
          <p:cNvPr id="4" name="Google Shape;114;p9">
            <a:extLst>
              <a:ext uri="{FF2B5EF4-FFF2-40B4-BE49-F238E27FC236}">
                <a16:creationId xmlns:a16="http://schemas.microsoft.com/office/drawing/2014/main" id="{FEDB9886-1B61-8884-A773-E7A839F40A49}"/>
              </a:ext>
            </a:extLst>
          </p:cNvPr>
          <p:cNvSpPr txBox="1"/>
          <p:nvPr/>
        </p:nvSpPr>
        <p:spPr>
          <a:xfrm>
            <a:off x="794079" y="1219596"/>
            <a:ext cx="155912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SA" sz="1800" b="1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١٥ دقيقة     </a:t>
            </a:r>
            <a:endParaRPr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0F14563-2EFA-9E91-D976-4457FEEF1AE4}"/>
              </a:ext>
            </a:extLst>
          </p:cNvPr>
          <p:cNvGrpSpPr/>
          <p:nvPr/>
        </p:nvGrpSpPr>
        <p:grpSpPr>
          <a:xfrm>
            <a:off x="357066" y="1224523"/>
            <a:ext cx="369332" cy="369332"/>
            <a:chOff x="6784825" y="4717805"/>
            <a:chExt cx="1170980" cy="1170980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2D4451EC-393F-389C-3833-E6EDD339C5AB}"/>
                </a:ext>
              </a:extLst>
            </p:cNvPr>
            <p:cNvSpPr/>
            <p:nvPr/>
          </p:nvSpPr>
          <p:spPr>
            <a:xfrm>
              <a:off x="6784825" y="4717805"/>
              <a:ext cx="1170980" cy="117098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0D00AD33-90E9-492B-161F-A9C6ED10C511}"/>
                </a:ext>
              </a:extLst>
            </p:cNvPr>
            <p:cNvSpPr/>
            <p:nvPr/>
          </p:nvSpPr>
          <p:spPr>
            <a:xfrm>
              <a:off x="7276868" y="5237982"/>
              <a:ext cx="189079" cy="1890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A44ED74-5FE5-382F-769D-614AE257DF56}"/>
                </a:ext>
              </a:extLst>
            </p:cNvPr>
            <p:cNvSpPr/>
            <p:nvPr/>
          </p:nvSpPr>
          <p:spPr>
            <a:xfrm rot="16200000">
              <a:off x="7134823" y="5040376"/>
              <a:ext cx="464812" cy="1131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19CE153-3813-CE5D-EDF1-EC3C57ED2F86}"/>
                </a:ext>
              </a:extLst>
            </p:cNvPr>
            <p:cNvSpPr/>
            <p:nvPr/>
          </p:nvSpPr>
          <p:spPr>
            <a:xfrm rot="13453060">
              <a:off x="7365088" y="5440995"/>
              <a:ext cx="331413" cy="109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72">
            <a:extLst>
              <a:ext uri="{FF2B5EF4-FFF2-40B4-BE49-F238E27FC236}">
                <a16:creationId xmlns:a16="http://schemas.microsoft.com/office/drawing/2014/main" id="{30D5B31E-8392-E6F8-9B81-582DB83DD018}"/>
              </a:ext>
            </a:extLst>
          </p:cNvPr>
          <p:cNvSpPr txBox="1">
            <a:spLocks/>
          </p:cNvSpPr>
          <p:nvPr/>
        </p:nvSpPr>
        <p:spPr>
          <a:xfrm>
            <a:off x="796386" y="3099692"/>
            <a:ext cx="10126172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/>
            <a:r>
              <a:rPr lang="ar-SA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الوحدة ١</a:t>
            </a:r>
            <a:endParaRPr lang="en-CA" sz="2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r"/>
            <a:br>
              <a:rPr lang="en-CA" b="1" dirty="0">
                <a:solidFill>
                  <a:schemeClr val="bg1"/>
                </a:solidFill>
                <a:latin typeface="Garamond"/>
              </a:rPr>
            </a:br>
            <a:r>
              <a:rPr lang="ar-SA" sz="5400" b="1" i="0" u="none" strike="noStrike" cap="none" dirty="0">
                <a:solidFill>
                  <a:schemeClr val="bg1"/>
                </a:solidFill>
                <a:latin typeface="Calibri" panose="020F0502020204030204" pitchFamily="34" charset="0"/>
                <a:ea typeface="Garamond"/>
                <a:cs typeface="Calibri" panose="020F0502020204030204" pitchFamily="34" charset="0"/>
                <a:sym typeface="Garamond"/>
              </a:rPr>
              <a:t>فهم أسباب وتأثير ومخاطر الانفصال الأسري</a:t>
            </a:r>
            <a:endParaRPr lang="en-US" sz="24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sz="5400" b="1" dirty="0">
              <a:solidFill>
                <a:schemeClr val="bg1"/>
              </a:solidFill>
              <a:latin typeface="Garamond"/>
            </a:endParaRPr>
          </a:p>
        </p:txBody>
      </p:sp>
    </p:spTree>
    <p:extLst>
      <p:ext uri="{BB962C8B-B14F-4D97-AF65-F5344CB8AC3E}">
        <p14:creationId xmlns:p14="http://schemas.microsoft.com/office/powerpoint/2010/main" val="1362334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1"/>
          <p:cNvSpPr txBox="1">
            <a:spLocks noGrp="1"/>
          </p:cNvSpPr>
          <p:nvPr>
            <p:ph type="title"/>
          </p:nvPr>
        </p:nvSpPr>
        <p:spPr>
          <a:xfrm>
            <a:off x="1661967" y="3099692"/>
            <a:ext cx="2808067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aramond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هدف الوحدة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5" name="Google Shape;135;p11"/>
          <p:cNvSpPr txBox="1"/>
          <p:nvPr/>
        </p:nvSpPr>
        <p:spPr>
          <a:xfrm>
            <a:off x="6372930" y="1767363"/>
            <a:ext cx="4397559" cy="22467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لتعزيز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فهم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المشاركين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لأسباب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وتأثير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الانفصال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الأسر</a:t>
            </a:r>
            <a:r>
              <a:rPr lang="ar-SA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؛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الإطار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الاجتماعي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والثقافي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والقانوني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والسياق</a:t>
            </a:r>
            <a:r>
              <a:rPr lang="ar-SA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ي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للاستجابة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للأطفال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غير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المصحوبين</a:t>
            </a:r>
            <a:r>
              <a:rPr lang="en-US" sz="28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والمنفصلين</a:t>
            </a:r>
            <a:endParaRPr lang="en-US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2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Arial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أهداف التعلم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2" name="Google Shape;142;p12"/>
          <p:cNvSpPr txBox="1"/>
          <p:nvPr/>
        </p:nvSpPr>
        <p:spPr>
          <a:xfrm>
            <a:off x="8305863" y="3708232"/>
            <a:ext cx="3053844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None/>
            </a:pPr>
            <a:r>
              <a:rPr lang="ar-SA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وصف المعايير والممارسات القانونية والثقافية والسياقية المتعلقة بالعمل مع الأطفال المنفصلين و غير المصحوبين</a:t>
            </a:r>
            <a:endParaRPr lang="ar-SA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3" name="Google Shape;143;p12"/>
          <p:cNvGrpSpPr/>
          <p:nvPr/>
        </p:nvGrpSpPr>
        <p:grpSpPr>
          <a:xfrm>
            <a:off x="5404501" y="2228248"/>
            <a:ext cx="1408652" cy="974395"/>
            <a:chOff x="6878053" y="1156317"/>
            <a:chExt cx="1431178" cy="1039513"/>
          </a:xfrm>
          <a:solidFill>
            <a:schemeClr val="accent2">
              <a:lumMod val="75000"/>
            </a:schemeClr>
          </a:solidFill>
        </p:grpSpPr>
        <p:grpSp>
          <p:nvGrpSpPr>
            <p:cNvPr id="144" name="Google Shape;144;p12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  <a:grpFill/>
          </p:grpSpPr>
          <p:sp>
            <p:nvSpPr>
              <p:cNvPr id="145" name="Google Shape;145;p12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146;p12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47" name="Google Shape;147;p12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12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9" name="Google Shape;149;p12"/>
          <p:cNvGrpSpPr/>
          <p:nvPr/>
        </p:nvGrpSpPr>
        <p:grpSpPr>
          <a:xfrm>
            <a:off x="1801109" y="2228248"/>
            <a:ext cx="1408652" cy="974395"/>
            <a:chOff x="6878053" y="1156317"/>
            <a:chExt cx="1431178" cy="1039513"/>
          </a:xfrm>
          <a:solidFill>
            <a:schemeClr val="accent2">
              <a:lumMod val="75000"/>
            </a:schemeClr>
          </a:solidFill>
        </p:grpSpPr>
        <p:grpSp>
          <p:nvGrpSpPr>
            <p:cNvPr id="150" name="Google Shape;150;p12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  <a:grpFill/>
          </p:grpSpPr>
          <p:sp>
            <p:nvSpPr>
              <p:cNvPr id="151" name="Google Shape;151;p12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2" name="Google Shape;152;p12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3" name="Google Shape;153;p12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12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5" name="Google Shape;155;p12"/>
          <p:cNvGrpSpPr/>
          <p:nvPr/>
        </p:nvGrpSpPr>
        <p:grpSpPr>
          <a:xfrm>
            <a:off x="9024010" y="2228248"/>
            <a:ext cx="1408652" cy="974395"/>
            <a:chOff x="6878053" y="1156317"/>
            <a:chExt cx="1431178" cy="1039513"/>
          </a:xfrm>
          <a:solidFill>
            <a:schemeClr val="accent2">
              <a:lumMod val="75000"/>
            </a:schemeClr>
          </a:solidFill>
        </p:grpSpPr>
        <p:grpSp>
          <p:nvGrpSpPr>
            <p:cNvPr id="156" name="Google Shape;156;p12"/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  <a:grpFill/>
          </p:grpSpPr>
          <p:sp>
            <p:nvSpPr>
              <p:cNvPr id="157" name="Google Shape;157;p12"/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158;p12"/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9" name="Google Shape;159;p12"/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12"/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1" name="Google Shape;161;p12"/>
          <p:cNvSpPr txBox="1"/>
          <p:nvPr/>
        </p:nvSpPr>
        <p:spPr>
          <a:xfrm>
            <a:off x="984693" y="3876525"/>
            <a:ext cx="2759415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1" algn="r" rtl="1"/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قارن</a:t>
            </a:r>
            <a:r>
              <a:rPr lang="ar-SA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التباين الخاص ب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تعريفات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sz="20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en-US" sz="20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20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sz="20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20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20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ar-SA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2" name="Google Shape;162;p12"/>
          <p:cNvSpPr txBox="1"/>
          <p:nvPr/>
        </p:nvSpPr>
        <p:spPr>
          <a:xfrm>
            <a:off x="4716292" y="3708232"/>
            <a:ext cx="2759416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None/>
            </a:pPr>
            <a:r>
              <a:rPr lang="ar-SA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تحليل كيف يمكن أن يؤثر الانفصال الأسري على الطفل ، وشرح التدابير اللازمة لمنع انفصال الأسرة</a:t>
            </a:r>
            <a:endParaRPr lang="ar-SA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7" name="Google Shape;167;p13"/>
          <p:cNvCxnSpPr/>
          <p:nvPr/>
        </p:nvCxnSpPr>
        <p:spPr>
          <a:xfrm>
            <a:off x="7911764" y="570274"/>
            <a:ext cx="0" cy="5685241"/>
          </a:xfrm>
          <a:prstGeom prst="straightConnector1">
            <a:avLst/>
          </a:prstGeom>
          <a:noFill/>
          <a:ln w="2857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8" name="Google Shape;168;p13"/>
          <p:cNvSpPr txBox="1"/>
          <p:nvPr/>
        </p:nvSpPr>
        <p:spPr>
          <a:xfrm>
            <a:off x="8194089" y="495192"/>
            <a:ext cx="3975427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1800"/>
              </a:spcAft>
              <a:buNone/>
            </a:pPr>
            <a:r>
              <a:rPr lang="ar-SA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مقدمة و تعريفات حول الأطفال المنفصلين وغير المصحوبين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69" name="Google Shape;169;p13"/>
          <p:cNvSpPr txBox="1"/>
          <p:nvPr/>
        </p:nvSpPr>
        <p:spPr>
          <a:xfrm>
            <a:off x="8194088" y="1132496"/>
            <a:ext cx="3871788" cy="104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r">
              <a:spcAft>
                <a:spcPts val="1800"/>
              </a:spcAft>
            </a:pPr>
            <a:endParaRPr lang="ar-SA" sz="16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algn="r">
              <a:spcAft>
                <a:spcPts val="1800"/>
              </a:spcAft>
            </a:pPr>
            <a:r>
              <a:rPr lang="ar-SA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أسباب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الانفصال</a:t>
            </a:r>
            <a:r>
              <a:rPr lang="en-US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الأسري</a:t>
            </a:r>
            <a:r>
              <a:rPr lang="en-US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وتأثيره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70" name="Google Shape;170;p13"/>
          <p:cNvSpPr txBox="1"/>
          <p:nvPr/>
        </p:nvSpPr>
        <p:spPr>
          <a:xfrm>
            <a:off x="6220288" y="2064396"/>
            <a:ext cx="1349407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</a:pPr>
            <a:r>
              <a:rPr lang="ar-SA" sz="1600" b="1" i="0" u="none" strike="noStrike" cap="none" dirty="0">
                <a:solidFill>
                  <a:schemeClr val="bg1"/>
                </a:solidFill>
                <a:latin typeface="+mn-lt"/>
                <a:ea typeface="Helvetica Neue"/>
                <a:cs typeface="Helvetica Neue"/>
                <a:sym typeface="Helvetica Neue"/>
              </a:rPr>
              <a:t>استراحة</a:t>
            </a:r>
            <a:endParaRPr sz="1600" b="1" i="1" u="none" strike="noStrike" cap="none" dirty="0">
              <a:solidFill>
                <a:schemeClr val="bg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13"/>
          <p:cNvSpPr txBox="1"/>
          <p:nvPr/>
        </p:nvSpPr>
        <p:spPr>
          <a:xfrm>
            <a:off x="8194088" y="2714020"/>
            <a:ext cx="387178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</a:pPr>
            <a:r>
              <a:rPr lang="ar-SA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فهم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الأعراف</a:t>
            </a:r>
            <a:r>
              <a:rPr lang="en-US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والممارسات</a:t>
            </a:r>
            <a:r>
              <a:rPr lang="en-US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المتعلق</a:t>
            </a:r>
            <a:r>
              <a:rPr lang="ar-SA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ة</a:t>
            </a:r>
            <a:r>
              <a:rPr lang="ar-SA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بالأطفال المنفصلين وغير المصحوبين</a:t>
            </a:r>
            <a:endParaRPr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2" name="Google Shape;172;p13"/>
          <p:cNvSpPr txBox="1"/>
          <p:nvPr/>
        </p:nvSpPr>
        <p:spPr>
          <a:xfrm>
            <a:off x="6220288" y="4437968"/>
            <a:ext cx="1349407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Helvetica Neue"/>
              <a:buNone/>
            </a:pPr>
            <a:r>
              <a:rPr lang="ar-SA" sz="1600" b="1" i="0" u="none" strike="noStrike" cap="none" dirty="0">
                <a:solidFill>
                  <a:schemeClr val="bg1"/>
                </a:solidFill>
                <a:latin typeface="+mn-lt"/>
                <a:ea typeface="Helvetica Neue"/>
                <a:cs typeface="Helvetica Neue"/>
                <a:sym typeface="Helvetica Neue"/>
              </a:rPr>
              <a:t>الغداء</a:t>
            </a:r>
            <a:endParaRPr sz="1600" b="1" i="1" u="none" strike="noStrike" cap="none" dirty="0">
              <a:solidFill>
                <a:schemeClr val="bg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13"/>
          <p:cNvSpPr txBox="1"/>
          <p:nvPr/>
        </p:nvSpPr>
        <p:spPr>
          <a:xfrm>
            <a:off x="8194088" y="3570333"/>
            <a:ext cx="3871787" cy="1061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r">
              <a:spcAft>
                <a:spcPts val="1800"/>
              </a:spcAft>
            </a:pP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فهم</a:t>
            </a:r>
            <a:r>
              <a:rPr lang="en-US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التشريعات</a:t>
            </a:r>
            <a:r>
              <a:rPr lang="en-US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والسياسات</a:t>
            </a:r>
            <a:r>
              <a:rPr lang="en-US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والممارسات</a:t>
            </a:r>
            <a:r>
              <a:rPr lang="en-US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المتعلق</a:t>
            </a:r>
            <a:r>
              <a:rPr lang="ar-SA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ة</a:t>
            </a:r>
            <a:r>
              <a:rPr lang="ar-SA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بالأطفال المنفصلين وغير المصحوبين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ودور</a:t>
            </a:r>
            <a:r>
              <a:rPr lang="en-US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السلطات</a:t>
            </a:r>
            <a:r>
              <a:rPr lang="en-US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القانونية</a:t>
            </a:r>
            <a:r>
              <a:rPr lang="en-US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وأصحاب</a:t>
            </a:r>
            <a:r>
              <a:rPr lang="en-US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المصلحة</a:t>
            </a:r>
            <a:r>
              <a:rPr lang="en-US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الرئيسيين</a:t>
            </a:r>
            <a:r>
              <a:rPr lang="en-US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الآخرين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75" name="Google Shape;175;p13"/>
          <p:cNvSpPr txBox="1"/>
          <p:nvPr/>
        </p:nvSpPr>
        <p:spPr>
          <a:xfrm>
            <a:off x="8125082" y="5179069"/>
            <a:ext cx="3975427" cy="815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1800"/>
              </a:spcAft>
              <a:buNone/>
            </a:pPr>
            <a:r>
              <a:rPr lang="ar-SA" sz="1600" dirty="0">
                <a:solidFill>
                  <a:schemeClr val="bg1"/>
                </a:solidFill>
                <a:latin typeface="+mn-lt"/>
              </a:rPr>
              <a:t>نظرة عامة على برامج الأطفال </a:t>
            </a:r>
            <a:r>
              <a:rPr lang="ar-SA" sz="1600" dirty="0">
                <a:solidFill>
                  <a:schemeClr val="bg1"/>
                </a:solidFill>
                <a:latin typeface="+mn-lt"/>
                <a:ea typeface="Calibri"/>
                <a:cs typeface="Calibri"/>
                <a:sym typeface="Calibri"/>
              </a:rPr>
              <a:t>المنفصلين وغير المصحوبين</a:t>
            </a:r>
            <a:r>
              <a:rPr lang="ar-SA" sz="1600" dirty="0">
                <a:solidFill>
                  <a:schemeClr val="bg1"/>
                </a:solidFill>
                <a:latin typeface="+mn-lt"/>
              </a:rPr>
              <a:t> و التنسيق</a:t>
            </a:r>
            <a:endParaRPr lang="en-US" sz="16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76" name="Google Shape;176;p13"/>
          <p:cNvSpPr txBox="1"/>
          <p:nvPr/>
        </p:nvSpPr>
        <p:spPr>
          <a:xfrm>
            <a:off x="8840882" y="6046704"/>
            <a:ext cx="3224991" cy="569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1800"/>
              </a:spcAft>
              <a:buNone/>
            </a:pPr>
            <a:r>
              <a:rPr lang="ar-SA" sz="16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ختام الوحدة </a:t>
            </a:r>
            <a:endParaRPr lang="en-US" sz="1600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13"/>
          <p:cNvSpPr/>
          <p:nvPr/>
        </p:nvSpPr>
        <p:spPr>
          <a:xfrm rot="1782986">
            <a:off x="7743969" y="480284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13"/>
          <p:cNvSpPr/>
          <p:nvPr/>
        </p:nvSpPr>
        <p:spPr>
          <a:xfrm rot="1782986">
            <a:off x="7739848" y="1284652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13"/>
          <p:cNvSpPr/>
          <p:nvPr/>
        </p:nvSpPr>
        <p:spPr>
          <a:xfrm rot="1782986">
            <a:off x="7743968" y="2089020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13"/>
          <p:cNvSpPr/>
          <p:nvPr/>
        </p:nvSpPr>
        <p:spPr>
          <a:xfrm rot="1782986">
            <a:off x="7739848" y="2893388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1" name="Google Shape;181;p13"/>
          <p:cNvSpPr/>
          <p:nvPr/>
        </p:nvSpPr>
        <p:spPr>
          <a:xfrm rot="1782986">
            <a:off x="7739848" y="4502124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2" name="Google Shape;182;p13"/>
          <p:cNvSpPr/>
          <p:nvPr/>
        </p:nvSpPr>
        <p:spPr>
          <a:xfrm rot="1782986">
            <a:off x="7739850" y="3697756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13"/>
          <p:cNvSpPr/>
          <p:nvPr/>
        </p:nvSpPr>
        <p:spPr>
          <a:xfrm rot="1782986">
            <a:off x="7739848" y="5306492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13"/>
          <p:cNvSpPr/>
          <p:nvPr/>
        </p:nvSpPr>
        <p:spPr>
          <a:xfrm rot="1782986">
            <a:off x="7743969" y="6110860"/>
            <a:ext cx="335595" cy="289306"/>
          </a:xfrm>
          <a:prstGeom prst="hexagon">
            <a:avLst>
              <a:gd name="adj" fmla="val 28965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13"/>
          <p:cNvSpPr txBox="1">
            <a:spLocks noGrp="1"/>
          </p:cNvSpPr>
          <p:nvPr>
            <p:ph type="title"/>
          </p:nvPr>
        </p:nvSpPr>
        <p:spPr>
          <a:xfrm>
            <a:off x="1028454" y="3198461"/>
            <a:ext cx="4015311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aramond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الأجندة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4"/>
          <p:cNvSpPr txBox="1"/>
          <p:nvPr/>
        </p:nvSpPr>
        <p:spPr>
          <a:xfrm>
            <a:off x="6381004" y="1190167"/>
            <a:ext cx="494190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8CC8"/>
              </a:buClr>
              <a:buSzPts val="2400"/>
              <a:buFont typeface="Arial"/>
              <a:buNone/>
            </a:pPr>
            <a:r>
              <a:rPr lang="ar-SA" sz="4400" dirty="0">
                <a:latin typeface="Calibri" panose="020F0502020204030204" pitchFamily="34" charset="0"/>
                <a:cs typeface="Calibri" panose="020F0502020204030204" pitchFamily="34" charset="0"/>
              </a:rPr>
              <a:t>أهداف التعلم</a:t>
            </a:r>
            <a:endParaRPr lang="en-US" sz="2000" spc="3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2" name="Google Shape;192;p14"/>
          <p:cNvSpPr txBox="1">
            <a:spLocks noGrp="1"/>
          </p:cNvSpPr>
          <p:nvPr>
            <p:ph type="title"/>
          </p:nvPr>
        </p:nvSpPr>
        <p:spPr>
          <a:xfrm>
            <a:off x="796386" y="3099692"/>
            <a:ext cx="4015311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ar-SA" sz="4000" dirty="0">
                <a:latin typeface="Calibri" panose="020F0502020204030204" pitchFamily="34" charset="0"/>
                <a:cs typeface="Calibri" panose="020F0502020204030204" pitchFamily="34" charset="0"/>
              </a:rPr>
              <a:t>الجلسة ١</a:t>
            </a:r>
            <a:br>
              <a:rPr lang="ar-SA" dirty="0"/>
            </a:br>
            <a:r>
              <a:rPr lang="ar-SA" dirty="0"/>
              <a:t>   </a:t>
            </a:r>
            <a:r>
              <a:rPr lang="ar-SA" sz="4000" dirty="0">
                <a:solidFill>
                  <a:schemeClr val="bg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مقدمة و تعريفات حول الأطفال المنفصلين وغير المصحوبين</a:t>
            </a:r>
            <a:br>
              <a:rPr lang="en-US" sz="4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GB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3" name="Google Shape;193;p14"/>
          <p:cNvSpPr txBox="1"/>
          <p:nvPr/>
        </p:nvSpPr>
        <p:spPr>
          <a:xfrm>
            <a:off x="7251032" y="2227848"/>
            <a:ext cx="4171275" cy="285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ت</a:t>
            </a:r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عريف</a:t>
            </a:r>
            <a:r>
              <a:rPr lang="ar-SA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المصطلحات المتعلقة بالأطفال غير المصحوبين والمنفصلين في حالات الطوارئ</a:t>
            </a:r>
            <a:endParaRPr lang="ar-SA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lang="ar-SA"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24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تذكر </a:t>
            </a:r>
            <a:r>
              <a:rPr lang="ar-SA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</a:t>
            </a:r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لمعايير الدنيا</a:t>
            </a:r>
            <a:r>
              <a:rPr lang="ar-SA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المتعلقة بالأطفال غير المصحوبين والمنفصلين </a:t>
            </a:r>
            <a:endParaRPr lang="ar-SA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94" name="Google Shape;194;p14"/>
          <p:cNvGrpSpPr/>
          <p:nvPr/>
        </p:nvGrpSpPr>
        <p:grpSpPr>
          <a:xfrm>
            <a:off x="6381004" y="2322385"/>
            <a:ext cx="560331" cy="592814"/>
            <a:chOff x="243840" y="1676400"/>
            <a:chExt cx="701040" cy="741680"/>
          </a:xfrm>
          <a:solidFill>
            <a:schemeClr val="accent2">
              <a:lumMod val="75000"/>
            </a:schemeClr>
          </a:solidFill>
        </p:grpSpPr>
        <p:sp>
          <p:nvSpPr>
            <p:cNvPr id="195" name="Google Shape;195;p14"/>
            <p:cNvSpPr/>
            <p:nvPr/>
          </p:nvSpPr>
          <p:spPr>
            <a:xfrm>
              <a:off x="243840" y="1676400"/>
              <a:ext cx="116839" cy="7416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14"/>
            <p:cNvSpPr/>
            <p:nvPr/>
          </p:nvSpPr>
          <p:spPr>
            <a:xfrm>
              <a:off x="314960" y="1676400"/>
              <a:ext cx="629920" cy="4368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7" name="Google Shape;197;p14"/>
          <p:cNvGrpSpPr/>
          <p:nvPr/>
        </p:nvGrpSpPr>
        <p:grpSpPr>
          <a:xfrm>
            <a:off x="6381004" y="4613934"/>
            <a:ext cx="560331" cy="592814"/>
            <a:chOff x="243840" y="1676400"/>
            <a:chExt cx="701040" cy="741680"/>
          </a:xfrm>
          <a:solidFill>
            <a:schemeClr val="accent2">
              <a:lumMod val="75000"/>
            </a:schemeClr>
          </a:solidFill>
        </p:grpSpPr>
        <p:sp>
          <p:nvSpPr>
            <p:cNvPr id="198" name="Google Shape;198;p14"/>
            <p:cNvSpPr/>
            <p:nvPr/>
          </p:nvSpPr>
          <p:spPr>
            <a:xfrm>
              <a:off x="243840" y="1676400"/>
              <a:ext cx="116839" cy="7416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14"/>
            <p:cNvSpPr/>
            <p:nvPr/>
          </p:nvSpPr>
          <p:spPr>
            <a:xfrm>
              <a:off x="314960" y="1676400"/>
              <a:ext cx="629920" cy="4368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2">
            <a:extLst>
              <a:ext uri="{FF2B5EF4-FFF2-40B4-BE49-F238E27FC236}">
                <a16:creationId xmlns:a16="http://schemas.microsoft.com/office/drawing/2014/main" id="{41605473-5107-7E0D-24F9-9CD4957A994C}"/>
              </a:ext>
            </a:extLst>
          </p:cNvPr>
          <p:cNvSpPr txBox="1">
            <a:spLocks/>
          </p:cNvSpPr>
          <p:nvPr/>
        </p:nvSpPr>
        <p:spPr>
          <a:xfrm>
            <a:off x="6276087" y="2351546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ctr"/>
            <a:r>
              <a:rPr lang="ar-S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دليل التيسير</a:t>
            </a:r>
            <a:endParaRPr lang="en-CA" sz="54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5"/>
          <p:cNvSpPr txBox="1">
            <a:spLocks noGrp="1"/>
          </p:cNvSpPr>
          <p:nvPr>
            <p:ph type="title"/>
          </p:nvPr>
        </p:nvSpPr>
        <p:spPr>
          <a:xfrm>
            <a:off x="571500" y="120516"/>
            <a:ext cx="110490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/>
              <a:buNone/>
            </a:pPr>
            <a:r>
              <a:rPr lang="ar-SA" sz="3200" dirty="0">
                <a:latin typeface="Calibri" panose="020F0502020204030204" pitchFamily="34" charset="0"/>
                <a:cs typeface="Calibri" panose="020F0502020204030204" pitchFamily="34" charset="0"/>
              </a:rPr>
              <a:t>المعيار ١٣ من المعايير الدنيا لحماية الطفل: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ar-SA" sz="3200" dirty="0">
                <a:latin typeface="Calibri" panose="020F0502020204030204" pitchFamily="34" charset="0"/>
                <a:cs typeface="Calibri" panose="020F0502020204030204" pitchFamily="34" charset="0"/>
              </a:rPr>
              <a:t> و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endParaRPr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EFB8A2B-5A91-5E4E-30BD-63C0E7CC9AB3}"/>
              </a:ext>
            </a:extLst>
          </p:cNvPr>
          <p:cNvSpPr/>
          <p:nvPr/>
        </p:nvSpPr>
        <p:spPr>
          <a:xfrm>
            <a:off x="3492035" y="1914854"/>
            <a:ext cx="7236215" cy="62206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1825" algn="r" rtl="1"/>
            <a:r>
              <a:rPr lang="en-CA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المعيار</a:t>
            </a:r>
            <a:r>
              <a:rPr lang="en-CA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١٣ </a:t>
            </a:r>
            <a:r>
              <a:rPr lang="en-CA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n-CA" sz="18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CA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18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ar-SA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و </a:t>
            </a:r>
            <a:r>
              <a:rPr lang="en-CA" sz="18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CA" sz="1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18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endParaRPr lang="en-CA" sz="1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Google Shape;98;p8">
            <a:extLst>
              <a:ext uri="{FF2B5EF4-FFF2-40B4-BE49-F238E27FC236}">
                <a16:creationId xmlns:a16="http://schemas.microsoft.com/office/drawing/2014/main" id="{DBC2815C-FD4D-4799-1684-CD4D319BBCC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54642" y="1705279"/>
            <a:ext cx="2498650" cy="3447441"/>
          </a:xfrm>
          <a:prstGeom prst="rect">
            <a:avLst/>
          </a:prstGeom>
          <a:noFill/>
          <a:ln w="9525" cap="flat" cmpd="sng">
            <a:solidFill>
              <a:schemeClr val="accent2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4255E2C-DA18-401D-CA98-E0C8554E27EB}"/>
              </a:ext>
            </a:extLst>
          </p:cNvPr>
          <p:cNvSpPr txBox="1"/>
          <p:nvPr/>
        </p:nvSpPr>
        <p:spPr>
          <a:xfrm>
            <a:off x="4159400" y="2771473"/>
            <a:ext cx="635619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</a:pPr>
            <a:r>
              <a:rPr lang="ar-SA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يتم التصدي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ar-SA" sz="2400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ل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لانفصال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الأسري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ويتلقى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الأطفال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غير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المصحوبين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والمنفصلين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الرعاية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والحماية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في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الوقت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المناسب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وبطريقة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آمنة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ومناسبة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ويسهل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الوصول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إليها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وفقًا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لحقوقهم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ومصالحهم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24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الفضلى</a:t>
            </a:r>
            <a:r>
              <a:rPr lang="en-US" sz="2400" b="0" i="0" u="none" strike="noStrike" cap="none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.</a:t>
            </a:r>
            <a:endParaRPr lang="en-US" sz="2400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6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تعاريف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FFBFC99E-8FD7-ACFD-6C26-CE78777AE90D}"/>
              </a:ext>
            </a:extLst>
          </p:cNvPr>
          <p:cNvSpPr/>
          <p:nvPr/>
        </p:nvSpPr>
        <p:spPr>
          <a:xfrm>
            <a:off x="2746895" y="1599587"/>
            <a:ext cx="3156621" cy="1696679"/>
          </a:xfrm>
          <a:prstGeom prst="wedgeRoundRectCallout">
            <a:avLst>
              <a:gd name="adj1" fmla="val -12916"/>
              <a:gd name="adj2" fmla="val 6340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ماذا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نعني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بالأسرة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الممتدة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؟</a:t>
            </a:r>
          </a:p>
        </p:txBody>
      </p:sp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82AFAF03-F723-56E2-E17B-089F91C94F75}"/>
              </a:ext>
            </a:extLst>
          </p:cNvPr>
          <p:cNvSpPr/>
          <p:nvPr/>
        </p:nvSpPr>
        <p:spPr>
          <a:xfrm>
            <a:off x="6328248" y="1599587"/>
            <a:ext cx="3156621" cy="1696679"/>
          </a:xfrm>
          <a:prstGeom prst="wedgeRoundRectCallout">
            <a:avLst>
              <a:gd name="adj1" fmla="val -12916"/>
              <a:gd name="adj2" fmla="val 6340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ماذا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نعني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بمقدم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الرعاية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الأساسي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؟</a:t>
            </a: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362A1850-C0A8-85D1-8222-BD3B302A701F}"/>
              </a:ext>
            </a:extLst>
          </p:cNvPr>
          <p:cNvSpPr/>
          <p:nvPr/>
        </p:nvSpPr>
        <p:spPr>
          <a:xfrm>
            <a:off x="1034473" y="3906369"/>
            <a:ext cx="3156621" cy="1696679"/>
          </a:xfrm>
          <a:prstGeom prst="wedgeRoundRectCallout">
            <a:avLst>
              <a:gd name="adj1" fmla="val -12916"/>
              <a:gd name="adj2" fmla="val 6340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ماذا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نعني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با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لا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نفصال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الأسر</a:t>
            </a:r>
            <a:r>
              <a:rPr lang="ar-SA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؟</a:t>
            </a: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E6A350E5-2C39-3D4A-205F-239C388324F6}"/>
              </a:ext>
            </a:extLst>
          </p:cNvPr>
          <p:cNvSpPr/>
          <p:nvPr/>
        </p:nvSpPr>
        <p:spPr>
          <a:xfrm>
            <a:off x="4615826" y="3906369"/>
            <a:ext cx="3156621" cy="1696679"/>
          </a:xfrm>
          <a:prstGeom prst="wedgeRoundRectCallout">
            <a:avLst>
              <a:gd name="adj1" fmla="val -12916"/>
              <a:gd name="adj2" fmla="val 6340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هل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تعرف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الفرق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بين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الأطفال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FF459432-DD59-CF2C-A957-4880221661D0}"/>
              </a:ext>
            </a:extLst>
          </p:cNvPr>
          <p:cNvSpPr/>
          <p:nvPr/>
        </p:nvSpPr>
        <p:spPr>
          <a:xfrm>
            <a:off x="8197179" y="3906369"/>
            <a:ext cx="3156621" cy="1696679"/>
          </a:xfrm>
          <a:prstGeom prst="wedgeRoundRectCallout">
            <a:avLst>
              <a:gd name="adj1" fmla="val -12916"/>
              <a:gd name="adj2" fmla="val 6340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لماذا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من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اله</a:t>
            </a:r>
            <a:r>
              <a:rPr lang="ar-SA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الاتفاق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على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التعريفات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؟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A489E7F9-41A5-058C-B159-6F0E958DFB2C}"/>
              </a:ext>
            </a:extLst>
          </p:cNvPr>
          <p:cNvSpPr/>
          <p:nvPr/>
        </p:nvSpPr>
        <p:spPr>
          <a:xfrm>
            <a:off x="400339" y="3583501"/>
            <a:ext cx="11372499" cy="50196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1825"/>
            <a:endParaRPr lang="en-CA" sz="1800" b="1" dirty="0">
              <a:solidFill>
                <a:schemeClr val="tx1"/>
              </a:solidFill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FE4D010-0DC0-1D0A-A1F2-8997E49DD2D3}"/>
              </a:ext>
            </a:extLst>
          </p:cNvPr>
          <p:cNvSpPr/>
          <p:nvPr/>
        </p:nvSpPr>
        <p:spPr>
          <a:xfrm>
            <a:off x="400339" y="1345661"/>
            <a:ext cx="11372499" cy="50196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31825"/>
            <a:endParaRPr lang="en-CA" sz="1800" b="1" dirty="0">
              <a:solidFill>
                <a:schemeClr val="tx1"/>
              </a:solidFill>
            </a:endParaRPr>
          </a:p>
        </p:txBody>
      </p:sp>
      <p:sp>
        <p:nvSpPr>
          <p:cNvPr id="224" name="Google Shape;224;p17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تعاريف</a:t>
            </a:r>
            <a:endParaRPr dirty="0"/>
          </a:p>
        </p:txBody>
      </p:sp>
      <p:sp>
        <p:nvSpPr>
          <p:cNvPr id="2" name="Google Shape;258;p19">
            <a:extLst>
              <a:ext uri="{FF2B5EF4-FFF2-40B4-BE49-F238E27FC236}">
                <a16:creationId xmlns:a16="http://schemas.microsoft.com/office/drawing/2014/main" id="{6FF61266-ED49-B2BE-398B-274D5393F7D2}"/>
              </a:ext>
            </a:extLst>
          </p:cNvPr>
          <p:cNvSpPr txBox="1"/>
          <p:nvPr/>
        </p:nvSpPr>
        <p:spPr>
          <a:xfrm>
            <a:off x="520111" y="1412987"/>
            <a:ext cx="1854789" cy="2070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1800" b="1" i="0" dirty="0">
                <a:latin typeface="Calibri" panose="020F0502020204030204" pitchFamily="34" charset="0"/>
                <a:cs typeface="Calibri" panose="020F0502020204030204" pitchFamily="34" charset="0"/>
              </a:rPr>
              <a:t>الطفل</a:t>
            </a:r>
            <a:endParaRPr lang="en-US" sz="1800" b="1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lang="en-US" sz="1800" b="1" i="0" dirty="0">
              <a:latin typeface="+mn-lt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أي شخص دون سن ١٨ عامًا (اتفاقية حقوق الطفل ، المادة ١)</a:t>
            </a:r>
          </a:p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lang="ar-SA" sz="1800" dirty="0"/>
          </a:p>
        </p:txBody>
      </p:sp>
      <p:sp>
        <p:nvSpPr>
          <p:cNvPr id="3" name="Google Shape;258;p19">
            <a:extLst>
              <a:ext uri="{FF2B5EF4-FFF2-40B4-BE49-F238E27FC236}">
                <a16:creationId xmlns:a16="http://schemas.microsoft.com/office/drawing/2014/main" id="{D90A56AE-2AEB-BCD4-910B-9EB4FD909D68}"/>
              </a:ext>
            </a:extLst>
          </p:cNvPr>
          <p:cNvSpPr txBox="1"/>
          <p:nvPr/>
        </p:nvSpPr>
        <p:spPr>
          <a:xfrm>
            <a:off x="2644251" y="1412987"/>
            <a:ext cx="3794649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ar-SA" sz="1800" b="1" dirty="0"/>
              <a:t>               </a:t>
            </a:r>
            <a:r>
              <a:rPr lang="ar-SA" sz="1800" b="1" dirty="0">
                <a:latin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ar-SA" sz="1800" b="1" i="0" dirty="0">
                <a:latin typeface="Calibri" panose="020F0502020204030204" pitchFamily="34" charset="0"/>
                <a:cs typeface="Calibri" panose="020F0502020204030204" pitchFamily="34" charset="0"/>
              </a:rPr>
              <a:t>لأطفال غير المصحوبين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i="0" dirty="0">
              <a:latin typeface="+mn-lt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هم الأطفال المنفصلين عن كلا الوالدين والأقارب الآخرين ، ولا تتم رعايتهم من قبل شخص بالغ مسؤول عن القيام بذلك بحكم القانون أو العرف.</a:t>
            </a:r>
          </a:p>
        </p:txBody>
      </p:sp>
      <p:sp>
        <p:nvSpPr>
          <p:cNvPr id="4" name="Google Shape;258;p19">
            <a:extLst>
              <a:ext uri="{FF2B5EF4-FFF2-40B4-BE49-F238E27FC236}">
                <a16:creationId xmlns:a16="http://schemas.microsoft.com/office/drawing/2014/main" id="{2FF6E0E7-4CF9-6E95-A39E-302AE441C1CD}"/>
              </a:ext>
            </a:extLst>
          </p:cNvPr>
          <p:cNvSpPr txBox="1"/>
          <p:nvPr/>
        </p:nvSpPr>
        <p:spPr>
          <a:xfrm>
            <a:off x="6644470" y="1412987"/>
            <a:ext cx="5128368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ar-SA" sz="1800" b="1" dirty="0">
                <a:latin typeface="Calibri" panose="020F0502020204030204" pitchFamily="34" charset="0"/>
                <a:cs typeface="Calibri" panose="020F0502020204030204" pitchFamily="34" charset="0"/>
              </a:rPr>
              <a:t>الأطفال المنفصلين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latin typeface="+mn-lt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هم الأطفال  الذين انفصلوا عن كلا الوالدين ، أو عن مقدم رعاية أساسي سابق قانوني أو عرفي ، ولكن ليس بالضرورة عن قريب آخر. وبالتالي ، قد يشمل هؤلاء الأطفال المصحوبين من أفراد الأسرة البالغين الآخرين.</a:t>
            </a:r>
          </a:p>
        </p:txBody>
      </p:sp>
      <p:sp>
        <p:nvSpPr>
          <p:cNvPr id="5" name="Google Shape;258;p19">
            <a:extLst>
              <a:ext uri="{FF2B5EF4-FFF2-40B4-BE49-F238E27FC236}">
                <a16:creationId xmlns:a16="http://schemas.microsoft.com/office/drawing/2014/main" id="{93231917-3017-6FB7-7A22-8B7A98C920B5}"/>
              </a:ext>
            </a:extLst>
          </p:cNvPr>
          <p:cNvSpPr txBox="1"/>
          <p:nvPr/>
        </p:nvSpPr>
        <p:spPr>
          <a:xfrm>
            <a:off x="2644251" y="3654306"/>
            <a:ext cx="3794649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ar-SA" sz="1800" b="1" i="0" dirty="0"/>
              <a:t>              </a:t>
            </a:r>
            <a:r>
              <a:rPr lang="ar-SA" sz="1800" b="1" i="0" dirty="0">
                <a:latin typeface="Calibri" panose="020F0502020204030204" pitchFamily="34" charset="0"/>
                <a:cs typeface="Calibri" panose="020F0502020204030204" pitchFamily="34" charset="0"/>
              </a:rPr>
              <a:t>الأسر التي يرأسها أطفال </a:t>
            </a:r>
            <a:endParaRPr lang="ar-SA" sz="18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latin typeface="+mn-lt"/>
            </a:endParaRPr>
          </a:p>
          <a:p>
            <a:pPr lvl="0" algn="r" rtl="1">
              <a:defRPr/>
            </a:pP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الأسرة التي يتولى فيها الطفل أو الأطفال (عادة الأخ الأكبر) المسؤولية الأساسية اليومية لإدارة الأسرة ، وإعالة ورعاية من بداخلها</a:t>
            </a:r>
            <a:endParaRPr lang="ar-SA" sz="180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6" name="Google Shape;258;p19">
            <a:extLst>
              <a:ext uri="{FF2B5EF4-FFF2-40B4-BE49-F238E27FC236}">
                <a16:creationId xmlns:a16="http://schemas.microsoft.com/office/drawing/2014/main" id="{12B96DB6-0499-6196-70FB-BB112AEF2CDA}"/>
              </a:ext>
            </a:extLst>
          </p:cNvPr>
          <p:cNvSpPr txBox="1"/>
          <p:nvPr/>
        </p:nvSpPr>
        <p:spPr>
          <a:xfrm>
            <a:off x="6644470" y="3654306"/>
            <a:ext cx="5128368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ar-SA" sz="1800" b="1" dirty="0">
                <a:latin typeface="Calibri" panose="020F0502020204030204" pitchFamily="34" charset="0"/>
                <a:cs typeface="Calibri" panose="020F0502020204030204" pitchFamily="34" charset="0"/>
              </a:rPr>
              <a:t>مقدم الرعاية الرئيسي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فرد أو مجتمع أو مؤسسة (بما في ذلك الدولة) مع وضوح</a:t>
            </a:r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المسؤولية (بموجب العرف أو القانون) عن رفاهية الطفل. </a:t>
            </a:r>
          </a:p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غالبًا ما يشير المصطلح إلى الشخص الذي يعيش معه الطفل والذي يقدم الرعاية اليومية للطفل</a:t>
            </a:r>
          </a:p>
        </p:txBody>
      </p:sp>
      <p:sp>
        <p:nvSpPr>
          <p:cNvPr id="7" name="Google Shape;258;p19">
            <a:extLst>
              <a:ext uri="{FF2B5EF4-FFF2-40B4-BE49-F238E27FC236}">
                <a16:creationId xmlns:a16="http://schemas.microsoft.com/office/drawing/2014/main" id="{5AA9AEA3-6FF4-AFA0-1D34-E4A4A49F0A77}"/>
              </a:ext>
            </a:extLst>
          </p:cNvPr>
          <p:cNvSpPr txBox="1"/>
          <p:nvPr/>
        </p:nvSpPr>
        <p:spPr>
          <a:xfrm>
            <a:off x="520111" y="3654306"/>
            <a:ext cx="1854789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800" b="1" i="0" dirty="0">
                <a:latin typeface="Calibri" panose="020F0502020204030204" pitchFamily="34" charset="0"/>
                <a:cs typeface="Calibri" panose="020F0502020204030204" pitchFamily="34" charset="0"/>
              </a:rPr>
              <a:t>الأيتام</a:t>
            </a:r>
            <a:endParaRPr lang="en-US" sz="1800" b="1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الأطفال الذين من المعروف وفاة  كلا والديهم.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EB0271F-7F0A-B40B-3B65-2A46884BD7CE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6A85EE35-F3F0-7A31-98F8-19A2C05CAEA8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67DC6A6C-4CDB-B8A8-4A1E-00680186C947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1BAFDBB1-38D3-3A09-E9A4-4EF1269813F1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S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٧</a:t>
                </a:r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577377D1-FDB1-B642-114B-0B225B048A31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3780CC29-A35D-8A8F-C685-6DE6CD812C00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27" name="Isosceles Triangle 26">
                <a:extLst>
                  <a:ext uri="{FF2B5EF4-FFF2-40B4-BE49-F238E27FC236}">
                    <a16:creationId xmlns:a16="http://schemas.microsoft.com/office/drawing/2014/main" id="{06C5FC11-52F2-A3D3-0B7D-92F30B75EF85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DD158812-B260-E483-77CB-EAD856A203F8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72">
            <a:extLst>
              <a:ext uri="{FF2B5EF4-FFF2-40B4-BE49-F238E27FC236}">
                <a16:creationId xmlns:a16="http://schemas.microsoft.com/office/drawing/2014/main" id="{B4EF6EFF-882D-586A-0898-B03D7BABA98F}"/>
              </a:ext>
            </a:extLst>
          </p:cNvPr>
          <p:cNvSpPr txBox="1">
            <a:spLocks/>
          </p:cNvSpPr>
          <p:nvPr/>
        </p:nvSpPr>
        <p:spPr>
          <a:xfrm>
            <a:off x="4329295" y="2638232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إضافية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لملاحظات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الميسر</a:t>
            </a:r>
            <a:endParaRPr lang="en-CA" sz="54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4974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peech Bubble: Rectangle with Corners Rounded 45">
            <a:extLst>
              <a:ext uri="{FF2B5EF4-FFF2-40B4-BE49-F238E27FC236}">
                <a16:creationId xmlns:a16="http://schemas.microsoft.com/office/drawing/2014/main" id="{B40D7150-4006-B111-4BE3-AF5A4CD5BAF3}"/>
              </a:ext>
            </a:extLst>
          </p:cNvPr>
          <p:cNvSpPr/>
          <p:nvPr/>
        </p:nvSpPr>
        <p:spPr>
          <a:xfrm>
            <a:off x="5565669" y="1980804"/>
            <a:ext cx="4940300" cy="3657600"/>
          </a:xfrm>
          <a:prstGeom prst="wedgeRoundRectCallout">
            <a:avLst>
              <a:gd name="adj1" fmla="val -63249"/>
              <a:gd name="adj2" fmla="val -1736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CA" dirty="0"/>
          </a:p>
        </p:txBody>
      </p:sp>
      <p:sp>
        <p:nvSpPr>
          <p:cNvPr id="238" name="Google Shape;238;p18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مصحوب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أو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منفصل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؟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Google Shape;114;p9">
            <a:extLst>
              <a:ext uri="{FF2B5EF4-FFF2-40B4-BE49-F238E27FC236}">
                <a16:creationId xmlns:a16="http://schemas.microsoft.com/office/drawing/2014/main" id="{98D5BFEB-7CD7-CF52-7EB0-056E1B53C34E}"/>
              </a:ext>
            </a:extLst>
          </p:cNvPr>
          <p:cNvSpPr txBox="1"/>
          <p:nvPr/>
        </p:nvSpPr>
        <p:spPr>
          <a:xfrm>
            <a:off x="794079" y="1219596"/>
            <a:ext cx="155912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SA" sz="1800" b="1" i="0" u="none" strike="noStrike" cap="none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٥ دقائق    </a:t>
            </a:r>
            <a:endParaRPr b="1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56AB3B3-04D8-171C-4026-4BBB650917B5}"/>
              </a:ext>
            </a:extLst>
          </p:cNvPr>
          <p:cNvSpPr/>
          <p:nvPr/>
        </p:nvSpPr>
        <p:spPr>
          <a:xfrm>
            <a:off x="6318453" y="2608482"/>
            <a:ext cx="495300" cy="495300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536C205-7BC4-93D5-0E5B-3CA4CCAC9479}"/>
              </a:ext>
            </a:extLst>
          </p:cNvPr>
          <p:cNvSpPr/>
          <p:nvPr/>
        </p:nvSpPr>
        <p:spPr>
          <a:xfrm>
            <a:off x="6318453" y="3542408"/>
            <a:ext cx="495300" cy="495300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CD2774C-7059-AEF9-C1C7-E52DF5F0C15E}"/>
              </a:ext>
            </a:extLst>
          </p:cNvPr>
          <p:cNvSpPr/>
          <p:nvPr/>
        </p:nvSpPr>
        <p:spPr>
          <a:xfrm>
            <a:off x="6318453" y="4533728"/>
            <a:ext cx="495300" cy="495300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7" name="Google Shape;239;p18">
            <a:extLst>
              <a:ext uri="{FF2B5EF4-FFF2-40B4-BE49-F238E27FC236}">
                <a16:creationId xmlns:a16="http://schemas.microsoft.com/office/drawing/2014/main" id="{078E6179-2C53-1E90-FE0A-A3368FC077D9}"/>
              </a:ext>
            </a:extLst>
          </p:cNvPr>
          <p:cNvSpPr txBox="1"/>
          <p:nvPr/>
        </p:nvSpPr>
        <p:spPr>
          <a:xfrm>
            <a:off x="7285993" y="2625320"/>
            <a:ext cx="265196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ar-SA" sz="2400" b="1" i="0" u="none" strike="noStrike" cap="none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       غير مصحوب</a:t>
            </a:r>
          </a:p>
        </p:txBody>
      </p:sp>
      <p:sp>
        <p:nvSpPr>
          <p:cNvPr id="8" name="Google Shape;239;p18">
            <a:extLst>
              <a:ext uri="{FF2B5EF4-FFF2-40B4-BE49-F238E27FC236}">
                <a16:creationId xmlns:a16="http://schemas.microsoft.com/office/drawing/2014/main" id="{1F8A9017-559B-A46C-2E2D-0AEB3A541EBC}"/>
              </a:ext>
            </a:extLst>
          </p:cNvPr>
          <p:cNvSpPr txBox="1"/>
          <p:nvPr/>
        </p:nvSpPr>
        <p:spPr>
          <a:xfrm>
            <a:off x="7285993" y="3576084"/>
            <a:ext cx="265196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ar-SA" sz="2400" b="1" i="0" u="none" strike="noStrike" cap="none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منفصل</a:t>
            </a:r>
            <a:endParaRPr sz="2400" b="1" i="0" u="none" strike="noStrike" cap="none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9" name="Google Shape;239;p18">
            <a:extLst>
              <a:ext uri="{FF2B5EF4-FFF2-40B4-BE49-F238E27FC236}">
                <a16:creationId xmlns:a16="http://schemas.microsoft.com/office/drawing/2014/main" id="{99DD7A27-D0BC-88DF-0A16-55D3AF4C9D63}"/>
              </a:ext>
            </a:extLst>
          </p:cNvPr>
          <p:cNvSpPr txBox="1"/>
          <p:nvPr/>
        </p:nvSpPr>
        <p:spPr>
          <a:xfrm>
            <a:off x="7285993" y="4567404"/>
            <a:ext cx="265196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ar-SA" sz="2400" b="1" i="0" u="none" strike="noStrike" cap="none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آخر          </a:t>
            </a:r>
            <a:endParaRPr sz="2400" b="1" i="0" u="none" strike="noStrike" cap="none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BCEACC9-DB08-96EB-CE77-D46F7C9A0091}"/>
              </a:ext>
            </a:extLst>
          </p:cNvPr>
          <p:cNvGrpSpPr/>
          <p:nvPr/>
        </p:nvGrpSpPr>
        <p:grpSpPr>
          <a:xfrm>
            <a:off x="1406395" y="2424777"/>
            <a:ext cx="3117292" cy="2576395"/>
            <a:chOff x="7499908" y="4900577"/>
            <a:chExt cx="997752" cy="824627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A1B2D57-8178-01E3-98E4-4D401BC10B13}"/>
                </a:ext>
              </a:extLst>
            </p:cNvPr>
            <p:cNvGrpSpPr/>
            <p:nvPr/>
          </p:nvGrpSpPr>
          <p:grpSpPr>
            <a:xfrm>
              <a:off x="7499908" y="4900577"/>
              <a:ext cx="997752" cy="824627"/>
              <a:chOff x="5957706" y="3325646"/>
              <a:chExt cx="2611796" cy="1892062"/>
            </a:xfrm>
            <a:solidFill>
              <a:schemeClr val="accent4"/>
            </a:solidFill>
          </p:grpSpPr>
          <p:sp>
            <p:nvSpPr>
              <p:cNvPr id="34" name="Rectangle: Rounded Corners 33">
                <a:extLst>
                  <a:ext uri="{FF2B5EF4-FFF2-40B4-BE49-F238E27FC236}">
                    <a16:creationId xmlns:a16="http://schemas.microsoft.com/office/drawing/2014/main" id="{04A0CA27-9B15-1528-76A2-7497E15180B8}"/>
                  </a:ext>
                </a:extLst>
              </p:cNvPr>
              <p:cNvSpPr/>
              <p:nvPr/>
            </p:nvSpPr>
            <p:spPr>
              <a:xfrm>
                <a:off x="5957706" y="3547504"/>
                <a:ext cx="2611796" cy="1670204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400" dirty="0">
                  <a:solidFill>
                    <a:schemeClr val="bg1"/>
                  </a:solidFill>
                  <a:latin typeface="Helvetica Neue"/>
                </a:endParaRPr>
              </a:p>
            </p:txBody>
          </p:sp>
          <p:sp>
            <p:nvSpPr>
              <p:cNvPr id="35" name="Rectangle: Top Corners Rounded 34">
                <a:extLst>
                  <a:ext uri="{FF2B5EF4-FFF2-40B4-BE49-F238E27FC236}">
                    <a16:creationId xmlns:a16="http://schemas.microsoft.com/office/drawing/2014/main" id="{7CE3341C-4346-1397-0B2B-752F409F262A}"/>
                  </a:ext>
                </a:extLst>
              </p:cNvPr>
              <p:cNvSpPr/>
              <p:nvPr/>
            </p:nvSpPr>
            <p:spPr>
              <a:xfrm>
                <a:off x="5957706" y="3325646"/>
                <a:ext cx="538650" cy="515820"/>
              </a:xfrm>
              <a:prstGeom prst="round2SameRect">
                <a:avLst/>
              </a:prstGeom>
              <a:solidFill>
                <a:schemeClr val="accent2">
                  <a:lumMod val="75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5B9943E0-24B3-0B4C-8B16-4C0CDE09FE42}"/>
                </a:ext>
              </a:extLst>
            </p:cNvPr>
            <p:cNvGrpSpPr/>
            <p:nvPr/>
          </p:nvGrpSpPr>
          <p:grpSpPr>
            <a:xfrm>
              <a:off x="7871183" y="5154803"/>
              <a:ext cx="316610" cy="462618"/>
              <a:chOff x="8661923" y="4758813"/>
              <a:chExt cx="825538" cy="1206243"/>
            </a:xfrm>
            <a:solidFill>
              <a:schemeClr val="bg1"/>
            </a:solidFill>
          </p:grpSpPr>
          <p:sp>
            <p:nvSpPr>
              <p:cNvPr id="32" name="Circle: Hollow 31">
                <a:extLst>
                  <a:ext uri="{FF2B5EF4-FFF2-40B4-BE49-F238E27FC236}">
                    <a16:creationId xmlns:a16="http://schemas.microsoft.com/office/drawing/2014/main" id="{D70B2537-5728-4118-00D7-02AEBABE9B34}"/>
                  </a:ext>
                </a:extLst>
              </p:cNvPr>
              <p:cNvSpPr/>
              <p:nvPr/>
            </p:nvSpPr>
            <p:spPr>
              <a:xfrm>
                <a:off x="8661923" y="4758813"/>
                <a:ext cx="825538" cy="845574"/>
              </a:xfrm>
              <a:prstGeom prst="don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CFEF80BD-EC08-EA59-809D-D82E920AEB97}"/>
                  </a:ext>
                </a:extLst>
              </p:cNvPr>
              <p:cNvSpPr/>
              <p:nvPr/>
            </p:nvSpPr>
            <p:spPr>
              <a:xfrm rot="1978244">
                <a:off x="8694854" y="5424756"/>
                <a:ext cx="193867" cy="540300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0F17661-F977-5804-FFA7-E26720A42000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1" name="Hexagon 10">
              <a:extLst>
                <a:ext uri="{FF2B5EF4-FFF2-40B4-BE49-F238E27FC236}">
                  <a16:creationId xmlns:a16="http://schemas.microsoft.com/office/drawing/2014/main" id="{FE0C37EC-DDF5-4745-3CB6-98AE477F9740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570AC57-A065-096A-012F-12428C497969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6AC049A-C59C-A7BF-D892-D1DBBE98733C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S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٨</a:t>
                </a:r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112C2E2-89AC-FD51-C586-1F485341BBEF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B9B64A6A-6737-C159-BF04-EE71F6D32DA8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14" name="Isosceles Triangle 13">
                <a:extLst>
                  <a:ext uri="{FF2B5EF4-FFF2-40B4-BE49-F238E27FC236}">
                    <a16:creationId xmlns:a16="http://schemas.microsoft.com/office/drawing/2014/main" id="{556E941B-77E1-1AD3-73A2-B73ADD4AD098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1119A23A-E6FA-E030-0BD4-AA6B6B0E26C9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312558D-7423-6127-D84A-61D32ADC30EB}"/>
              </a:ext>
            </a:extLst>
          </p:cNvPr>
          <p:cNvGrpSpPr/>
          <p:nvPr/>
        </p:nvGrpSpPr>
        <p:grpSpPr>
          <a:xfrm>
            <a:off x="357066" y="1224523"/>
            <a:ext cx="369332" cy="369332"/>
            <a:chOff x="6784825" y="4717805"/>
            <a:chExt cx="1170980" cy="117098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ED6FBA5-13D5-4034-F889-5F29C5D04CA9}"/>
                </a:ext>
              </a:extLst>
            </p:cNvPr>
            <p:cNvSpPr/>
            <p:nvPr/>
          </p:nvSpPr>
          <p:spPr>
            <a:xfrm>
              <a:off x="6784825" y="4717805"/>
              <a:ext cx="1170980" cy="117098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72271CA-1BDA-3970-3EF4-8E3A7F42A88E}"/>
                </a:ext>
              </a:extLst>
            </p:cNvPr>
            <p:cNvSpPr/>
            <p:nvPr/>
          </p:nvSpPr>
          <p:spPr>
            <a:xfrm>
              <a:off x="7276868" y="5237982"/>
              <a:ext cx="189079" cy="1890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BF174FBA-6F62-642B-EDCD-9EAF301047C6}"/>
                </a:ext>
              </a:extLst>
            </p:cNvPr>
            <p:cNvSpPr/>
            <p:nvPr/>
          </p:nvSpPr>
          <p:spPr>
            <a:xfrm rot="16200000">
              <a:off x="7134823" y="5040376"/>
              <a:ext cx="464812" cy="1131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AF400F1-2842-EF6E-FA6B-F8CC219F5F9A}"/>
                </a:ext>
              </a:extLst>
            </p:cNvPr>
            <p:cNvSpPr/>
            <p:nvPr/>
          </p:nvSpPr>
          <p:spPr>
            <a:xfrm rot="13453060">
              <a:off x="7365088" y="5440995"/>
              <a:ext cx="331413" cy="109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9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ختام الجلسة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6" name="Google Shape;256;p19"/>
          <p:cNvSpPr/>
          <p:nvPr/>
        </p:nvSpPr>
        <p:spPr>
          <a:xfrm>
            <a:off x="2425261" y="2093223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19"/>
          <p:cNvSpPr/>
          <p:nvPr/>
        </p:nvSpPr>
        <p:spPr>
          <a:xfrm>
            <a:off x="8239298" y="2093223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19"/>
          <p:cNvSpPr txBox="1"/>
          <p:nvPr/>
        </p:nvSpPr>
        <p:spPr>
          <a:xfrm>
            <a:off x="1028111" y="3713218"/>
            <a:ext cx="4801189" cy="685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يمكن أن تكون مخاطر الحماية للأطفال غير المصحوبين والمنفصلين أكبر.</a:t>
            </a:r>
            <a:endParaRPr lang="ar-SA" sz="1800" b="0" i="0" u="none" strike="sngStrike" cap="none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59" name="Google Shape;259;p19"/>
          <p:cNvSpPr txBox="1"/>
          <p:nvPr/>
        </p:nvSpPr>
        <p:spPr>
          <a:xfrm>
            <a:off x="6179204" y="3713218"/>
            <a:ext cx="5171748" cy="981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لا</a:t>
            </a: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ينبغي اعتبار الانفصال الأسري قضية "قائمة بذاتها" ، ولكن يجب اعتبارها خاصية واحدة من بين مجموعة من السمات الأخرى ، وكجزء من نهج شامل.</a:t>
            </a:r>
            <a:endParaRPr lang="ar-SA" sz="1800" b="0" i="0" u="none" strike="sngStrike" cap="none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0"/>
          <p:cNvSpPr txBox="1">
            <a:spLocks noGrp="1"/>
          </p:cNvSpPr>
          <p:nvPr>
            <p:ph type="title"/>
          </p:nvPr>
        </p:nvSpPr>
        <p:spPr>
          <a:xfrm>
            <a:off x="796386" y="3099692"/>
            <a:ext cx="4015311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r>
              <a:rPr lang="ar-SA" dirty="0"/>
              <a:t>الجلسة ٢</a:t>
            </a:r>
            <a:br>
              <a:rPr lang="en-US" dirty="0"/>
            </a:br>
            <a:r>
              <a:rPr lang="ar-SA" dirty="0">
                <a:solidFill>
                  <a:schemeClr val="bg1"/>
                </a:solidFill>
                <a:latin typeface="Calibri"/>
                <a:cs typeface="Calibri"/>
                <a:sym typeface="Calibri"/>
              </a:rPr>
              <a:t>أسب</a:t>
            </a:r>
            <a:r>
              <a:rPr lang="ar-SA" sz="48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اب </a:t>
            </a:r>
            <a:r>
              <a:rPr lang="en-US" sz="48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الانفصال</a:t>
            </a:r>
            <a:r>
              <a:rPr lang="en-US" sz="48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8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الأسري</a:t>
            </a:r>
            <a:r>
              <a:rPr lang="en-US" sz="48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8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وتأثيره</a:t>
            </a:r>
            <a:br>
              <a:rPr lang="en-US" sz="4800" dirty="0">
                <a:solidFill>
                  <a:schemeClr val="tx1"/>
                </a:solidFill>
              </a:rPr>
            </a:br>
            <a:endParaRPr dirty="0"/>
          </a:p>
        </p:txBody>
      </p:sp>
      <p:sp>
        <p:nvSpPr>
          <p:cNvPr id="265" name="Google Shape;265;p20"/>
          <p:cNvSpPr txBox="1"/>
          <p:nvPr/>
        </p:nvSpPr>
        <p:spPr>
          <a:xfrm>
            <a:off x="6317504" y="908096"/>
            <a:ext cx="494190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8CC8"/>
              </a:buClr>
              <a:buSzPts val="2400"/>
              <a:buFont typeface="Arial"/>
              <a:buNone/>
            </a:pPr>
            <a:r>
              <a:rPr lang="ar-SA" sz="2000" b="1" i="0" u="none" strike="noStrike" cap="none" spc="3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أهداف التعلم</a:t>
            </a:r>
            <a:endParaRPr lang="en-ZA" sz="2000" b="1" spc="3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6" name="Google Shape;266;p20"/>
          <p:cNvSpPr txBox="1"/>
          <p:nvPr/>
        </p:nvSpPr>
        <p:spPr>
          <a:xfrm>
            <a:off x="7252679" y="1767084"/>
            <a:ext cx="4142936" cy="3253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تحليل أسباب </a:t>
            </a:r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انفصال</a:t>
            </a:r>
            <a:r>
              <a:rPr lang="ar-SA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الأسرة في الأزمات الإنسانية</a:t>
            </a: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lang="ar-SA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شرح تأثير الانفصال الأسري والمخاطر والتهديدات المحتملة على الأطفال المنفصلين و غير المصحوبين</a:t>
            </a: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lang="ar-SA" sz="24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ar-SA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وصف أهمية منع الانفصال</a:t>
            </a:r>
            <a:endParaRPr lang="ar-SA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oogle Shape;194;p14">
            <a:extLst>
              <a:ext uri="{FF2B5EF4-FFF2-40B4-BE49-F238E27FC236}">
                <a16:creationId xmlns:a16="http://schemas.microsoft.com/office/drawing/2014/main" id="{5E8528CA-7A10-F142-B8A5-25C05E1E5BF6}"/>
              </a:ext>
            </a:extLst>
          </p:cNvPr>
          <p:cNvGrpSpPr/>
          <p:nvPr/>
        </p:nvGrpSpPr>
        <p:grpSpPr>
          <a:xfrm>
            <a:off x="6482604" y="1865185"/>
            <a:ext cx="560331" cy="592814"/>
            <a:chOff x="243840" y="1676400"/>
            <a:chExt cx="701040" cy="741680"/>
          </a:xfrm>
          <a:solidFill>
            <a:schemeClr val="accent2">
              <a:lumMod val="75000"/>
            </a:schemeClr>
          </a:solidFill>
        </p:grpSpPr>
        <p:sp>
          <p:nvSpPr>
            <p:cNvPr id="3" name="Google Shape;195;p14">
              <a:extLst>
                <a:ext uri="{FF2B5EF4-FFF2-40B4-BE49-F238E27FC236}">
                  <a16:creationId xmlns:a16="http://schemas.microsoft.com/office/drawing/2014/main" id="{8ABADB5E-8116-D588-9D4B-B9A26FF6CCD1}"/>
                </a:ext>
              </a:extLst>
            </p:cNvPr>
            <p:cNvSpPr/>
            <p:nvPr/>
          </p:nvSpPr>
          <p:spPr>
            <a:xfrm>
              <a:off x="243840" y="1676400"/>
              <a:ext cx="116839" cy="7416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" name="Google Shape;196;p14">
              <a:extLst>
                <a:ext uri="{FF2B5EF4-FFF2-40B4-BE49-F238E27FC236}">
                  <a16:creationId xmlns:a16="http://schemas.microsoft.com/office/drawing/2014/main" id="{5B658870-FCB6-02C9-1C54-D27E62AF096B}"/>
                </a:ext>
              </a:extLst>
            </p:cNvPr>
            <p:cNvSpPr/>
            <p:nvPr/>
          </p:nvSpPr>
          <p:spPr>
            <a:xfrm>
              <a:off x="314960" y="1676400"/>
              <a:ext cx="629920" cy="4368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5" name="Google Shape;194;p14">
            <a:extLst>
              <a:ext uri="{FF2B5EF4-FFF2-40B4-BE49-F238E27FC236}">
                <a16:creationId xmlns:a16="http://schemas.microsoft.com/office/drawing/2014/main" id="{A6FAEE18-9DFA-0918-7092-F4547CED4C6D}"/>
              </a:ext>
            </a:extLst>
          </p:cNvPr>
          <p:cNvGrpSpPr/>
          <p:nvPr/>
        </p:nvGrpSpPr>
        <p:grpSpPr>
          <a:xfrm>
            <a:off x="6482604" y="3437393"/>
            <a:ext cx="560331" cy="592814"/>
            <a:chOff x="243840" y="1676400"/>
            <a:chExt cx="701040" cy="741680"/>
          </a:xfrm>
          <a:solidFill>
            <a:schemeClr val="accent2">
              <a:lumMod val="75000"/>
            </a:schemeClr>
          </a:solidFill>
        </p:grpSpPr>
        <p:sp>
          <p:nvSpPr>
            <p:cNvPr id="6" name="Google Shape;195;p14">
              <a:extLst>
                <a:ext uri="{FF2B5EF4-FFF2-40B4-BE49-F238E27FC236}">
                  <a16:creationId xmlns:a16="http://schemas.microsoft.com/office/drawing/2014/main" id="{F5D9DF4C-510E-0F3B-4C94-AC38E3EA1B58}"/>
                </a:ext>
              </a:extLst>
            </p:cNvPr>
            <p:cNvSpPr/>
            <p:nvPr/>
          </p:nvSpPr>
          <p:spPr>
            <a:xfrm>
              <a:off x="243840" y="1676400"/>
              <a:ext cx="116839" cy="7416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196;p14">
              <a:extLst>
                <a:ext uri="{FF2B5EF4-FFF2-40B4-BE49-F238E27FC236}">
                  <a16:creationId xmlns:a16="http://schemas.microsoft.com/office/drawing/2014/main" id="{EA2A5A0C-DF5C-E181-070D-F801CA4F7D12}"/>
                </a:ext>
              </a:extLst>
            </p:cNvPr>
            <p:cNvSpPr/>
            <p:nvPr/>
          </p:nvSpPr>
          <p:spPr>
            <a:xfrm>
              <a:off x="314960" y="1676400"/>
              <a:ext cx="629920" cy="4368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" name="Google Shape;194;p14">
            <a:extLst>
              <a:ext uri="{FF2B5EF4-FFF2-40B4-BE49-F238E27FC236}">
                <a16:creationId xmlns:a16="http://schemas.microsoft.com/office/drawing/2014/main" id="{19701CB8-3DEE-B420-CA34-01EA2A0A203E}"/>
              </a:ext>
            </a:extLst>
          </p:cNvPr>
          <p:cNvGrpSpPr/>
          <p:nvPr/>
        </p:nvGrpSpPr>
        <p:grpSpPr>
          <a:xfrm>
            <a:off x="6482604" y="5026608"/>
            <a:ext cx="560331" cy="592814"/>
            <a:chOff x="243840" y="1676400"/>
            <a:chExt cx="701040" cy="741680"/>
          </a:xfrm>
          <a:solidFill>
            <a:schemeClr val="accent2">
              <a:lumMod val="75000"/>
            </a:schemeClr>
          </a:solidFill>
        </p:grpSpPr>
        <p:sp>
          <p:nvSpPr>
            <p:cNvPr id="9" name="Google Shape;195;p14">
              <a:extLst>
                <a:ext uri="{FF2B5EF4-FFF2-40B4-BE49-F238E27FC236}">
                  <a16:creationId xmlns:a16="http://schemas.microsoft.com/office/drawing/2014/main" id="{2A170228-F684-09C0-7A9D-C4673D79B93A}"/>
                </a:ext>
              </a:extLst>
            </p:cNvPr>
            <p:cNvSpPr/>
            <p:nvPr/>
          </p:nvSpPr>
          <p:spPr>
            <a:xfrm>
              <a:off x="243840" y="1676400"/>
              <a:ext cx="116839" cy="7416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196;p14">
              <a:extLst>
                <a:ext uri="{FF2B5EF4-FFF2-40B4-BE49-F238E27FC236}">
                  <a16:creationId xmlns:a16="http://schemas.microsoft.com/office/drawing/2014/main" id="{715CFFBD-9420-29B5-D8A9-0734F11CA669}"/>
                </a:ext>
              </a:extLst>
            </p:cNvPr>
            <p:cNvSpPr/>
            <p:nvPr/>
          </p:nvSpPr>
          <p:spPr>
            <a:xfrm>
              <a:off x="314960" y="1676400"/>
              <a:ext cx="629920" cy="4368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1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أسباب الانفصال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F7A37F4-E195-BD22-D8A6-174871A40F2C}"/>
              </a:ext>
            </a:extLst>
          </p:cNvPr>
          <p:cNvSpPr/>
          <p:nvPr/>
        </p:nvSpPr>
        <p:spPr>
          <a:xfrm>
            <a:off x="6674496" y="2031280"/>
            <a:ext cx="876300" cy="3112220"/>
          </a:xfrm>
          <a:custGeom>
            <a:avLst/>
            <a:gdLst>
              <a:gd name="connsiteX0" fmla="*/ 215900 w 876300"/>
              <a:gd name="connsiteY0" fmla="*/ 0 h 3835400"/>
              <a:gd name="connsiteX1" fmla="*/ 876300 w 876300"/>
              <a:gd name="connsiteY1" fmla="*/ 660400 h 3835400"/>
              <a:gd name="connsiteX2" fmla="*/ 0 w 876300"/>
              <a:gd name="connsiteY2" fmla="*/ 1511300 h 3835400"/>
              <a:gd name="connsiteX3" fmla="*/ 787400 w 876300"/>
              <a:gd name="connsiteY3" fmla="*/ 2260600 h 3835400"/>
              <a:gd name="connsiteX4" fmla="*/ 203200 w 876300"/>
              <a:gd name="connsiteY4" fmla="*/ 3124200 h 3835400"/>
              <a:gd name="connsiteX5" fmla="*/ 596900 w 876300"/>
              <a:gd name="connsiteY5" fmla="*/ 3835400 h 383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76300" h="3835400">
                <a:moveTo>
                  <a:pt x="215900" y="0"/>
                </a:moveTo>
                <a:lnTo>
                  <a:pt x="876300" y="660400"/>
                </a:lnTo>
                <a:lnTo>
                  <a:pt x="0" y="1511300"/>
                </a:lnTo>
                <a:lnTo>
                  <a:pt x="787400" y="2260600"/>
                </a:lnTo>
                <a:lnTo>
                  <a:pt x="203200" y="3124200"/>
                </a:lnTo>
                <a:lnTo>
                  <a:pt x="596900" y="3835400"/>
                </a:lnTo>
              </a:path>
            </a:pathLst>
          </a:cu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90CD49D-50F4-09D9-0549-360D89936186}"/>
              </a:ext>
            </a:extLst>
          </p:cNvPr>
          <p:cNvGrpSpPr/>
          <p:nvPr/>
        </p:nvGrpSpPr>
        <p:grpSpPr>
          <a:xfrm>
            <a:off x="2278778" y="2944432"/>
            <a:ext cx="2968050" cy="1974397"/>
            <a:chOff x="7043608" y="4796021"/>
            <a:chExt cx="2053299" cy="1365888"/>
          </a:xfrm>
          <a:solidFill>
            <a:schemeClr val="accent2">
              <a:lumMod val="75000"/>
            </a:schemeClr>
          </a:solidFill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9BCC9D7-4E1C-CBEE-7D04-997E9F309256}"/>
                </a:ext>
              </a:extLst>
            </p:cNvPr>
            <p:cNvGrpSpPr/>
            <p:nvPr/>
          </p:nvGrpSpPr>
          <p:grpSpPr>
            <a:xfrm>
              <a:off x="7043608" y="5425827"/>
              <a:ext cx="393082" cy="731012"/>
              <a:chOff x="3524508" y="2679091"/>
              <a:chExt cx="327409" cy="608880"/>
            </a:xfrm>
            <a:grpFill/>
          </p:grpSpPr>
          <p:sp>
            <p:nvSpPr>
              <p:cNvPr id="20" name="Round Same Side Corner Rectangle 46">
                <a:extLst>
                  <a:ext uri="{FF2B5EF4-FFF2-40B4-BE49-F238E27FC236}">
                    <a16:creationId xmlns:a16="http://schemas.microsoft.com/office/drawing/2014/main" id="{C8875067-E2C7-818E-0ADA-5F7D897CC9B2}"/>
                  </a:ext>
                </a:extLst>
              </p:cNvPr>
              <p:cNvSpPr/>
              <p:nvPr/>
            </p:nvSpPr>
            <p:spPr>
              <a:xfrm>
                <a:off x="3526909" y="3062732"/>
                <a:ext cx="323729" cy="225239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1E2A5818-1D52-F91E-8D76-F2D9B2AC3F55}"/>
                  </a:ext>
                </a:extLst>
              </p:cNvPr>
              <p:cNvSpPr/>
              <p:nvPr/>
            </p:nvSpPr>
            <p:spPr>
              <a:xfrm>
                <a:off x="3524508" y="2679091"/>
                <a:ext cx="327409" cy="3274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9D65659-32EB-B765-2579-189341BED89C}"/>
                </a:ext>
              </a:extLst>
            </p:cNvPr>
            <p:cNvGrpSpPr/>
            <p:nvPr/>
          </p:nvGrpSpPr>
          <p:grpSpPr>
            <a:xfrm>
              <a:off x="7601037" y="5193108"/>
              <a:ext cx="393082" cy="968801"/>
              <a:chOff x="3524507" y="2679093"/>
              <a:chExt cx="327409" cy="806941"/>
            </a:xfrm>
            <a:grpFill/>
          </p:grpSpPr>
          <p:sp>
            <p:nvSpPr>
              <p:cNvPr id="18" name="Round Same Side Corner Rectangle 46">
                <a:extLst>
                  <a:ext uri="{FF2B5EF4-FFF2-40B4-BE49-F238E27FC236}">
                    <a16:creationId xmlns:a16="http://schemas.microsoft.com/office/drawing/2014/main" id="{A843EC2D-D034-6474-9CE3-03DEB387080F}"/>
                  </a:ext>
                </a:extLst>
              </p:cNvPr>
              <p:cNvSpPr/>
              <p:nvPr/>
            </p:nvSpPr>
            <p:spPr>
              <a:xfrm>
                <a:off x="3526909" y="3062732"/>
                <a:ext cx="323729" cy="42330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0E6D7007-E842-4571-E45C-1412FD6AD57E}"/>
                  </a:ext>
                </a:extLst>
              </p:cNvPr>
              <p:cNvSpPr/>
              <p:nvPr/>
            </p:nvSpPr>
            <p:spPr>
              <a:xfrm>
                <a:off x="3524508" y="2679091"/>
                <a:ext cx="327409" cy="3274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" name="Round Same Side Corner Rectangle 46">
              <a:extLst>
                <a:ext uri="{FF2B5EF4-FFF2-40B4-BE49-F238E27FC236}">
                  <a16:creationId xmlns:a16="http://schemas.microsoft.com/office/drawing/2014/main" id="{8E26FB6F-AB89-89BD-0E77-05182468614C}"/>
                </a:ext>
              </a:extLst>
            </p:cNvPr>
            <p:cNvSpPr/>
            <p:nvPr/>
          </p:nvSpPr>
          <p:spPr>
            <a:xfrm>
              <a:off x="8149278" y="5435751"/>
              <a:ext cx="393082" cy="721088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19ACA06-3ACC-3FF1-A11C-78E9F8B9F3E8}"/>
                </a:ext>
              </a:extLst>
            </p:cNvPr>
            <p:cNvSpPr/>
            <p:nvPr/>
          </p:nvSpPr>
          <p:spPr>
            <a:xfrm>
              <a:off x="8146396" y="4975159"/>
              <a:ext cx="393082" cy="39308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E99CC69-E68D-642C-52E4-1627F5418F55}"/>
                </a:ext>
              </a:extLst>
            </p:cNvPr>
            <p:cNvGrpSpPr/>
            <p:nvPr/>
          </p:nvGrpSpPr>
          <p:grpSpPr>
            <a:xfrm>
              <a:off x="8703825" y="4796021"/>
              <a:ext cx="393082" cy="1360818"/>
              <a:chOff x="3524508" y="2679091"/>
              <a:chExt cx="327409" cy="1133463"/>
            </a:xfrm>
            <a:grpFill/>
          </p:grpSpPr>
          <p:sp>
            <p:nvSpPr>
              <p:cNvPr id="16" name="Round Same Side Corner Rectangle 46">
                <a:extLst>
                  <a:ext uri="{FF2B5EF4-FFF2-40B4-BE49-F238E27FC236}">
                    <a16:creationId xmlns:a16="http://schemas.microsoft.com/office/drawing/2014/main" id="{47B68858-C87B-8A7C-F82D-DB7FEF5E92A0}"/>
                  </a:ext>
                </a:extLst>
              </p:cNvPr>
              <p:cNvSpPr/>
              <p:nvPr/>
            </p:nvSpPr>
            <p:spPr>
              <a:xfrm>
                <a:off x="3526909" y="3062730"/>
                <a:ext cx="323729" cy="74982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243A956E-9198-0BF2-AA9A-80E6703B57A6}"/>
                  </a:ext>
                </a:extLst>
              </p:cNvPr>
              <p:cNvSpPr/>
              <p:nvPr/>
            </p:nvSpPr>
            <p:spPr>
              <a:xfrm>
                <a:off x="3524508" y="2679091"/>
                <a:ext cx="327409" cy="32740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" name="Round Same Side Corner Rectangle 46">
              <a:extLst>
                <a:ext uri="{FF2B5EF4-FFF2-40B4-BE49-F238E27FC236}">
                  <a16:creationId xmlns:a16="http://schemas.microsoft.com/office/drawing/2014/main" id="{E4BC0DDC-E369-276B-D9CA-C27AB77DB7C8}"/>
                </a:ext>
              </a:extLst>
            </p:cNvPr>
            <p:cNvSpPr/>
            <p:nvPr/>
          </p:nvSpPr>
          <p:spPr>
            <a:xfrm>
              <a:off x="8313625" y="5859724"/>
              <a:ext cx="76459" cy="29711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5" name="Round Same Side Corner Rectangle 46">
              <a:extLst>
                <a:ext uri="{FF2B5EF4-FFF2-40B4-BE49-F238E27FC236}">
                  <a16:creationId xmlns:a16="http://schemas.microsoft.com/office/drawing/2014/main" id="{DF1E9E13-1401-4D3D-DEA5-4BD048639795}"/>
                </a:ext>
              </a:extLst>
            </p:cNvPr>
            <p:cNvSpPr/>
            <p:nvPr/>
          </p:nvSpPr>
          <p:spPr>
            <a:xfrm>
              <a:off x="7198811" y="6070622"/>
              <a:ext cx="75600" cy="86217"/>
            </a:xfrm>
            <a:prstGeom prst="round2SameRect">
              <a:avLst>
                <a:gd name="adj1" fmla="val 46112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AEC6047-DEA5-CBDF-CFFE-EBB65FCCF89A}"/>
              </a:ext>
            </a:extLst>
          </p:cNvPr>
          <p:cNvGrpSpPr/>
          <p:nvPr/>
        </p:nvGrpSpPr>
        <p:grpSpPr>
          <a:xfrm>
            <a:off x="9076564" y="3511088"/>
            <a:ext cx="568201" cy="1400410"/>
            <a:chOff x="2525745" y="3366021"/>
            <a:chExt cx="568201" cy="1400410"/>
          </a:xfrm>
          <a:solidFill>
            <a:schemeClr val="accent2">
              <a:lumMod val="75000"/>
            </a:schemeClr>
          </a:solidFill>
        </p:grpSpPr>
        <p:sp>
          <p:nvSpPr>
            <p:cNvPr id="22" name="Round Same Side Corner Rectangle 46">
              <a:extLst>
                <a:ext uri="{FF2B5EF4-FFF2-40B4-BE49-F238E27FC236}">
                  <a16:creationId xmlns:a16="http://schemas.microsoft.com/office/drawing/2014/main" id="{A013A874-0856-BBCB-7CE0-105C27236B51}"/>
                </a:ext>
              </a:extLst>
            </p:cNvPr>
            <p:cNvSpPr/>
            <p:nvPr/>
          </p:nvSpPr>
          <p:spPr>
            <a:xfrm>
              <a:off x="2529912" y="4031811"/>
              <a:ext cx="561815" cy="73462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B335FE91-EE6A-6A08-D614-34F5271F8D65}"/>
                </a:ext>
              </a:extLst>
            </p:cNvPr>
            <p:cNvSpPr/>
            <p:nvPr/>
          </p:nvSpPr>
          <p:spPr>
            <a:xfrm>
              <a:off x="2525745" y="3366021"/>
              <a:ext cx="568201" cy="56820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632AD246-CAED-3A8A-5311-DD1A14E19F94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4667DE9F-5EAF-C70B-81B1-4FE1EB06E1D7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1E8D467-AD44-BFBD-8D82-EF3DA75DB42B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AAB96EA9-5048-D076-8EF6-16A59B0A4BF2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C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x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655F54A0-AE00-BF03-0412-05FB9F30F253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6365DF7-B7F9-DDDB-8E33-3955439AB27D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7" name="Isosceles Triangle 6">
                <a:extLst>
                  <a:ext uri="{FF2B5EF4-FFF2-40B4-BE49-F238E27FC236}">
                    <a16:creationId xmlns:a16="http://schemas.microsoft.com/office/drawing/2014/main" id="{A92C6CB6-19C4-0E64-DD61-09F22113FDAE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D2A91022-B378-F0B7-A934-0464B4DD4EBA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6D14CB1-1EF6-EC74-4DDE-DF11A99E1F94}"/>
              </a:ext>
            </a:extLst>
          </p:cNvPr>
          <p:cNvSpPr/>
          <p:nvPr/>
        </p:nvSpPr>
        <p:spPr>
          <a:xfrm>
            <a:off x="3403249" y="2149573"/>
            <a:ext cx="2616201" cy="3326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CA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0732A1-D128-EEF9-21DA-1C55081E8C55}"/>
              </a:ext>
            </a:extLst>
          </p:cNvPr>
          <p:cNvSpPr/>
          <p:nvPr/>
        </p:nvSpPr>
        <p:spPr>
          <a:xfrm>
            <a:off x="9215407" y="2124898"/>
            <a:ext cx="1968500" cy="279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</a:pPr>
            <a:endParaRPr lang="en-CA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F914577-259F-E266-87F6-962FD75B2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أسباب الانفصال</a:t>
            </a:r>
            <a:endParaRPr lang="en-CA" dirty="0"/>
          </a:p>
        </p:txBody>
      </p:sp>
      <p:sp>
        <p:nvSpPr>
          <p:cNvPr id="8" name="Google Shape;258;p19">
            <a:extLst>
              <a:ext uri="{FF2B5EF4-FFF2-40B4-BE49-F238E27FC236}">
                <a16:creationId xmlns:a16="http://schemas.microsoft.com/office/drawing/2014/main" id="{27A3ECA8-248D-9C84-A790-24E1DFF94D1F}"/>
              </a:ext>
            </a:extLst>
          </p:cNvPr>
          <p:cNvSpPr txBox="1"/>
          <p:nvPr/>
        </p:nvSpPr>
        <p:spPr>
          <a:xfrm>
            <a:off x="1039091" y="2149573"/>
            <a:ext cx="5056909" cy="26118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1700" b="1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أسباب</a:t>
            </a:r>
            <a:r>
              <a:rPr lang="en-US" sz="17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1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انفصال</a:t>
            </a:r>
            <a:r>
              <a:rPr lang="en-US" sz="17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1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الأسرة</a:t>
            </a:r>
            <a:r>
              <a:rPr lang="en-US" sz="17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1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أثناء</a:t>
            </a:r>
            <a:r>
              <a:rPr lang="en-US" sz="17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1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الطوارئ</a:t>
            </a:r>
            <a:endParaRPr lang="en-US" sz="1700" b="1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endParaRPr lang="en-US" sz="17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تم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إرسال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الأطفال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1700" dirty="0">
                <a:latin typeface="Calibri" panose="020F0502020204030204" pitchFamily="34" charset="0"/>
                <a:cs typeface="Calibri" panose="020F0502020204030204" pitchFamily="34" charset="0"/>
              </a:rPr>
              <a:t>ل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مكان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آخر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لأغراض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السلامة</a:t>
            </a:r>
            <a:endParaRPr lang="en-US" sz="17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الفصل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العرضي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أثناء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تحركات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السكان</a:t>
            </a:r>
            <a:endParaRPr lang="en-US" sz="17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وفاة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أو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إصابة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مقدمي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الرعاية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بسبب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العنف</a:t>
            </a:r>
            <a:endParaRPr lang="en-US" sz="17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الطفل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المحتجز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أو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مقدمو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الرعاية</a:t>
            </a:r>
            <a:endParaRPr lang="en-US" sz="17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الإجلاء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الطبي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للأطفال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أو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مقدمي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الرعاية</a:t>
            </a:r>
            <a:endParaRPr lang="en-US" sz="17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ar-SA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هجر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من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قبل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مقدمي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الرعاية</a:t>
            </a:r>
            <a:endParaRPr lang="en-US" sz="17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الأطفال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الذين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جندتهم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الجهات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المسلحة</a:t>
            </a:r>
            <a:endParaRPr lang="en-US" sz="17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9" name="Google Shape;258;p19">
            <a:extLst>
              <a:ext uri="{FF2B5EF4-FFF2-40B4-BE49-F238E27FC236}">
                <a16:creationId xmlns:a16="http://schemas.microsoft.com/office/drawing/2014/main" id="{DBF57FA9-D9AE-A720-3B05-63AFFE8117C0}"/>
              </a:ext>
            </a:extLst>
          </p:cNvPr>
          <p:cNvSpPr txBox="1"/>
          <p:nvPr/>
        </p:nvSpPr>
        <p:spPr>
          <a:xfrm>
            <a:off x="8087320" y="2039561"/>
            <a:ext cx="3266480" cy="4291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1700" b="1" i="0" u="none" strike="noStrike" cap="none" dirty="0" err="1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الأسباب</a:t>
            </a:r>
            <a:r>
              <a:rPr lang="en-US" sz="1700" b="1" i="0" u="none" strike="noStrike" cap="none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1" i="0" u="none" strike="noStrike" cap="none" dirty="0" err="1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الموجودة</a:t>
            </a:r>
            <a:r>
              <a:rPr lang="en-US" sz="1700" b="1" i="0" u="none" strike="noStrike" cap="none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1" i="0" u="none" strike="noStrike" cap="none" dirty="0" err="1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مسبقًا</a:t>
            </a:r>
            <a:r>
              <a:rPr lang="en-US" sz="1700" b="1" i="0" u="none" strike="noStrike" cap="none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1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لانفصال</a:t>
            </a:r>
            <a:r>
              <a:rPr lang="en-US" sz="17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1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الأسرة</a:t>
            </a:r>
            <a:endParaRPr lang="en-US" sz="1700" b="1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R="0" lvl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endParaRPr lang="en-US" sz="17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العوامل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الاجتماعية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والاقتصادية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/ </a:t>
            </a:r>
            <a:r>
              <a:rPr lang="ar-SA" sz="1700" dirty="0">
                <a:latin typeface="Calibri" panose="020F0502020204030204" pitchFamily="34" charset="0"/>
                <a:cs typeface="Calibri" panose="020F0502020204030204" pitchFamily="34" charset="0"/>
              </a:rPr>
              <a:t>إرسال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الأطفال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للعمل</a:t>
            </a:r>
            <a:endParaRPr lang="en-US" sz="17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زواج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الأطفال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(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الطفل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المنفصل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عن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الأسرة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ليتزوج</a:t>
            </a:r>
            <a:r>
              <a:rPr lang="ar-SA" sz="17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17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ar-SA" sz="1700" dirty="0">
                <a:latin typeface="Calibri" panose="020F0502020204030204" pitchFamily="34" charset="0"/>
                <a:cs typeface="Calibri" panose="020F0502020204030204" pitchFamily="34" charset="0"/>
              </a:rPr>
              <a:t>انتقال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الأطفال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إلى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أماكن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أخرى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للوصول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إلى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التعليم</a:t>
            </a:r>
            <a:endParaRPr lang="en-US" sz="17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ar-SA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أطفال</a:t>
            </a:r>
            <a:r>
              <a:rPr lang="ar-SA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الذين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يعيشون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في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الشوارع</a:t>
            </a:r>
            <a:endParaRPr lang="en-US" sz="17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سوء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المعاملة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داخل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المنزل</a:t>
            </a:r>
            <a:endParaRPr lang="en-US" sz="17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الموت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/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المرض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(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العضا</a:t>
            </a:r>
            <a:r>
              <a:rPr lang="ar-SA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ل) ل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لطفل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أو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الوالدين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/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مقدمي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الرعاية</a:t>
            </a:r>
            <a:endParaRPr lang="en-US" sz="17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النزاعات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/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الصعوبات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داخل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الأسرة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،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مما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يجعل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مقدمي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الرعاية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غير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قادرين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أو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غير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راغبين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في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رعاية</a:t>
            </a:r>
            <a:r>
              <a:rPr lang="en-US" sz="17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7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الأطفال</a:t>
            </a:r>
            <a:endParaRPr lang="en-US" sz="17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82A0C48-1102-5C0E-B77B-5BFDA1A1D6B7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3" name="Hexagon 2">
              <a:extLst>
                <a:ext uri="{FF2B5EF4-FFF2-40B4-BE49-F238E27FC236}">
                  <a16:creationId xmlns:a16="http://schemas.microsoft.com/office/drawing/2014/main" id="{AF3ACC74-AE9D-26ED-3515-7E8C317D8549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ECE2721-C2AE-0B9B-D0AD-959C1006FE86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3EB5A626-55C3-85CB-F0BF-DD169A26DF75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S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١٠</a:t>
                </a:r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8B5D585E-A724-2A35-8DF3-EB79C4BFEC6C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A4D1B12-E50D-AD0C-3F15-9A09918A49B5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7" name="Isosceles Triangle 6">
                <a:extLst>
                  <a:ext uri="{FF2B5EF4-FFF2-40B4-BE49-F238E27FC236}">
                    <a16:creationId xmlns:a16="http://schemas.microsoft.com/office/drawing/2014/main" id="{D9BEB0AB-469C-14CA-AC03-A6BDBF53F4CB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10339610-BAA7-BB28-D4BA-0F3D3EFC28A0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72">
            <a:extLst>
              <a:ext uri="{FF2B5EF4-FFF2-40B4-BE49-F238E27FC236}">
                <a16:creationId xmlns:a16="http://schemas.microsoft.com/office/drawing/2014/main" id="{B4EF6EFF-882D-586A-0898-B03D7BABA98F}"/>
              </a:ext>
            </a:extLst>
          </p:cNvPr>
          <p:cNvSpPr txBox="1">
            <a:spLocks/>
          </p:cNvSpPr>
          <p:nvPr/>
        </p:nvSpPr>
        <p:spPr>
          <a:xfrm>
            <a:off x="4329295" y="2642492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إضافية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لملاحظات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الميسر</a:t>
            </a:r>
            <a:endParaRPr lang="en-CA" sz="54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689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2">
            <a:extLst>
              <a:ext uri="{FF2B5EF4-FFF2-40B4-BE49-F238E27FC236}">
                <a16:creationId xmlns:a16="http://schemas.microsoft.com/office/drawing/2014/main" id="{41605473-5107-7E0D-24F9-9CD4957A994C}"/>
              </a:ext>
            </a:extLst>
          </p:cNvPr>
          <p:cNvSpPr txBox="1">
            <a:spLocks/>
          </p:cNvSpPr>
          <p:nvPr/>
        </p:nvSpPr>
        <p:spPr>
          <a:xfrm>
            <a:off x="6276087" y="2517801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ctr"/>
            <a:r>
              <a:rPr lang="ar-S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دليل التيسير</a:t>
            </a:r>
            <a:endParaRPr lang="en-CA" sz="54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7434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5BF0E3D7-3019-EDC5-BFE9-BB60ADC413E9}"/>
              </a:ext>
            </a:extLst>
          </p:cNvPr>
          <p:cNvSpPr txBox="1"/>
          <p:nvPr/>
        </p:nvSpPr>
        <p:spPr>
          <a:xfrm>
            <a:off x="-370035" y="489620"/>
            <a:ext cx="3561174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40000" b="1" dirty="0">
                <a:solidFill>
                  <a:schemeClr val="accent2">
                    <a:lumMod val="75000"/>
                  </a:schemeClr>
                </a:solidFill>
                <a:latin typeface="Britannic Bold" panose="020B0903060703020204" pitchFamily="34" charset="0"/>
              </a:rPr>
              <a:t>!</a:t>
            </a:r>
            <a:endParaRPr lang="en-CA" sz="40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90" name="Google Shape;390;p26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en-US" dirty="0"/>
              <a:t> </a:t>
            </a:r>
            <a:br>
              <a:rPr lang="en-US" dirty="0"/>
            </a:b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التأثير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المحتمل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ومخاطر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الانفصال</a:t>
            </a:r>
            <a:br>
              <a:rPr lang="en-US" dirty="0"/>
            </a:br>
            <a:endParaRPr dirty="0"/>
          </a:p>
        </p:txBody>
      </p:sp>
      <p:sp>
        <p:nvSpPr>
          <p:cNvPr id="392" name="Google Shape;392;p26"/>
          <p:cNvSpPr txBox="1"/>
          <p:nvPr/>
        </p:nvSpPr>
        <p:spPr>
          <a:xfrm>
            <a:off x="9008345" y="3675382"/>
            <a:ext cx="258034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الاعتداء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الجسدي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والعاطفي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والجنسي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والعنف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والاستغلال</a:t>
            </a:r>
            <a:endParaRPr lang="en-GB" sz="1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3" name="Google Shape;393;p26"/>
          <p:cNvSpPr txBox="1"/>
          <p:nvPr/>
        </p:nvSpPr>
        <p:spPr>
          <a:xfrm>
            <a:off x="9000862" y="5091608"/>
            <a:ext cx="258034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ضياع الهوية</a:t>
            </a:r>
            <a:endParaRPr lang="en-ZA" sz="1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4" name="Google Shape;394;p26"/>
          <p:cNvSpPr txBox="1"/>
          <p:nvPr/>
        </p:nvSpPr>
        <p:spPr>
          <a:xfrm>
            <a:off x="3017427" y="5090828"/>
            <a:ext cx="258034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الافتقار</a:t>
            </a:r>
            <a:r>
              <a:rPr lang="en-US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إلى</a:t>
            </a:r>
            <a:r>
              <a:rPr lang="en-US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الرعاية</a:t>
            </a:r>
            <a:endParaRPr lang="en-ZA" sz="1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5" name="Google Shape;395;p26"/>
          <p:cNvSpPr txBox="1"/>
          <p:nvPr/>
        </p:nvSpPr>
        <p:spPr>
          <a:xfrm>
            <a:off x="6009144" y="4537132"/>
            <a:ext cx="258034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التمييز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والحرمان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من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الوصول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إلى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الخدمات</a:t>
            </a:r>
            <a:endParaRPr lang="en-GB" sz="1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6" name="Google Shape;396;p26"/>
          <p:cNvSpPr txBox="1"/>
          <p:nvPr/>
        </p:nvSpPr>
        <p:spPr>
          <a:xfrm>
            <a:off x="5877551" y="3952381"/>
            <a:ext cx="258034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الإتجار</a:t>
            </a:r>
            <a:r>
              <a:rPr lang="en-US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/ </a:t>
            </a:r>
            <a:r>
              <a:rPr lang="en-US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التهريب</a:t>
            </a:r>
            <a:endParaRPr lang="en-ZA" sz="1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7" name="Google Shape;397;p26"/>
          <p:cNvSpPr txBox="1"/>
          <p:nvPr/>
        </p:nvSpPr>
        <p:spPr>
          <a:xfrm>
            <a:off x="9000862" y="2720739"/>
            <a:ext cx="258034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الموت</a:t>
            </a:r>
            <a:r>
              <a:rPr lang="en-US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أو</a:t>
            </a:r>
            <a:r>
              <a:rPr lang="en-US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الإصابة</a:t>
            </a:r>
            <a:r>
              <a:rPr lang="en-US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أو</a:t>
            </a:r>
            <a:r>
              <a:rPr lang="en-US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المرض</a:t>
            </a:r>
            <a:endParaRPr lang="en-ZA" sz="1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8" name="Google Shape;398;p26"/>
          <p:cNvSpPr txBox="1"/>
          <p:nvPr/>
        </p:nvSpPr>
        <p:spPr>
          <a:xfrm>
            <a:off x="6009362" y="2632439"/>
            <a:ext cx="258034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عدم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وجود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بيئة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عائلية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/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مجتمعية</a:t>
            </a:r>
            <a:endParaRPr lang="en-GB" sz="1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9" name="Google Shape;399;p26"/>
          <p:cNvSpPr txBox="1"/>
          <p:nvPr/>
        </p:nvSpPr>
        <p:spPr>
          <a:xfrm>
            <a:off x="3017427" y="3249564"/>
            <a:ext cx="2580339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تعطيل</a:t>
            </a:r>
            <a:r>
              <a:rPr lang="en-US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نمو</a:t>
            </a:r>
            <a:r>
              <a:rPr lang="en-US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الطفل</a:t>
            </a:r>
            <a:endParaRPr lang="en-ZA" sz="1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0" name="Google Shape;400;p26"/>
          <p:cNvSpPr txBox="1"/>
          <p:nvPr/>
        </p:nvSpPr>
        <p:spPr>
          <a:xfrm>
            <a:off x="3017427" y="2605932"/>
            <a:ext cx="258034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التأثير النفسي          </a:t>
            </a:r>
            <a:endParaRPr lang="en-ZA" sz="1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1" name="Google Shape;401;p26"/>
          <p:cNvSpPr txBox="1"/>
          <p:nvPr/>
        </p:nvSpPr>
        <p:spPr>
          <a:xfrm>
            <a:off x="3017427" y="4170195"/>
            <a:ext cx="2580341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التجنيد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من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قبل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القوات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/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الجماعات</a:t>
            </a:r>
            <a:r>
              <a:rPr lang="en-GB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المسلحة</a:t>
            </a:r>
            <a:endParaRPr lang="en-GB" sz="1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2" name="Google Shape;402;p26"/>
          <p:cNvSpPr txBox="1"/>
          <p:nvPr/>
        </p:nvSpPr>
        <p:spPr>
          <a:xfrm>
            <a:off x="9000862" y="1950803"/>
            <a:ext cx="258034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عمالة</a:t>
            </a:r>
            <a:r>
              <a:rPr lang="en-US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الأطفال</a:t>
            </a:r>
            <a:endParaRPr lang="en-ZA" sz="1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3" name="Google Shape;403;p26"/>
          <p:cNvSpPr txBox="1"/>
          <p:nvPr/>
        </p:nvSpPr>
        <p:spPr>
          <a:xfrm>
            <a:off x="6009362" y="1957091"/>
            <a:ext cx="258034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18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الاحتجاز</a:t>
            </a:r>
            <a:endParaRPr lang="en-ZA" sz="1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4" name="Google Shape;404;p26"/>
          <p:cNvSpPr txBox="1"/>
          <p:nvPr/>
        </p:nvSpPr>
        <p:spPr>
          <a:xfrm>
            <a:off x="3017427" y="1962300"/>
            <a:ext cx="2580339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زواج الأطفال</a:t>
            </a:r>
            <a:endParaRPr lang="en-ZA" sz="11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412D462-829D-5DD2-D2E2-70B99B895006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20" name="Hexagon 19">
              <a:extLst>
                <a:ext uri="{FF2B5EF4-FFF2-40B4-BE49-F238E27FC236}">
                  <a16:creationId xmlns:a16="http://schemas.microsoft.com/office/drawing/2014/main" id="{8FC06661-C6EF-A254-9F3A-77F28B364B41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4C6361D7-EEB6-F608-F310-75174F9B671E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449F89DC-7040-8A7F-229E-B89BEB5735F3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S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١١</a:t>
                </a:r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8FC17F74-44FE-1525-E8C7-9F807CE71722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B80C437A-B1EA-ED7E-0203-59E1A1EF65E9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23" name="Isosceles Triangle 22">
                <a:extLst>
                  <a:ext uri="{FF2B5EF4-FFF2-40B4-BE49-F238E27FC236}">
                    <a16:creationId xmlns:a16="http://schemas.microsoft.com/office/drawing/2014/main" id="{AC9D33CB-2105-D11D-340B-6011BD971DFC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453F4EAD-3E9B-6BC5-CDDB-AA786388B27A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24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ان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فص</a:t>
            </a:r>
            <a:r>
              <a:rPr lang="ar-SA" dirty="0" err="1">
                <a:latin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ل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الثانوي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4" name="Google Shape;364;p24"/>
          <p:cNvSpPr/>
          <p:nvPr/>
        </p:nvSpPr>
        <p:spPr>
          <a:xfrm>
            <a:off x="5337819" y="2270022"/>
            <a:ext cx="5754114" cy="2929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ar-SA" sz="48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ب</a:t>
            </a:r>
            <a:r>
              <a:rPr lang="en-US" sz="4800" b="1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رأيك</a:t>
            </a:r>
            <a:r>
              <a:rPr lang="ar-SA" sz="48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ما</a:t>
            </a:r>
            <a:r>
              <a:rPr lang="en-US" sz="48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800" b="1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المقصود</a:t>
            </a:r>
            <a:r>
              <a:rPr lang="en-US" sz="48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800" b="1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بال</a:t>
            </a:r>
            <a:r>
              <a:rPr lang="ar-SA" sz="48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ان</a:t>
            </a:r>
            <a:r>
              <a:rPr lang="ar-SA" sz="4800" b="1" dirty="0">
                <a:latin typeface="Calibri" panose="020F0502020204030204" pitchFamily="34" charset="0"/>
                <a:cs typeface="Calibri" panose="020F0502020204030204" pitchFamily="34" charset="0"/>
              </a:rPr>
              <a:t>ف</a:t>
            </a:r>
            <a:r>
              <a:rPr lang="en-US" sz="4800" b="1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ص</a:t>
            </a:r>
            <a:r>
              <a:rPr lang="ar-SA" sz="4800" b="1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</a:t>
            </a:r>
            <a:r>
              <a:rPr lang="en-US" sz="4800" b="1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</a:t>
            </a:r>
            <a:r>
              <a:rPr lang="en-US" sz="48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4800" b="1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الثانوي</a:t>
            </a:r>
            <a:r>
              <a:rPr lang="ar-SA" sz="48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؟</a:t>
            </a:r>
            <a:endParaRPr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6CA99CD-85D5-6CA2-1F57-B88CDB966376}"/>
              </a:ext>
            </a:extLst>
          </p:cNvPr>
          <p:cNvGrpSpPr/>
          <p:nvPr/>
        </p:nvGrpSpPr>
        <p:grpSpPr>
          <a:xfrm>
            <a:off x="1320883" y="2410290"/>
            <a:ext cx="3415887" cy="2678824"/>
            <a:chOff x="1117683" y="2194390"/>
            <a:chExt cx="3415887" cy="2678824"/>
          </a:xfrm>
          <a:solidFill>
            <a:schemeClr val="accent2">
              <a:lumMod val="75000"/>
            </a:schemeClr>
          </a:solidFill>
        </p:grpSpPr>
        <p:sp>
          <p:nvSpPr>
            <p:cNvPr id="3" name="Speech Bubble: Rectangle with Corners Rounded 2">
              <a:extLst>
                <a:ext uri="{FF2B5EF4-FFF2-40B4-BE49-F238E27FC236}">
                  <a16:creationId xmlns:a16="http://schemas.microsoft.com/office/drawing/2014/main" id="{67E637E8-898E-857D-8ED1-6BD08A3E0A33}"/>
                </a:ext>
              </a:extLst>
            </p:cNvPr>
            <p:cNvSpPr/>
            <p:nvPr/>
          </p:nvSpPr>
          <p:spPr>
            <a:xfrm>
              <a:off x="1117683" y="2194390"/>
              <a:ext cx="1792248" cy="1200806"/>
            </a:xfrm>
            <a:prstGeom prst="wedgeRoundRectCallout">
              <a:avLst>
                <a:gd name="adj1" fmla="val 19938"/>
                <a:gd name="adj2" fmla="val 69216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4" name="Speech Bubble: Rectangle with Corners Rounded 3">
              <a:extLst>
                <a:ext uri="{FF2B5EF4-FFF2-40B4-BE49-F238E27FC236}">
                  <a16:creationId xmlns:a16="http://schemas.microsoft.com/office/drawing/2014/main" id="{36ED9D66-CF25-E35F-433C-3443768B5FA4}"/>
                </a:ext>
              </a:extLst>
            </p:cNvPr>
            <p:cNvSpPr/>
            <p:nvPr/>
          </p:nvSpPr>
          <p:spPr>
            <a:xfrm>
              <a:off x="3240911" y="3671195"/>
              <a:ext cx="1292659" cy="866081"/>
            </a:xfrm>
            <a:prstGeom prst="wedgeRoundRectCallout">
              <a:avLst>
                <a:gd name="adj1" fmla="val -20501"/>
                <a:gd name="adj2" fmla="val 64241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5" name="Speech Bubble: Rectangle with Corners Rounded 4">
              <a:extLst>
                <a:ext uri="{FF2B5EF4-FFF2-40B4-BE49-F238E27FC236}">
                  <a16:creationId xmlns:a16="http://schemas.microsoft.com/office/drawing/2014/main" id="{F94F90BC-FCD5-06C3-AF93-213618661C03}"/>
                </a:ext>
              </a:extLst>
            </p:cNvPr>
            <p:cNvSpPr/>
            <p:nvPr/>
          </p:nvSpPr>
          <p:spPr>
            <a:xfrm>
              <a:off x="1747778" y="4229639"/>
              <a:ext cx="1097717" cy="643575"/>
            </a:xfrm>
            <a:prstGeom prst="wedgeRoundRectCallout">
              <a:avLst>
                <a:gd name="adj1" fmla="val -20501"/>
                <a:gd name="adj2" fmla="val 84025"/>
                <a:gd name="adj3" fmla="val 1666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  <p:sp>
        <p:nvSpPr>
          <p:cNvPr id="7" name="Google Shape;114;p9">
            <a:extLst>
              <a:ext uri="{FF2B5EF4-FFF2-40B4-BE49-F238E27FC236}">
                <a16:creationId xmlns:a16="http://schemas.microsoft.com/office/drawing/2014/main" id="{863085B0-F188-8D96-BA81-F348C3580C16}"/>
              </a:ext>
            </a:extLst>
          </p:cNvPr>
          <p:cNvSpPr txBox="1"/>
          <p:nvPr/>
        </p:nvSpPr>
        <p:spPr>
          <a:xfrm>
            <a:off x="794079" y="1219596"/>
            <a:ext cx="155912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SA" sz="1800" b="1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١٥ دقيقة</a:t>
            </a:r>
            <a:endParaRPr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C071B22-2DD5-12F9-2A2A-88C0AF7B06DC}"/>
              </a:ext>
            </a:extLst>
          </p:cNvPr>
          <p:cNvGrpSpPr/>
          <p:nvPr/>
        </p:nvGrpSpPr>
        <p:grpSpPr>
          <a:xfrm>
            <a:off x="357066" y="1224523"/>
            <a:ext cx="369332" cy="369332"/>
            <a:chOff x="6784825" y="4717805"/>
            <a:chExt cx="1170980" cy="117098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D43BE64-7E6D-D550-68A4-52B9F56B2F87}"/>
                </a:ext>
              </a:extLst>
            </p:cNvPr>
            <p:cNvSpPr/>
            <p:nvPr/>
          </p:nvSpPr>
          <p:spPr>
            <a:xfrm>
              <a:off x="6784825" y="4717805"/>
              <a:ext cx="1170980" cy="117098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00CAC11-B25B-71DD-3625-14750CF75735}"/>
                </a:ext>
              </a:extLst>
            </p:cNvPr>
            <p:cNvSpPr/>
            <p:nvPr/>
          </p:nvSpPr>
          <p:spPr>
            <a:xfrm>
              <a:off x="7276868" y="5237982"/>
              <a:ext cx="189079" cy="1890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FB0A336-A745-9820-14F5-416610817CD6}"/>
                </a:ext>
              </a:extLst>
            </p:cNvPr>
            <p:cNvSpPr/>
            <p:nvPr/>
          </p:nvSpPr>
          <p:spPr>
            <a:xfrm rot="16200000">
              <a:off x="7134823" y="5040376"/>
              <a:ext cx="464812" cy="1131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0231A40-3461-C715-8168-1D57C459AD97}"/>
                </a:ext>
              </a:extLst>
            </p:cNvPr>
            <p:cNvSpPr/>
            <p:nvPr/>
          </p:nvSpPr>
          <p:spPr>
            <a:xfrm rot="13453060">
              <a:off x="7365088" y="5440995"/>
              <a:ext cx="331413" cy="109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5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أسباب الانفصال</a:t>
            </a:r>
            <a:endParaRPr dirty="0"/>
          </a:p>
        </p:txBody>
      </p:sp>
      <p:sp>
        <p:nvSpPr>
          <p:cNvPr id="375" name="Google Shape;375;p25"/>
          <p:cNvSpPr txBox="1"/>
          <p:nvPr/>
        </p:nvSpPr>
        <p:spPr>
          <a:xfrm>
            <a:off x="3260794" y="1631668"/>
            <a:ext cx="6873805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24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بالنسبة للسيناريوهات، قم بالعمل ضمن مجموعات من ٤ </a:t>
            </a:r>
            <a:r>
              <a:rPr lang="ar-SA" sz="2400" b="1" dirty="0">
                <a:latin typeface="Calibri" panose="020F0502020204030204" pitchFamily="34" charset="0"/>
                <a:cs typeface="Calibri" panose="020F0502020204030204" pitchFamily="34" charset="0"/>
              </a:rPr>
              <a:t>أشخاص</a:t>
            </a:r>
            <a:r>
              <a:rPr lang="ar-SA" sz="24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، من أجل:</a:t>
            </a:r>
            <a:endParaRPr lang="ar-SA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Speech Bubble: Rectangle with Corners Rounded 24">
            <a:extLst>
              <a:ext uri="{FF2B5EF4-FFF2-40B4-BE49-F238E27FC236}">
                <a16:creationId xmlns:a16="http://schemas.microsoft.com/office/drawing/2014/main" id="{0F333E9E-E897-7C94-480C-96963D273AE6}"/>
              </a:ext>
            </a:extLst>
          </p:cNvPr>
          <p:cNvSpPr/>
          <p:nvPr/>
        </p:nvSpPr>
        <p:spPr>
          <a:xfrm>
            <a:off x="3514795" y="2572620"/>
            <a:ext cx="4806528" cy="2743165"/>
          </a:xfrm>
          <a:prstGeom prst="wedgeRoundRectCallout">
            <a:avLst>
              <a:gd name="adj1" fmla="val 18276"/>
              <a:gd name="adj2" fmla="val 6208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إيجاد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أمثلة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عن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أسباب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تفكك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الأسرة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التي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سبقت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الأزمة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الإنسانية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الانفصال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الناتج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عن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الأزمة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r" rtl="1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الأسباب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العرضية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"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قسري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"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للانفصال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Speech Bubble: Rectangle with Corners Rounded 25">
            <a:extLst>
              <a:ext uri="{FF2B5EF4-FFF2-40B4-BE49-F238E27FC236}">
                <a16:creationId xmlns:a16="http://schemas.microsoft.com/office/drawing/2014/main" id="{FAF54492-D5DE-C4B3-C614-BE1791119E0A}"/>
              </a:ext>
            </a:extLst>
          </p:cNvPr>
          <p:cNvSpPr/>
          <p:nvPr/>
        </p:nvSpPr>
        <p:spPr>
          <a:xfrm>
            <a:off x="8815638" y="2572619"/>
            <a:ext cx="2368269" cy="2743165"/>
          </a:xfrm>
          <a:prstGeom prst="wedgeRoundRectCallout">
            <a:avLst>
              <a:gd name="adj1" fmla="val 18276"/>
              <a:gd name="adj2" fmla="val 6208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ناقش</a:t>
            </a:r>
            <a:r>
              <a:rPr lang="ar-SA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التأثير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المحتمل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لل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ان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فص</a:t>
            </a:r>
            <a:r>
              <a:rPr lang="ar-SA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في ال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سيناريوهات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المختلفة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F6B62B8-A1C6-7176-A871-09307F170CCF}"/>
              </a:ext>
            </a:extLst>
          </p:cNvPr>
          <p:cNvGrpSpPr/>
          <p:nvPr/>
        </p:nvGrpSpPr>
        <p:grpSpPr>
          <a:xfrm rot="16200000">
            <a:off x="-369718" y="2608903"/>
            <a:ext cx="3797875" cy="2525038"/>
            <a:chOff x="7208925" y="2604220"/>
            <a:chExt cx="1168511" cy="776891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DDB8A5B3-846F-4991-F805-89E4304B244F}"/>
                </a:ext>
              </a:extLst>
            </p:cNvPr>
            <p:cNvSpPr/>
            <p:nvPr/>
          </p:nvSpPr>
          <p:spPr>
            <a:xfrm>
              <a:off x="7425584" y="2840091"/>
              <a:ext cx="716280" cy="54102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9" name="Google Shape;315;p4">
              <a:extLst>
                <a:ext uri="{FF2B5EF4-FFF2-40B4-BE49-F238E27FC236}">
                  <a16:creationId xmlns:a16="http://schemas.microsoft.com/office/drawing/2014/main" id="{207DB63D-14A3-9103-C5DB-2D1144E47BEE}"/>
                </a:ext>
              </a:extLst>
            </p:cNvPr>
            <p:cNvSpPr/>
            <p:nvPr/>
          </p:nvSpPr>
          <p:spPr>
            <a:xfrm>
              <a:off x="7208925" y="2953324"/>
              <a:ext cx="356816" cy="35681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bg1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15;p4">
              <a:extLst>
                <a:ext uri="{FF2B5EF4-FFF2-40B4-BE49-F238E27FC236}">
                  <a16:creationId xmlns:a16="http://schemas.microsoft.com/office/drawing/2014/main" id="{AEC8CE21-9D5B-376A-9FE9-82431DE10CBD}"/>
                </a:ext>
              </a:extLst>
            </p:cNvPr>
            <p:cNvSpPr/>
            <p:nvPr/>
          </p:nvSpPr>
          <p:spPr>
            <a:xfrm>
              <a:off x="7622905" y="2604220"/>
              <a:ext cx="356816" cy="35681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bg1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" name="Google Shape;315;p4">
              <a:extLst>
                <a:ext uri="{FF2B5EF4-FFF2-40B4-BE49-F238E27FC236}">
                  <a16:creationId xmlns:a16="http://schemas.microsoft.com/office/drawing/2014/main" id="{B271D2EE-3330-CFDD-7D55-A045FEF7241C}"/>
                </a:ext>
              </a:extLst>
            </p:cNvPr>
            <p:cNvSpPr/>
            <p:nvPr/>
          </p:nvSpPr>
          <p:spPr>
            <a:xfrm>
              <a:off x="8020620" y="2955992"/>
              <a:ext cx="356816" cy="356815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bg1"/>
              </a:solidFill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Rectangle: Single Corner Snipped 31">
              <a:extLst>
                <a:ext uri="{FF2B5EF4-FFF2-40B4-BE49-F238E27FC236}">
                  <a16:creationId xmlns:a16="http://schemas.microsoft.com/office/drawing/2014/main" id="{F1621BD7-BFBB-7571-2028-17BEA4A06A5E}"/>
                </a:ext>
              </a:extLst>
            </p:cNvPr>
            <p:cNvSpPr/>
            <p:nvPr/>
          </p:nvSpPr>
          <p:spPr>
            <a:xfrm rot="3546506">
              <a:off x="7635233" y="3164183"/>
              <a:ext cx="115589" cy="149251"/>
            </a:xfrm>
            <a:prstGeom prst="snip1Rect">
              <a:avLst>
                <a:gd name="adj" fmla="val 232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33" name="Rectangle: Single Corner Snipped 32">
              <a:extLst>
                <a:ext uri="{FF2B5EF4-FFF2-40B4-BE49-F238E27FC236}">
                  <a16:creationId xmlns:a16="http://schemas.microsoft.com/office/drawing/2014/main" id="{2E154856-DA79-786C-FC9E-B7DD53E5C5B3}"/>
                </a:ext>
              </a:extLst>
            </p:cNvPr>
            <p:cNvSpPr/>
            <p:nvPr/>
          </p:nvSpPr>
          <p:spPr>
            <a:xfrm rot="17435470">
              <a:off x="7817713" y="3021002"/>
              <a:ext cx="115589" cy="149251"/>
            </a:xfrm>
            <a:prstGeom prst="snip1Rect">
              <a:avLst>
                <a:gd name="adj" fmla="val 2326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C315A45-1DFE-40A9-D87F-C0729BB5C81D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3" name="Hexagon 2">
              <a:extLst>
                <a:ext uri="{FF2B5EF4-FFF2-40B4-BE49-F238E27FC236}">
                  <a16:creationId xmlns:a16="http://schemas.microsoft.com/office/drawing/2014/main" id="{D31677AC-392C-0479-B0B1-583B0F9F1747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675ACDFD-AD98-C2A0-E45F-CF3CCEB27D4D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C8576C01-ACA1-CFFC-0768-A631D991F0AC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S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١٢</a:t>
                </a:r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33225504-DF09-A4C7-C0C1-9253707DBC14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0B27EF5-3841-CB7C-39DF-5ACCE624111E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6" name="Isosceles Triangle 5">
                <a:extLst>
                  <a:ext uri="{FF2B5EF4-FFF2-40B4-BE49-F238E27FC236}">
                    <a16:creationId xmlns:a16="http://schemas.microsoft.com/office/drawing/2014/main" id="{2D561037-5832-5DA9-8FA8-3789BE46D659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8C9675F0-817E-21BB-613D-69425312C215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72">
            <a:extLst>
              <a:ext uri="{FF2B5EF4-FFF2-40B4-BE49-F238E27FC236}">
                <a16:creationId xmlns:a16="http://schemas.microsoft.com/office/drawing/2014/main" id="{FC1D7DCA-94C0-242F-2C98-5FFE367052ED}"/>
              </a:ext>
            </a:extLst>
          </p:cNvPr>
          <p:cNvSpPr txBox="1">
            <a:spLocks/>
          </p:cNvSpPr>
          <p:nvPr/>
        </p:nvSpPr>
        <p:spPr>
          <a:xfrm>
            <a:off x="4599459" y="2413892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إضافية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لملاحظات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الميسر</a:t>
            </a:r>
            <a:endParaRPr lang="en-CA" sz="54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36512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2">
            <a:extLst>
              <a:ext uri="{FF2B5EF4-FFF2-40B4-BE49-F238E27FC236}">
                <a16:creationId xmlns:a16="http://schemas.microsoft.com/office/drawing/2014/main" id="{85E3FFAC-955F-4AC4-44A7-2DB4AA97E691}"/>
              </a:ext>
            </a:extLst>
          </p:cNvPr>
          <p:cNvSpPr txBox="1">
            <a:spLocks/>
          </p:cNvSpPr>
          <p:nvPr/>
        </p:nvSpPr>
        <p:spPr>
          <a:xfrm>
            <a:off x="4204604" y="2393110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إضافية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لملاحظات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الميسر</a:t>
            </a:r>
            <a:endParaRPr lang="en-CA" sz="54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05770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2">
            <a:extLst>
              <a:ext uri="{FF2B5EF4-FFF2-40B4-BE49-F238E27FC236}">
                <a16:creationId xmlns:a16="http://schemas.microsoft.com/office/drawing/2014/main" id="{FEA2ED96-B45E-0F29-8693-2B6E51B6FF5A}"/>
              </a:ext>
            </a:extLst>
          </p:cNvPr>
          <p:cNvSpPr txBox="1">
            <a:spLocks/>
          </p:cNvSpPr>
          <p:nvPr/>
        </p:nvSpPr>
        <p:spPr>
          <a:xfrm>
            <a:off x="4079914" y="2866832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إضافية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لملاحظات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الميسر</a:t>
            </a:r>
            <a:endParaRPr lang="en-CA" sz="54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7949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38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النظام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الوطني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ودور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أخصائيي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الحالة</a:t>
            </a:r>
            <a:endParaRPr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Google Shape;114;p9">
            <a:extLst>
              <a:ext uri="{FF2B5EF4-FFF2-40B4-BE49-F238E27FC236}">
                <a16:creationId xmlns:a16="http://schemas.microsoft.com/office/drawing/2014/main" id="{B806D43B-DDBB-48F5-FDC5-AD29B542E551}"/>
              </a:ext>
            </a:extLst>
          </p:cNvPr>
          <p:cNvSpPr txBox="1"/>
          <p:nvPr/>
        </p:nvSpPr>
        <p:spPr>
          <a:xfrm>
            <a:off x="794079" y="1219596"/>
            <a:ext cx="155912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SA" sz="1800" b="1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١٠ دقائق</a:t>
            </a:r>
            <a:endParaRPr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25B2A88C-58FE-EA27-6CF3-ED530915F653}"/>
              </a:ext>
            </a:extLst>
          </p:cNvPr>
          <p:cNvSpPr/>
          <p:nvPr/>
        </p:nvSpPr>
        <p:spPr>
          <a:xfrm>
            <a:off x="541732" y="2688572"/>
            <a:ext cx="4699000" cy="2743165"/>
          </a:xfrm>
          <a:prstGeom prst="wedgeRoundRectCallout">
            <a:avLst>
              <a:gd name="adj1" fmla="val -18481"/>
              <a:gd name="adj2" fmla="val 63010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rtl="1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هل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يمكنك</a:t>
            </a:r>
            <a:r>
              <a:rPr lang="ar-SA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م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شرح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الأحكام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الوطنية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وعمليات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صنع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القرار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من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أجل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:</a:t>
            </a:r>
          </a:p>
          <a:p>
            <a:pPr marL="285750" marR="0" lvl="0" indent="-285750" algn="r" rtl="1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الأطفال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المنفصلين و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غير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المصحوبين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والأطفال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الذين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يحتاجون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إلى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وضعهم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خارج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المنزل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لأغراض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السلامة</a:t>
            </a:r>
            <a:endParaRPr lang="en-GB" sz="18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ar-SA" sz="1800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إ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عادة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لم شمل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العائلة</a:t>
            </a:r>
            <a:endParaRPr lang="en-GB" sz="18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Arial"/>
              <a:cs typeface="Calibri" panose="020F0502020204030204" pitchFamily="34" charset="0"/>
              <a:sym typeface="Arial"/>
            </a:endParaRPr>
          </a:p>
          <a:p>
            <a:pPr marL="285750" marR="0" lvl="0" indent="-285750" algn="r" rtl="1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 panose="020B0604020202020204" pitchFamily="34" charset="0"/>
              <a:buChar char="•"/>
            </a:pP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</a:t>
            </a: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</a:rPr>
              <a:t>إيداع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في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الرعاية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البديلة</a:t>
            </a:r>
            <a:endParaRPr lang="en-GB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FD4CF8BC-FAD3-F657-9509-3791DE78FF40}"/>
              </a:ext>
            </a:extLst>
          </p:cNvPr>
          <p:cNvSpPr/>
          <p:nvPr/>
        </p:nvSpPr>
        <p:spPr>
          <a:xfrm>
            <a:off x="5715000" y="2688572"/>
            <a:ext cx="2730500" cy="2743165"/>
          </a:xfrm>
          <a:prstGeom prst="wedgeRoundRectCallout">
            <a:avLst>
              <a:gd name="adj1" fmla="val -11026"/>
              <a:gd name="adj2" fmla="val 63936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rtl="1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هل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تعرف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ما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إذا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كانت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هناك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فجوات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وتحديات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في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إطار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نظام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حماية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الطفل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الوطني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؟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ماذا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عن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قصص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النجاح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؟</a:t>
            </a:r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CC5B8D1E-E01A-F67C-0062-FBA4FDEF57E2}"/>
              </a:ext>
            </a:extLst>
          </p:cNvPr>
          <p:cNvSpPr/>
          <p:nvPr/>
        </p:nvSpPr>
        <p:spPr>
          <a:xfrm>
            <a:off x="8919768" y="2688572"/>
            <a:ext cx="2730500" cy="2743165"/>
          </a:xfrm>
          <a:prstGeom prst="wedgeRoundRectCallout">
            <a:avLst>
              <a:gd name="adj1" fmla="val 18276"/>
              <a:gd name="adj2" fmla="val 6208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rtl="1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هل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تعرف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كيف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يتم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</a:t>
            </a:r>
            <a:r>
              <a:rPr lang="ar-SA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حديد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دورك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كأخصائي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حالة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في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إطار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نظام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حماية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الطفل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الوطني</a:t>
            </a:r>
            <a:r>
              <a:rPr lang="en-US" sz="1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؟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F6550AF-F5B2-EEB0-8C35-E8C1BA600076}"/>
              </a:ext>
            </a:extLst>
          </p:cNvPr>
          <p:cNvSpPr txBox="1"/>
          <p:nvPr/>
        </p:nvSpPr>
        <p:spPr>
          <a:xfrm>
            <a:off x="668732" y="2089128"/>
            <a:ext cx="39702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المجموعة ١</a:t>
            </a:r>
            <a:endParaRPr 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125380-6738-7BBE-882E-364A96DE7D0C}"/>
              </a:ext>
            </a:extLst>
          </p:cNvPr>
          <p:cNvSpPr txBox="1"/>
          <p:nvPr/>
        </p:nvSpPr>
        <p:spPr>
          <a:xfrm>
            <a:off x="5861050" y="2089128"/>
            <a:ext cx="2438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المجموعة ٢</a:t>
            </a:r>
            <a:endParaRPr 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2DB4FCD-69B2-CE62-32D8-697DB92536BA}"/>
              </a:ext>
            </a:extLst>
          </p:cNvPr>
          <p:cNvSpPr txBox="1"/>
          <p:nvPr/>
        </p:nvSpPr>
        <p:spPr>
          <a:xfrm>
            <a:off x="9046768" y="2089128"/>
            <a:ext cx="23070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ar-SA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المجموعة ٣</a:t>
            </a:r>
            <a:endParaRPr lang="en-US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A6A9F2C-76A4-8DD6-28FC-E91D4A929F8F}"/>
              </a:ext>
            </a:extLst>
          </p:cNvPr>
          <p:cNvGrpSpPr/>
          <p:nvPr/>
        </p:nvGrpSpPr>
        <p:grpSpPr>
          <a:xfrm>
            <a:off x="357066" y="1224523"/>
            <a:ext cx="369332" cy="369332"/>
            <a:chOff x="6784825" y="4717805"/>
            <a:chExt cx="1170980" cy="117098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2599448-CD3D-C5EE-6126-4C4398955B78}"/>
                </a:ext>
              </a:extLst>
            </p:cNvPr>
            <p:cNvSpPr/>
            <p:nvPr/>
          </p:nvSpPr>
          <p:spPr>
            <a:xfrm>
              <a:off x="6784825" y="4717805"/>
              <a:ext cx="1170980" cy="117098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DF2EB3FB-CFD9-6D8B-F4C2-EBAFB22BB206}"/>
                </a:ext>
              </a:extLst>
            </p:cNvPr>
            <p:cNvSpPr/>
            <p:nvPr/>
          </p:nvSpPr>
          <p:spPr>
            <a:xfrm>
              <a:off x="7276868" y="5237982"/>
              <a:ext cx="189079" cy="1890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964749B-65EE-0A3F-BBF0-C10D9D630996}"/>
                </a:ext>
              </a:extLst>
            </p:cNvPr>
            <p:cNvSpPr/>
            <p:nvPr/>
          </p:nvSpPr>
          <p:spPr>
            <a:xfrm rot="16200000">
              <a:off x="7134823" y="5040376"/>
              <a:ext cx="464812" cy="1131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363A5797-0C1D-804E-842B-F440DE136A6B}"/>
                </a:ext>
              </a:extLst>
            </p:cNvPr>
            <p:cNvSpPr/>
            <p:nvPr/>
          </p:nvSpPr>
          <p:spPr>
            <a:xfrm rot="13453060">
              <a:off x="7365088" y="5440995"/>
              <a:ext cx="331413" cy="109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2">
            <a:extLst>
              <a:ext uri="{FF2B5EF4-FFF2-40B4-BE49-F238E27FC236}">
                <a16:creationId xmlns:a16="http://schemas.microsoft.com/office/drawing/2014/main" id="{7F2F2945-9C10-509F-124A-0B01A2A61942}"/>
              </a:ext>
            </a:extLst>
          </p:cNvPr>
          <p:cNvSpPr txBox="1">
            <a:spLocks/>
          </p:cNvSpPr>
          <p:nvPr/>
        </p:nvSpPr>
        <p:spPr>
          <a:xfrm>
            <a:off x="4266950" y="2621711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إضافية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لملاحظات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الميسر</a:t>
            </a:r>
            <a:endParaRPr lang="en-CA" sz="54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7040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27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نقاط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التعلم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الأساسية</a:t>
            </a:r>
            <a:endParaRPr dirty="0"/>
          </a:p>
        </p:txBody>
      </p:sp>
      <p:sp>
        <p:nvSpPr>
          <p:cNvPr id="410" name="Google Shape;410;p27"/>
          <p:cNvSpPr txBox="1"/>
          <p:nvPr/>
        </p:nvSpPr>
        <p:spPr>
          <a:xfrm>
            <a:off x="859391" y="3505097"/>
            <a:ext cx="3140079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من المهم فهم أسباب انفصال الأسرة من أجل منع الانفصال الثانوي وتقديم الدعم الشخصي.</a:t>
            </a:r>
            <a:endParaRPr lang="ar-SA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1" name="Google Shape;411;p27"/>
          <p:cNvSpPr/>
          <p:nvPr/>
        </p:nvSpPr>
        <p:spPr>
          <a:xfrm>
            <a:off x="1903650" y="2047344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27"/>
          <p:cNvSpPr/>
          <p:nvPr/>
        </p:nvSpPr>
        <p:spPr>
          <a:xfrm>
            <a:off x="5570220" y="2047344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27"/>
          <p:cNvSpPr/>
          <p:nvPr/>
        </p:nvSpPr>
        <p:spPr>
          <a:xfrm>
            <a:off x="9236790" y="2047344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27"/>
          <p:cNvSpPr txBox="1"/>
          <p:nvPr/>
        </p:nvSpPr>
        <p:spPr>
          <a:xfrm>
            <a:off x="4525960" y="3569543"/>
            <a:ext cx="3140080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إن فهم تأثير الانفصال الأسري يعني أنه يمكننا الاستجابة لاحتياجات كل طفل على حدة.</a:t>
            </a:r>
            <a:endParaRPr lang="ar-SA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5" name="Google Shape;415;p27"/>
          <p:cNvSpPr txBox="1"/>
          <p:nvPr/>
        </p:nvSpPr>
        <p:spPr>
          <a:xfrm>
            <a:off x="8192530" y="3549179"/>
            <a:ext cx="3140079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يمكن أن يكون للانفصال الأسري تأثير شديد على المدى الطويل ، وبالتالي فإن تسجيل الأطفال المنفصلين و غير المصحوبين 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ب</a:t>
            </a: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إدارة الحالة وتعقب الأسرة ولم الشمل يعد أولوية ملحة.</a:t>
            </a:r>
            <a:endParaRPr lang="ar-SA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28"/>
          <p:cNvSpPr txBox="1">
            <a:spLocks noGrp="1"/>
          </p:cNvSpPr>
          <p:nvPr>
            <p:ph type="title"/>
          </p:nvPr>
        </p:nvSpPr>
        <p:spPr>
          <a:xfrm>
            <a:off x="796386" y="3089182"/>
            <a:ext cx="4171275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aramond"/>
              <a:buNone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الجلسة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 ٣</a:t>
            </a:r>
            <a:b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فهم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أعراف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والممارسات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المتعلقة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با</a:t>
            </a:r>
            <a:r>
              <a:rPr lang="en-GB" sz="4800" i="0" u="none" strike="noStrike" cap="none" dirty="0" err="1">
                <a:solidFill>
                  <a:schemeClr val="bg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لأطفال</a:t>
            </a:r>
            <a:r>
              <a:rPr lang="en-GB" sz="4800" i="0" u="none" strike="noStrike" cap="none" dirty="0">
                <a:solidFill>
                  <a:schemeClr val="bg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ar-SA" sz="4800" i="0" u="none" strike="noStrike" cap="none" dirty="0">
                <a:solidFill>
                  <a:schemeClr val="bg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المنفصلين و </a:t>
            </a:r>
            <a:r>
              <a:rPr lang="en-GB" sz="4800" i="0" u="none" strike="noStrike" cap="none" dirty="0" err="1">
                <a:solidFill>
                  <a:schemeClr val="bg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غير</a:t>
            </a:r>
            <a:r>
              <a:rPr lang="en-GB" sz="4800" i="0" u="none" strike="noStrike" cap="none" dirty="0">
                <a:solidFill>
                  <a:schemeClr val="bg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GB" sz="4800" i="0" u="none" strike="noStrike" cap="none" dirty="0" err="1">
                <a:solidFill>
                  <a:schemeClr val="bg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المصحوبين</a:t>
            </a:r>
            <a:r>
              <a:rPr lang="en-GB" sz="4800" i="0" u="none" strike="noStrike" cap="none" dirty="0">
                <a:solidFill>
                  <a:schemeClr val="bg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endParaRPr dirty="0"/>
          </a:p>
        </p:txBody>
      </p:sp>
      <p:sp>
        <p:nvSpPr>
          <p:cNvPr id="2" name="Google Shape;265;p20">
            <a:extLst>
              <a:ext uri="{FF2B5EF4-FFF2-40B4-BE49-F238E27FC236}">
                <a16:creationId xmlns:a16="http://schemas.microsoft.com/office/drawing/2014/main" id="{EA46D6FA-29C4-C225-70E5-5BFB81119F2F}"/>
              </a:ext>
            </a:extLst>
          </p:cNvPr>
          <p:cNvSpPr txBox="1"/>
          <p:nvPr/>
        </p:nvSpPr>
        <p:spPr>
          <a:xfrm>
            <a:off x="6453713" y="1784396"/>
            <a:ext cx="494190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8CC8"/>
              </a:buClr>
              <a:buSzPts val="2400"/>
              <a:buFont typeface="Arial"/>
              <a:buNone/>
            </a:pPr>
            <a:r>
              <a:rPr lang="ar-SA" sz="2000" b="1" i="0" u="none" strike="noStrike" cap="none" spc="3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أهداف التعلم</a:t>
            </a:r>
            <a:endParaRPr lang="ar-SA" sz="2000" spc="3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Google Shape;266;p20">
            <a:extLst>
              <a:ext uri="{FF2B5EF4-FFF2-40B4-BE49-F238E27FC236}">
                <a16:creationId xmlns:a16="http://schemas.microsoft.com/office/drawing/2014/main" id="{9BAF0E74-44C2-D794-DAA2-EC42AF753186}"/>
              </a:ext>
            </a:extLst>
          </p:cNvPr>
          <p:cNvSpPr txBox="1"/>
          <p:nvPr/>
        </p:nvSpPr>
        <p:spPr>
          <a:xfrm>
            <a:off x="7388888" y="2643384"/>
            <a:ext cx="4142936" cy="20681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وصف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الأعراف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الاجتماعية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والثقافية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والدينية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والممارسات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التقليدية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المتعلقة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ب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الأطفال</a:t>
            </a:r>
            <a:r>
              <a:rPr lang="ar-SA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المنفصلين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غير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المصحوبين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في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سياق</a:t>
            </a:r>
            <a:r>
              <a:rPr lang="ar-SA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كم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ولماذا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هذا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مهم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في </a:t>
            </a:r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عملكم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اليومي</a:t>
            </a:r>
            <a:r>
              <a:rPr lang="ar-SA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؟</a:t>
            </a:r>
            <a:endParaRPr lang="en-US"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4" name="Google Shape;194;p14">
            <a:extLst>
              <a:ext uri="{FF2B5EF4-FFF2-40B4-BE49-F238E27FC236}">
                <a16:creationId xmlns:a16="http://schemas.microsoft.com/office/drawing/2014/main" id="{B5E2D6D2-0D6B-AC2E-ACBC-51AFFE79967E}"/>
              </a:ext>
            </a:extLst>
          </p:cNvPr>
          <p:cNvGrpSpPr/>
          <p:nvPr/>
        </p:nvGrpSpPr>
        <p:grpSpPr>
          <a:xfrm>
            <a:off x="6618813" y="2741485"/>
            <a:ext cx="560331" cy="592814"/>
            <a:chOff x="243840" y="1676400"/>
            <a:chExt cx="701040" cy="741680"/>
          </a:xfrm>
          <a:solidFill>
            <a:schemeClr val="accent2">
              <a:lumMod val="75000"/>
            </a:schemeClr>
          </a:solidFill>
        </p:grpSpPr>
        <p:sp>
          <p:nvSpPr>
            <p:cNvPr id="5" name="Google Shape;195;p14">
              <a:extLst>
                <a:ext uri="{FF2B5EF4-FFF2-40B4-BE49-F238E27FC236}">
                  <a16:creationId xmlns:a16="http://schemas.microsoft.com/office/drawing/2014/main" id="{4A4DC232-8F2F-C5F2-51C3-B0C8FA2AA93A}"/>
                </a:ext>
              </a:extLst>
            </p:cNvPr>
            <p:cNvSpPr/>
            <p:nvPr/>
          </p:nvSpPr>
          <p:spPr>
            <a:xfrm>
              <a:off x="243840" y="1676400"/>
              <a:ext cx="116839" cy="7416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196;p14">
              <a:extLst>
                <a:ext uri="{FF2B5EF4-FFF2-40B4-BE49-F238E27FC236}">
                  <a16:creationId xmlns:a16="http://schemas.microsoft.com/office/drawing/2014/main" id="{51275EC1-4ED6-3B00-F4B4-A065430D58D6}"/>
                </a:ext>
              </a:extLst>
            </p:cNvPr>
            <p:cNvSpPr/>
            <p:nvPr/>
          </p:nvSpPr>
          <p:spPr>
            <a:xfrm>
              <a:off x="314960" y="1676400"/>
              <a:ext cx="629920" cy="4368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2">
            <a:extLst>
              <a:ext uri="{FF2B5EF4-FFF2-40B4-BE49-F238E27FC236}">
                <a16:creationId xmlns:a16="http://schemas.microsoft.com/office/drawing/2014/main" id="{41605473-5107-7E0D-24F9-9CD4957A994C}"/>
              </a:ext>
            </a:extLst>
          </p:cNvPr>
          <p:cNvSpPr txBox="1">
            <a:spLocks/>
          </p:cNvSpPr>
          <p:nvPr/>
        </p:nvSpPr>
        <p:spPr>
          <a:xfrm>
            <a:off x="6096000" y="2372328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ctr"/>
            <a:r>
              <a:rPr lang="ar-S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دليل التيسير</a:t>
            </a:r>
            <a:endParaRPr lang="en-CA" sz="54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91494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29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مفاهيم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الطفولة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97F980A-4874-3326-8CA3-74BFC8092A3F}"/>
              </a:ext>
            </a:extLst>
          </p:cNvPr>
          <p:cNvGrpSpPr/>
          <p:nvPr/>
        </p:nvGrpSpPr>
        <p:grpSpPr>
          <a:xfrm>
            <a:off x="1976769" y="2127357"/>
            <a:ext cx="2714058" cy="2239647"/>
            <a:chOff x="6653006" y="4766094"/>
            <a:chExt cx="1265201" cy="1044047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4F8560F-FAE4-D597-97DB-98BB160903B3}"/>
                </a:ext>
              </a:extLst>
            </p:cNvPr>
            <p:cNvGrpSpPr/>
            <p:nvPr/>
          </p:nvGrpSpPr>
          <p:grpSpPr>
            <a:xfrm>
              <a:off x="6653006" y="5171897"/>
              <a:ext cx="500332" cy="459233"/>
              <a:chOff x="6220855" y="5079996"/>
              <a:chExt cx="774687" cy="711052"/>
            </a:xfrm>
            <a:grpFill/>
          </p:grpSpPr>
          <p:sp>
            <p:nvSpPr>
              <p:cNvPr id="19" name="Trapezoid 18">
                <a:extLst>
                  <a:ext uri="{FF2B5EF4-FFF2-40B4-BE49-F238E27FC236}">
                    <a16:creationId xmlns:a16="http://schemas.microsoft.com/office/drawing/2014/main" id="{AD1AB635-2F00-2D06-DCBC-0B74FC8171A3}"/>
                  </a:ext>
                </a:extLst>
              </p:cNvPr>
              <p:cNvSpPr/>
              <p:nvPr/>
            </p:nvSpPr>
            <p:spPr>
              <a:xfrm>
                <a:off x="6220855" y="5079996"/>
                <a:ext cx="774687" cy="311188"/>
              </a:xfrm>
              <a:prstGeom prst="trapezoi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F0997F95-6613-0B6D-3A9B-B188D4B3EF6A}"/>
                  </a:ext>
                </a:extLst>
              </p:cNvPr>
              <p:cNvSpPr/>
              <p:nvPr/>
            </p:nvSpPr>
            <p:spPr>
              <a:xfrm>
                <a:off x="6287951" y="5391179"/>
                <a:ext cx="640487" cy="3998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C6A4ABD-B2C5-8634-3750-31103ED6927B}"/>
                </a:ext>
              </a:extLst>
            </p:cNvPr>
            <p:cNvGrpSpPr/>
            <p:nvPr/>
          </p:nvGrpSpPr>
          <p:grpSpPr>
            <a:xfrm>
              <a:off x="7300192" y="4766094"/>
              <a:ext cx="500332" cy="459236"/>
              <a:chOff x="6376458" y="4851543"/>
              <a:chExt cx="774687" cy="711057"/>
            </a:xfrm>
            <a:grpFill/>
          </p:grpSpPr>
          <p:sp>
            <p:nvSpPr>
              <p:cNvPr id="17" name="Trapezoid 16">
                <a:extLst>
                  <a:ext uri="{FF2B5EF4-FFF2-40B4-BE49-F238E27FC236}">
                    <a16:creationId xmlns:a16="http://schemas.microsoft.com/office/drawing/2014/main" id="{BDFFC222-4F6C-F792-6047-0B91284A6E68}"/>
                  </a:ext>
                </a:extLst>
              </p:cNvPr>
              <p:cNvSpPr/>
              <p:nvPr/>
            </p:nvSpPr>
            <p:spPr>
              <a:xfrm>
                <a:off x="6376458" y="4851543"/>
                <a:ext cx="774687" cy="311188"/>
              </a:xfrm>
              <a:prstGeom prst="trapezoi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B856392-CE0B-BA41-DFFA-93020A8C9CE4}"/>
                  </a:ext>
                </a:extLst>
              </p:cNvPr>
              <p:cNvSpPr/>
              <p:nvPr/>
            </p:nvSpPr>
            <p:spPr>
              <a:xfrm>
                <a:off x="6443558" y="5162731"/>
                <a:ext cx="640487" cy="3998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BAB34DBA-F521-BE7D-25F4-E7A22210DA5A}"/>
                </a:ext>
              </a:extLst>
            </p:cNvPr>
            <p:cNvGrpSpPr/>
            <p:nvPr/>
          </p:nvGrpSpPr>
          <p:grpSpPr>
            <a:xfrm>
              <a:off x="7417875" y="5350905"/>
              <a:ext cx="500332" cy="459236"/>
              <a:chOff x="6376458" y="4851543"/>
              <a:chExt cx="774687" cy="711057"/>
            </a:xfrm>
            <a:grpFill/>
          </p:grpSpPr>
          <p:sp>
            <p:nvSpPr>
              <p:cNvPr id="15" name="Trapezoid 14">
                <a:extLst>
                  <a:ext uri="{FF2B5EF4-FFF2-40B4-BE49-F238E27FC236}">
                    <a16:creationId xmlns:a16="http://schemas.microsoft.com/office/drawing/2014/main" id="{A176B5FF-9F98-22CC-07EB-B87C9239E870}"/>
                  </a:ext>
                </a:extLst>
              </p:cNvPr>
              <p:cNvSpPr/>
              <p:nvPr/>
            </p:nvSpPr>
            <p:spPr>
              <a:xfrm>
                <a:off x="6376458" y="4851543"/>
                <a:ext cx="774687" cy="311188"/>
              </a:xfrm>
              <a:prstGeom prst="trapezoi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61E4D21-6564-B5C3-148C-93EC8A7E9BE2}"/>
                  </a:ext>
                </a:extLst>
              </p:cNvPr>
              <p:cNvSpPr/>
              <p:nvPr/>
            </p:nvSpPr>
            <p:spPr>
              <a:xfrm>
                <a:off x="6443558" y="5162731"/>
                <a:ext cx="640487" cy="3998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8D817EF-C6AD-62B6-7A5E-04E9C61513DE}"/>
              </a:ext>
            </a:extLst>
          </p:cNvPr>
          <p:cNvGrpSpPr/>
          <p:nvPr/>
        </p:nvGrpSpPr>
        <p:grpSpPr>
          <a:xfrm>
            <a:off x="2507436" y="3813006"/>
            <a:ext cx="1673999" cy="1219200"/>
            <a:chOff x="6383007" y="2645224"/>
            <a:chExt cx="999606" cy="728029"/>
          </a:xfrm>
          <a:solidFill>
            <a:schemeClr val="accent2">
              <a:lumMod val="75000"/>
            </a:schemeClr>
          </a:solidFill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03DA8FA6-7D2E-C1C2-697E-B5828E56600E}"/>
                </a:ext>
              </a:extLst>
            </p:cNvPr>
            <p:cNvGrpSpPr/>
            <p:nvPr/>
          </p:nvGrpSpPr>
          <p:grpSpPr>
            <a:xfrm>
              <a:off x="6926973" y="2645224"/>
              <a:ext cx="455640" cy="728029"/>
              <a:chOff x="697842" y="3315817"/>
              <a:chExt cx="514964" cy="822818"/>
            </a:xfrm>
            <a:grpFill/>
          </p:grpSpPr>
          <p:sp>
            <p:nvSpPr>
              <p:cNvPr id="3" name="Trapezoid 2">
                <a:extLst>
                  <a:ext uri="{FF2B5EF4-FFF2-40B4-BE49-F238E27FC236}">
                    <a16:creationId xmlns:a16="http://schemas.microsoft.com/office/drawing/2014/main" id="{6BA3EF5D-1283-88B7-8D3E-02E5769D9216}"/>
                  </a:ext>
                </a:extLst>
              </p:cNvPr>
              <p:cNvSpPr/>
              <p:nvPr/>
            </p:nvSpPr>
            <p:spPr>
              <a:xfrm>
                <a:off x="697842" y="3826277"/>
                <a:ext cx="514964" cy="312358"/>
              </a:xfrm>
              <a:prstGeom prst="trapezoid">
                <a:avLst>
                  <a:gd name="adj" fmla="val 3394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4" name="Round Same Side Corner Rectangle 46">
                <a:extLst>
                  <a:ext uri="{FF2B5EF4-FFF2-40B4-BE49-F238E27FC236}">
                    <a16:creationId xmlns:a16="http://schemas.microsoft.com/office/drawing/2014/main" id="{E5635DB1-4379-3692-1AF2-BCC115264AF3}"/>
                  </a:ext>
                </a:extLst>
              </p:cNvPr>
              <p:cNvSpPr/>
              <p:nvPr/>
            </p:nvSpPr>
            <p:spPr>
              <a:xfrm>
                <a:off x="776140" y="3745391"/>
                <a:ext cx="362490" cy="39324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74F8D167-62E5-05EC-B203-FEFA6E108789}"/>
                  </a:ext>
                </a:extLst>
              </p:cNvPr>
              <p:cNvSpPr/>
              <p:nvPr/>
            </p:nvSpPr>
            <p:spPr>
              <a:xfrm>
                <a:off x="772020" y="3315817"/>
                <a:ext cx="366610" cy="36661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396D5CC-32AD-83A4-6A68-C3EB4810610D}"/>
                </a:ext>
              </a:extLst>
            </p:cNvPr>
            <p:cNvGrpSpPr/>
            <p:nvPr/>
          </p:nvGrpSpPr>
          <p:grpSpPr>
            <a:xfrm>
              <a:off x="6383007" y="2645224"/>
              <a:ext cx="324376" cy="728028"/>
              <a:chOff x="5960196" y="3632825"/>
              <a:chExt cx="324376" cy="728028"/>
            </a:xfrm>
            <a:grpFill/>
          </p:grpSpPr>
          <p:sp>
            <p:nvSpPr>
              <p:cNvPr id="7" name="Round Same Side Corner Rectangle 46">
                <a:extLst>
                  <a:ext uri="{FF2B5EF4-FFF2-40B4-BE49-F238E27FC236}">
                    <a16:creationId xmlns:a16="http://schemas.microsoft.com/office/drawing/2014/main" id="{6465E23B-AEF6-75C8-4593-43A3FE23F428}"/>
                  </a:ext>
                </a:extLst>
              </p:cNvPr>
              <p:cNvSpPr/>
              <p:nvPr/>
            </p:nvSpPr>
            <p:spPr>
              <a:xfrm>
                <a:off x="5962575" y="4012912"/>
                <a:ext cx="320731" cy="34794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8EF53269-011C-F488-E7D0-C277CFB77233}"/>
                  </a:ext>
                </a:extLst>
              </p:cNvPr>
              <p:cNvSpPr/>
              <p:nvPr/>
            </p:nvSpPr>
            <p:spPr>
              <a:xfrm>
                <a:off x="5960196" y="3632825"/>
                <a:ext cx="324376" cy="3243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Round Same Side Corner Rectangle 46">
                <a:extLst>
                  <a:ext uri="{FF2B5EF4-FFF2-40B4-BE49-F238E27FC236}">
                    <a16:creationId xmlns:a16="http://schemas.microsoft.com/office/drawing/2014/main" id="{25EE9FBF-F35B-B416-26BC-797CA7FC1BE0}"/>
                  </a:ext>
                </a:extLst>
              </p:cNvPr>
              <p:cNvSpPr/>
              <p:nvPr/>
            </p:nvSpPr>
            <p:spPr>
              <a:xfrm>
                <a:off x="6087847" y="4201939"/>
                <a:ext cx="69074" cy="15891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1CDCDDC-B96A-87C4-10D4-47F12EBEAAEF}"/>
              </a:ext>
            </a:extLst>
          </p:cNvPr>
          <p:cNvGrpSpPr/>
          <p:nvPr/>
        </p:nvGrpSpPr>
        <p:grpSpPr>
          <a:xfrm flipH="1">
            <a:off x="7411391" y="2127360"/>
            <a:ext cx="2416874" cy="2904846"/>
            <a:chOff x="6753502" y="4532416"/>
            <a:chExt cx="1166575" cy="1354140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454059F-9584-9429-6891-38AC72529BA4}"/>
                </a:ext>
              </a:extLst>
            </p:cNvPr>
            <p:cNvGrpSpPr/>
            <p:nvPr/>
          </p:nvGrpSpPr>
          <p:grpSpPr>
            <a:xfrm>
              <a:off x="6753502" y="5024349"/>
              <a:ext cx="500332" cy="459236"/>
              <a:chOff x="6376458" y="4851543"/>
              <a:chExt cx="774687" cy="711057"/>
            </a:xfrm>
            <a:grpFill/>
          </p:grpSpPr>
          <p:sp>
            <p:nvSpPr>
              <p:cNvPr id="29" name="Trapezoid 28">
                <a:extLst>
                  <a:ext uri="{FF2B5EF4-FFF2-40B4-BE49-F238E27FC236}">
                    <a16:creationId xmlns:a16="http://schemas.microsoft.com/office/drawing/2014/main" id="{AEA788EE-3138-3CE5-2D6B-C25CB72CD2D3}"/>
                  </a:ext>
                </a:extLst>
              </p:cNvPr>
              <p:cNvSpPr/>
              <p:nvPr/>
            </p:nvSpPr>
            <p:spPr>
              <a:xfrm>
                <a:off x="6376458" y="4851543"/>
                <a:ext cx="774687" cy="311188"/>
              </a:xfrm>
              <a:prstGeom prst="trapezoi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2309BCBB-970C-B7BE-ECED-81C81A53AD02}"/>
                  </a:ext>
                </a:extLst>
              </p:cNvPr>
              <p:cNvSpPr/>
              <p:nvPr/>
            </p:nvSpPr>
            <p:spPr>
              <a:xfrm>
                <a:off x="6443558" y="5162731"/>
                <a:ext cx="640487" cy="3998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648EBC0-6B6F-8A18-70A5-26F02D8182B0}"/>
                </a:ext>
              </a:extLst>
            </p:cNvPr>
            <p:cNvGrpSpPr/>
            <p:nvPr/>
          </p:nvGrpSpPr>
          <p:grpSpPr>
            <a:xfrm>
              <a:off x="7282695" y="4532416"/>
              <a:ext cx="500332" cy="459236"/>
              <a:chOff x="6349367" y="4489734"/>
              <a:chExt cx="774687" cy="711058"/>
            </a:xfrm>
            <a:grpFill/>
          </p:grpSpPr>
          <p:sp>
            <p:nvSpPr>
              <p:cNvPr id="27" name="Trapezoid 26">
                <a:extLst>
                  <a:ext uri="{FF2B5EF4-FFF2-40B4-BE49-F238E27FC236}">
                    <a16:creationId xmlns:a16="http://schemas.microsoft.com/office/drawing/2014/main" id="{8F7BF66A-6CC6-EDF9-ED4E-73E4299B7826}"/>
                  </a:ext>
                </a:extLst>
              </p:cNvPr>
              <p:cNvSpPr/>
              <p:nvPr/>
            </p:nvSpPr>
            <p:spPr>
              <a:xfrm>
                <a:off x="6349367" y="4489734"/>
                <a:ext cx="774687" cy="311188"/>
              </a:xfrm>
              <a:prstGeom prst="trapezoi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0F4555FC-191F-6EC5-35EE-42D32CBFAB8C}"/>
                  </a:ext>
                </a:extLst>
              </p:cNvPr>
              <p:cNvSpPr/>
              <p:nvPr/>
            </p:nvSpPr>
            <p:spPr>
              <a:xfrm>
                <a:off x="6416468" y="4800923"/>
                <a:ext cx="640487" cy="3998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981B4CE-A0A2-A6EF-9711-850EB25F3241}"/>
                </a:ext>
              </a:extLst>
            </p:cNvPr>
            <p:cNvGrpSpPr/>
            <p:nvPr/>
          </p:nvGrpSpPr>
          <p:grpSpPr>
            <a:xfrm>
              <a:off x="7419745" y="5427319"/>
              <a:ext cx="500332" cy="459237"/>
              <a:chOff x="6379353" y="4969861"/>
              <a:chExt cx="774687" cy="711059"/>
            </a:xfrm>
            <a:grpFill/>
          </p:grpSpPr>
          <p:sp>
            <p:nvSpPr>
              <p:cNvPr id="25" name="Trapezoid 24">
                <a:extLst>
                  <a:ext uri="{FF2B5EF4-FFF2-40B4-BE49-F238E27FC236}">
                    <a16:creationId xmlns:a16="http://schemas.microsoft.com/office/drawing/2014/main" id="{CEF753BF-1F3E-3465-770B-D967960A0029}"/>
                  </a:ext>
                </a:extLst>
              </p:cNvPr>
              <p:cNvSpPr/>
              <p:nvPr/>
            </p:nvSpPr>
            <p:spPr>
              <a:xfrm>
                <a:off x="6379353" y="4969861"/>
                <a:ext cx="774687" cy="311188"/>
              </a:xfrm>
              <a:prstGeom prst="trapezoi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A91AFB6E-6E0B-0712-1A8C-9C80E2996FDD}"/>
                  </a:ext>
                </a:extLst>
              </p:cNvPr>
              <p:cNvSpPr/>
              <p:nvPr/>
            </p:nvSpPr>
            <p:spPr>
              <a:xfrm>
                <a:off x="6446453" y="5281051"/>
                <a:ext cx="640487" cy="3998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0717859-C64A-F0B9-B6B8-BF2C207453A0}"/>
              </a:ext>
            </a:extLst>
          </p:cNvPr>
          <p:cNvGrpSpPr/>
          <p:nvPr/>
        </p:nvGrpSpPr>
        <p:grpSpPr>
          <a:xfrm flipH="1">
            <a:off x="6585121" y="2554681"/>
            <a:ext cx="1616728" cy="1219200"/>
            <a:chOff x="6383007" y="2645224"/>
            <a:chExt cx="999606" cy="728029"/>
          </a:xfrm>
          <a:solidFill>
            <a:schemeClr val="accent2">
              <a:lumMod val="75000"/>
            </a:schemeClr>
          </a:solidFill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213A29FE-A1BB-72A4-A9CA-718499C6C0EC}"/>
                </a:ext>
              </a:extLst>
            </p:cNvPr>
            <p:cNvGrpSpPr/>
            <p:nvPr/>
          </p:nvGrpSpPr>
          <p:grpSpPr>
            <a:xfrm>
              <a:off x="6926973" y="2645224"/>
              <a:ext cx="455640" cy="728029"/>
              <a:chOff x="697842" y="3315817"/>
              <a:chExt cx="514964" cy="822818"/>
            </a:xfrm>
            <a:grpFill/>
          </p:grpSpPr>
          <p:sp>
            <p:nvSpPr>
              <p:cNvPr id="37" name="Trapezoid 36">
                <a:extLst>
                  <a:ext uri="{FF2B5EF4-FFF2-40B4-BE49-F238E27FC236}">
                    <a16:creationId xmlns:a16="http://schemas.microsoft.com/office/drawing/2014/main" id="{249C009F-9EE4-0953-B7BF-10100355E2AB}"/>
                  </a:ext>
                </a:extLst>
              </p:cNvPr>
              <p:cNvSpPr/>
              <p:nvPr/>
            </p:nvSpPr>
            <p:spPr>
              <a:xfrm>
                <a:off x="697842" y="3826277"/>
                <a:ext cx="514964" cy="312358"/>
              </a:xfrm>
              <a:prstGeom prst="trapezoid">
                <a:avLst>
                  <a:gd name="adj" fmla="val 33947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38" name="Round Same Side Corner Rectangle 46">
                <a:extLst>
                  <a:ext uri="{FF2B5EF4-FFF2-40B4-BE49-F238E27FC236}">
                    <a16:creationId xmlns:a16="http://schemas.microsoft.com/office/drawing/2014/main" id="{B194EE9A-CE08-6CE0-1524-DBDCAD7B0056}"/>
                  </a:ext>
                </a:extLst>
              </p:cNvPr>
              <p:cNvSpPr/>
              <p:nvPr/>
            </p:nvSpPr>
            <p:spPr>
              <a:xfrm>
                <a:off x="776140" y="3745391"/>
                <a:ext cx="362490" cy="39324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400677E3-4F53-2C84-5275-DFF735D0DA70}"/>
                  </a:ext>
                </a:extLst>
              </p:cNvPr>
              <p:cNvSpPr/>
              <p:nvPr/>
            </p:nvSpPr>
            <p:spPr>
              <a:xfrm>
                <a:off x="772020" y="3315817"/>
                <a:ext cx="366610" cy="36661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2B79ED47-12CC-7D71-DF3E-C0B74691E2E8}"/>
                </a:ext>
              </a:extLst>
            </p:cNvPr>
            <p:cNvGrpSpPr/>
            <p:nvPr/>
          </p:nvGrpSpPr>
          <p:grpSpPr>
            <a:xfrm>
              <a:off x="6383007" y="2645224"/>
              <a:ext cx="324376" cy="728028"/>
              <a:chOff x="5960196" y="3632825"/>
              <a:chExt cx="324376" cy="728028"/>
            </a:xfrm>
            <a:grpFill/>
          </p:grpSpPr>
          <p:sp>
            <p:nvSpPr>
              <p:cNvPr id="34" name="Round Same Side Corner Rectangle 46">
                <a:extLst>
                  <a:ext uri="{FF2B5EF4-FFF2-40B4-BE49-F238E27FC236}">
                    <a16:creationId xmlns:a16="http://schemas.microsoft.com/office/drawing/2014/main" id="{221D60D2-635D-D48A-C1D4-E16D12FD980C}"/>
                  </a:ext>
                </a:extLst>
              </p:cNvPr>
              <p:cNvSpPr/>
              <p:nvPr/>
            </p:nvSpPr>
            <p:spPr>
              <a:xfrm>
                <a:off x="5962575" y="4012912"/>
                <a:ext cx="320731" cy="34794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D85D746F-0CBD-CC7C-AC7B-E855B11440ED}"/>
                  </a:ext>
                </a:extLst>
              </p:cNvPr>
              <p:cNvSpPr/>
              <p:nvPr/>
            </p:nvSpPr>
            <p:spPr>
              <a:xfrm>
                <a:off x="5960196" y="3632825"/>
                <a:ext cx="324376" cy="32437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6" name="Round Same Side Corner Rectangle 46">
                <a:extLst>
                  <a:ext uri="{FF2B5EF4-FFF2-40B4-BE49-F238E27FC236}">
                    <a16:creationId xmlns:a16="http://schemas.microsoft.com/office/drawing/2014/main" id="{25378257-1B95-056B-8F26-6F618424A4F8}"/>
                  </a:ext>
                </a:extLst>
              </p:cNvPr>
              <p:cNvSpPr/>
              <p:nvPr/>
            </p:nvSpPr>
            <p:spPr>
              <a:xfrm>
                <a:off x="6087847" y="4201939"/>
                <a:ext cx="69074" cy="158914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0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عدم الأذى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مصالح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الفضلى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 للطفل</a:t>
            </a:r>
            <a:endParaRPr lang="en-US" dirty="0"/>
          </a:p>
        </p:txBody>
      </p:sp>
      <p:grpSp>
        <p:nvGrpSpPr>
          <p:cNvPr id="446" name="Google Shape;446;p30"/>
          <p:cNvGrpSpPr/>
          <p:nvPr/>
        </p:nvGrpSpPr>
        <p:grpSpPr>
          <a:xfrm>
            <a:off x="3867001" y="1763318"/>
            <a:ext cx="4457998" cy="3824682"/>
            <a:chOff x="4375919" y="1952645"/>
            <a:chExt cx="1260435" cy="1015047"/>
          </a:xfrm>
          <a:solidFill>
            <a:schemeClr val="accent2">
              <a:lumMod val="75000"/>
            </a:schemeClr>
          </a:solidFill>
        </p:grpSpPr>
        <p:sp>
          <p:nvSpPr>
            <p:cNvPr id="447" name="Google Shape;447;p30"/>
            <p:cNvSpPr/>
            <p:nvPr/>
          </p:nvSpPr>
          <p:spPr>
            <a:xfrm rot="-1029978">
              <a:off x="4447704" y="2313235"/>
              <a:ext cx="155800" cy="50995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8" name="Google Shape;448;p30"/>
            <p:cNvSpPr/>
            <p:nvPr/>
          </p:nvSpPr>
          <p:spPr>
            <a:xfrm rot="734835">
              <a:off x="4416926" y="2065608"/>
              <a:ext cx="152465" cy="38589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9" name="Google Shape;449;p30"/>
            <p:cNvSpPr/>
            <p:nvPr/>
          </p:nvSpPr>
          <p:spPr>
            <a:xfrm rot="-567011">
              <a:off x="4615614" y="2373582"/>
              <a:ext cx="149730" cy="35863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0" name="Google Shape;450;p30"/>
            <p:cNvSpPr/>
            <p:nvPr/>
          </p:nvSpPr>
          <p:spPr>
            <a:xfrm rot="4370022" flipH="1">
              <a:off x="4566067" y="2612552"/>
              <a:ext cx="197560" cy="305529"/>
            </a:xfrm>
            <a:prstGeom prst="flowChartManualInpu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1" name="Google Shape;451;p30"/>
            <p:cNvSpPr/>
            <p:nvPr/>
          </p:nvSpPr>
          <p:spPr>
            <a:xfrm rot="1076057" flipH="1">
              <a:off x="5400700" y="2349090"/>
              <a:ext cx="161053" cy="50995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2" name="Google Shape;452;p30"/>
            <p:cNvSpPr/>
            <p:nvPr/>
          </p:nvSpPr>
          <p:spPr>
            <a:xfrm rot="-688756" flipH="1">
              <a:off x="5437935" y="2101053"/>
              <a:ext cx="157606" cy="39828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3" name="Google Shape;453;p30"/>
            <p:cNvSpPr/>
            <p:nvPr/>
          </p:nvSpPr>
          <p:spPr>
            <a:xfrm rot="613090" flipH="1">
              <a:off x="5233983" y="2403167"/>
              <a:ext cx="154779" cy="35863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4" name="Google Shape;454;p30"/>
            <p:cNvSpPr/>
            <p:nvPr/>
          </p:nvSpPr>
          <p:spPr>
            <a:xfrm rot="-4323943">
              <a:off x="5238172" y="2640595"/>
              <a:ext cx="197560" cy="315831"/>
            </a:xfrm>
            <a:prstGeom prst="flowChartManualInpu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5" name="Google Shape;455;p30"/>
            <p:cNvSpPr/>
            <p:nvPr/>
          </p:nvSpPr>
          <p:spPr>
            <a:xfrm>
              <a:off x="4880503" y="2250894"/>
              <a:ext cx="251673" cy="26754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6" name="Google Shape;456;p30"/>
            <p:cNvSpPr/>
            <p:nvPr/>
          </p:nvSpPr>
          <p:spPr>
            <a:xfrm>
              <a:off x="4878636" y="1952645"/>
              <a:ext cx="254533" cy="254533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7" name="Google Shape;457;p30"/>
            <p:cNvSpPr/>
            <p:nvPr/>
          </p:nvSpPr>
          <p:spPr>
            <a:xfrm>
              <a:off x="4538838" y="2765316"/>
              <a:ext cx="241922" cy="202376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58" name="Google Shape;458;p30"/>
            <p:cNvSpPr/>
            <p:nvPr/>
          </p:nvSpPr>
          <p:spPr>
            <a:xfrm>
              <a:off x="5217172" y="2765316"/>
              <a:ext cx="241922" cy="202376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31"/>
          <p:cNvSpPr txBox="1">
            <a:spLocks noGrp="1"/>
          </p:cNvSpPr>
          <p:nvPr>
            <p:ph type="title"/>
          </p:nvPr>
        </p:nvSpPr>
        <p:spPr>
          <a:xfrm>
            <a:off x="378608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/>
              <a:buNone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التأثيرات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المجتمعية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والثقافية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على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رعاية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Google Shape;114;p9">
            <a:extLst>
              <a:ext uri="{FF2B5EF4-FFF2-40B4-BE49-F238E27FC236}">
                <a16:creationId xmlns:a16="http://schemas.microsoft.com/office/drawing/2014/main" id="{8AA08626-4571-DFB2-9642-E09C7494942D}"/>
              </a:ext>
            </a:extLst>
          </p:cNvPr>
          <p:cNvSpPr txBox="1"/>
          <p:nvPr/>
        </p:nvSpPr>
        <p:spPr>
          <a:xfrm>
            <a:off x="867906" y="1218021"/>
            <a:ext cx="155912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SA" sz="1800" b="1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١٠ </a:t>
            </a:r>
            <a:r>
              <a:rPr lang="ar-SA" sz="1800" b="1" dirty="0">
                <a:solidFill>
                  <a:schemeClr val="accent2">
                    <a:lumMod val="75000"/>
                  </a:schemeClr>
                </a:solidFill>
              </a:rPr>
              <a:t>دقائق</a:t>
            </a:r>
            <a:endParaRPr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Google Shape;314;p4">
            <a:extLst>
              <a:ext uri="{FF2B5EF4-FFF2-40B4-BE49-F238E27FC236}">
                <a16:creationId xmlns:a16="http://schemas.microsoft.com/office/drawing/2014/main" id="{25F18640-2375-09EF-6F87-5B4E16A91BAB}"/>
              </a:ext>
            </a:extLst>
          </p:cNvPr>
          <p:cNvGrpSpPr/>
          <p:nvPr/>
        </p:nvGrpSpPr>
        <p:grpSpPr>
          <a:xfrm>
            <a:off x="8278574" y="1772638"/>
            <a:ext cx="3075226" cy="1995918"/>
            <a:chOff x="3400707" y="1772174"/>
            <a:chExt cx="5758105" cy="3737192"/>
          </a:xfrm>
          <a:solidFill>
            <a:schemeClr val="accent2">
              <a:lumMod val="75000"/>
            </a:schemeClr>
          </a:solidFill>
        </p:grpSpPr>
        <p:sp>
          <p:nvSpPr>
            <p:cNvPr id="5" name="Google Shape;315;p4">
              <a:extLst>
                <a:ext uri="{FF2B5EF4-FFF2-40B4-BE49-F238E27FC236}">
                  <a16:creationId xmlns:a16="http://schemas.microsoft.com/office/drawing/2014/main" id="{8DEE75C0-E649-2968-3F2C-E2D13B305CDA}"/>
                </a:ext>
              </a:extLst>
            </p:cNvPr>
            <p:cNvSpPr/>
            <p:nvPr/>
          </p:nvSpPr>
          <p:spPr>
            <a:xfrm>
              <a:off x="3400707" y="2359766"/>
              <a:ext cx="1412240" cy="141224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316;p4">
              <a:extLst>
                <a:ext uri="{FF2B5EF4-FFF2-40B4-BE49-F238E27FC236}">
                  <a16:creationId xmlns:a16="http://schemas.microsoft.com/office/drawing/2014/main" id="{04A605A2-7BC8-8BC1-D587-37BA38ABE38A}"/>
                </a:ext>
              </a:extLst>
            </p:cNvPr>
            <p:cNvSpPr/>
            <p:nvPr/>
          </p:nvSpPr>
          <p:spPr>
            <a:xfrm>
              <a:off x="7746572" y="2359766"/>
              <a:ext cx="1412240" cy="141224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317;p4">
              <a:extLst>
                <a:ext uri="{FF2B5EF4-FFF2-40B4-BE49-F238E27FC236}">
                  <a16:creationId xmlns:a16="http://schemas.microsoft.com/office/drawing/2014/main" id="{7D864340-D184-2A1A-CDF2-9137C1FAE47B}"/>
                </a:ext>
              </a:extLst>
            </p:cNvPr>
            <p:cNvSpPr/>
            <p:nvPr/>
          </p:nvSpPr>
          <p:spPr>
            <a:xfrm>
              <a:off x="3400707" y="4048152"/>
              <a:ext cx="1335891" cy="1461214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318;p4">
              <a:extLst>
                <a:ext uri="{FF2B5EF4-FFF2-40B4-BE49-F238E27FC236}">
                  <a16:creationId xmlns:a16="http://schemas.microsoft.com/office/drawing/2014/main" id="{758FC92D-1B5B-5B79-CAA0-DDEE156091B0}"/>
                </a:ext>
              </a:extLst>
            </p:cNvPr>
            <p:cNvSpPr/>
            <p:nvPr/>
          </p:nvSpPr>
          <p:spPr>
            <a:xfrm>
              <a:off x="7822921" y="4048152"/>
              <a:ext cx="1335891" cy="1461214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319;p4">
              <a:extLst>
                <a:ext uri="{FF2B5EF4-FFF2-40B4-BE49-F238E27FC236}">
                  <a16:creationId xmlns:a16="http://schemas.microsoft.com/office/drawing/2014/main" id="{F6378EAE-48E3-7C59-28CB-D6F475C6261B}"/>
                </a:ext>
              </a:extLst>
            </p:cNvPr>
            <p:cNvSpPr/>
            <p:nvPr/>
          </p:nvSpPr>
          <p:spPr>
            <a:xfrm>
              <a:off x="4351095" y="2702772"/>
              <a:ext cx="771005" cy="771005"/>
            </a:xfrm>
            <a:prstGeom prst="chord">
              <a:avLst>
                <a:gd name="adj1" fmla="val 2700000"/>
                <a:gd name="adj2" fmla="val 9734345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320;p4">
              <a:extLst>
                <a:ext uri="{FF2B5EF4-FFF2-40B4-BE49-F238E27FC236}">
                  <a16:creationId xmlns:a16="http://schemas.microsoft.com/office/drawing/2014/main" id="{09955288-411B-BB91-95FA-36F6498DA3D5}"/>
                </a:ext>
              </a:extLst>
            </p:cNvPr>
            <p:cNvSpPr/>
            <p:nvPr/>
          </p:nvSpPr>
          <p:spPr>
            <a:xfrm flipH="1">
              <a:off x="7347577" y="2785543"/>
              <a:ext cx="950687" cy="771005"/>
            </a:xfrm>
            <a:prstGeom prst="chord">
              <a:avLst>
                <a:gd name="adj1" fmla="val 2700000"/>
                <a:gd name="adj2" fmla="val 9734345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321;p4">
              <a:extLst>
                <a:ext uri="{FF2B5EF4-FFF2-40B4-BE49-F238E27FC236}">
                  <a16:creationId xmlns:a16="http://schemas.microsoft.com/office/drawing/2014/main" id="{073980C2-FC79-B48A-9C8D-CD7577CEFDA6}"/>
                </a:ext>
              </a:extLst>
            </p:cNvPr>
            <p:cNvSpPr/>
            <p:nvPr/>
          </p:nvSpPr>
          <p:spPr>
            <a:xfrm>
              <a:off x="5001335" y="1772174"/>
              <a:ext cx="1524000" cy="1175183"/>
            </a:xfrm>
            <a:prstGeom prst="wedgeRoundRectCallou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322;p4">
              <a:extLst>
                <a:ext uri="{FF2B5EF4-FFF2-40B4-BE49-F238E27FC236}">
                  <a16:creationId xmlns:a16="http://schemas.microsoft.com/office/drawing/2014/main" id="{62DEB258-1C8D-F596-C254-2720B1E73A29}"/>
                </a:ext>
              </a:extLst>
            </p:cNvPr>
            <p:cNvSpPr/>
            <p:nvPr/>
          </p:nvSpPr>
          <p:spPr>
            <a:xfrm>
              <a:off x="6034184" y="2500682"/>
              <a:ext cx="1524000" cy="1175183"/>
            </a:xfrm>
            <a:prstGeom prst="wedgeRoundRectCallout">
              <a:avLst>
                <a:gd name="adj1" fmla="val 59833"/>
                <a:gd name="adj2" fmla="val 21866"/>
                <a:gd name="adj3" fmla="val 16667"/>
              </a:avLst>
            </a:prstGeom>
            <a:grpFill/>
            <a:ln w="571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E0D50D5B-FDC1-9A53-2FC7-A49B20591D99}"/>
              </a:ext>
            </a:extLst>
          </p:cNvPr>
          <p:cNvSpPr/>
          <p:nvPr/>
        </p:nvSpPr>
        <p:spPr>
          <a:xfrm>
            <a:off x="838200" y="1968849"/>
            <a:ext cx="3353814" cy="1799707"/>
          </a:xfrm>
          <a:prstGeom prst="wedgeRoundRectCallout">
            <a:avLst>
              <a:gd name="adj1" fmla="val 18276"/>
              <a:gd name="adj2" fmla="val 6208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هل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لدى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المجتمع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تقليد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قوي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مسؤولية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المجتمع</a:t>
            </a:r>
            <a:r>
              <a:rPr lang="ar-SA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ية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عن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المحرومين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من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رعاية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الوالدين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؟</a:t>
            </a: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58FFC945-D54B-61A8-BE1F-6F91F478BFBE}"/>
              </a:ext>
            </a:extLst>
          </p:cNvPr>
          <p:cNvSpPr/>
          <p:nvPr/>
        </p:nvSpPr>
        <p:spPr>
          <a:xfrm>
            <a:off x="838200" y="4330700"/>
            <a:ext cx="5013239" cy="1216324"/>
          </a:xfrm>
          <a:prstGeom prst="wedgeRoundRectCallout">
            <a:avLst>
              <a:gd name="adj1" fmla="val -12663"/>
              <a:gd name="adj2" fmla="val 70713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كيف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يتم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عادة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رعاية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المحرومين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من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رعاية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الوالدين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،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أي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خارج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حالة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الطوارئ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؟</a:t>
            </a:r>
          </a:p>
        </p:txBody>
      </p:sp>
      <p:sp>
        <p:nvSpPr>
          <p:cNvPr id="15" name="Speech Bubble: Rectangle with Corners Rounded 14">
            <a:extLst>
              <a:ext uri="{FF2B5EF4-FFF2-40B4-BE49-F238E27FC236}">
                <a16:creationId xmlns:a16="http://schemas.microsoft.com/office/drawing/2014/main" id="{14626E01-F740-9B3C-B481-65FC9EE6844F}"/>
              </a:ext>
            </a:extLst>
          </p:cNvPr>
          <p:cNvSpPr/>
          <p:nvPr/>
        </p:nvSpPr>
        <p:spPr>
          <a:xfrm>
            <a:off x="4666425" y="1968849"/>
            <a:ext cx="2755737" cy="1799707"/>
          </a:xfrm>
          <a:prstGeom prst="wedgeRoundRectCallout">
            <a:avLst>
              <a:gd name="adj1" fmla="val -12916"/>
              <a:gd name="adj2" fmla="val 6340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ما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هي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التأثيرات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الدينية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والثقافية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على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الرعاية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البديلة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إن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وجدت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؟</a:t>
            </a:r>
          </a:p>
        </p:txBody>
      </p: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35BEDA59-D6ED-CB3B-601D-A78747A068D0}"/>
              </a:ext>
            </a:extLst>
          </p:cNvPr>
          <p:cNvSpPr/>
          <p:nvPr/>
        </p:nvSpPr>
        <p:spPr>
          <a:xfrm>
            <a:off x="6340564" y="4330701"/>
            <a:ext cx="5292474" cy="1216324"/>
          </a:xfrm>
          <a:prstGeom prst="wedgeRoundRectCallout">
            <a:avLst>
              <a:gd name="adj1" fmla="val 14889"/>
              <a:gd name="adj2" fmla="val 7192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ما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هو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دور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وهيكل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الأسرة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الممتدة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،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بما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في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ذلك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رعاية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داخل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الأسرة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الممتدة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؟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5B2C533-0C37-9934-345B-E17A62058373}"/>
              </a:ext>
            </a:extLst>
          </p:cNvPr>
          <p:cNvGrpSpPr/>
          <p:nvPr/>
        </p:nvGrpSpPr>
        <p:grpSpPr>
          <a:xfrm>
            <a:off x="357066" y="1224523"/>
            <a:ext cx="369332" cy="369332"/>
            <a:chOff x="6784825" y="4717805"/>
            <a:chExt cx="1170980" cy="117098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3AD161D6-B88D-8CAF-C42F-87927E26D318}"/>
                </a:ext>
              </a:extLst>
            </p:cNvPr>
            <p:cNvSpPr/>
            <p:nvPr/>
          </p:nvSpPr>
          <p:spPr>
            <a:xfrm>
              <a:off x="6784825" y="4717805"/>
              <a:ext cx="1170980" cy="117098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AB81B0CF-633D-6F36-20FD-117C9766C463}"/>
                </a:ext>
              </a:extLst>
            </p:cNvPr>
            <p:cNvSpPr/>
            <p:nvPr/>
          </p:nvSpPr>
          <p:spPr>
            <a:xfrm>
              <a:off x="7276868" y="5237982"/>
              <a:ext cx="189079" cy="1890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1AC6D16-A3B7-CED3-9413-9389E685C1D6}"/>
                </a:ext>
              </a:extLst>
            </p:cNvPr>
            <p:cNvSpPr/>
            <p:nvPr/>
          </p:nvSpPr>
          <p:spPr>
            <a:xfrm rot="16200000">
              <a:off x="7134823" y="5040376"/>
              <a:ext cx="464812" cy="1131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CED4131-2484-AC4C-34EE-AB3ADD79241E}"/>
                </a:ext>
              </a:extLst>
            </p:cNvPr>
            <p:cNvSpPr/>
            <p:nvPr/>
          </p:nvSpPr>
          <p:spPr>
            <a:xfrm rot="13453060">
              <a:off x="7365088" y="5440995"/>
              <a:ext cx="331413" cy="109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1484E4D-ECCD-BBDB-3DC7-126C0CD1D8D7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24" name="Hexagon 23">
              <a:extLst>
                <a:ext uri="{FF2B5EF4-FFF2-40B4-BE49-F238E27FC236}">
                  <a16:creationId xmlns:a16="http://schemas.microsoft.com/office/drawing/2014/main" id="{DECD560F-9980-A724-F6CB-92D2B28DB2FF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714A62F-9A43-50BD-A9E7-FA33FCF3D8A8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31EC3C73-867F-D7A9-8619-5517F9D1A93F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S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١٤</a:t>
                </a:r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D049E145-7E65-6FB9-87C1-B07155E09FA3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8557009C-0E15-01AA-EEEE-51C51DE9883D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27" name="Isosceles Triangle 26">
                <a:extLst>
                  <a:ext uri="{FF2B5EF4-FFF2-40B4-BE49-F238E27FC236}">
                    <a16:creationId xmlns:a16="http://schemas.microsoft.com/office/drawing/2014/main" id="{B345ADCC-75F6-6C3A-F119-FF2D7FD79AA2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86AE89A1-EAA9-A438-62C7-E9D084263495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32"/>
          <p:cNvSpPr txBox="1">
            <a:spLocks noGrp="1"/>
          </p:cNvSpPr>
          <p:nvPr>
            <p:ph type="title"/>
          </p:nvPr>
        </p:nvSpPr>
        <p:spPr>
          <a:xfrm>
            <a:off x="838200" y="82289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en-US" dirty="0"/>
              <a:t>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تطبيق ال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نهج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 البيئية الاجتماعية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339C9CF-41E9-F78C-236D-483A2857C15A}"/>
              </a:ext>
            </a:extLst>
          </p:cNvPr>
          <p:cNvGrpSpPr/>
          <p:nvPr/>
        </p:nvGrpSpPr>
        <p:grpSpPr>
          <a:xfrm>
            <a:off x="4760719" y="1588928"/>
            <a:ext cx="6917761" cy="4992583"/>
            <a:chOff x="5172639" y="951257"/>
            <a:chExt cx="10809659" cy="7801386"/>
          </a:xfrm>
        </p:grpSpPr>
        <p:grpSp>
          <p:nvGrpSpPr>
            <p:cNvPr id="495" name="Google Shape;495;p32"/>
            <p:cNvGrpSpPr/>
            <p:nvPr/>
          </p:nvGrpSpPr>
          <p:grpSpPr>
            <a:xfrm>
              <a:off x="8180912" y="951257"/>
              <a:ext cx="7801386" cy="7801386"/>
              <a:chOff x="3943574" y="1346805"/>
              <a:chExt cx="7801386" cy="7801386"/>
            </a:xfrm>
          </p:grpSpPr>
          <p:sp>
            <p:nvSpPr>
              <p:cNvPr id="496" name="Google Shape;496;p32"/>
              <p:cNvSpPr/>
              <p:nvPr/>
            </p:nvSpPr>
            <p:spPr>
              <a:xfrm>
                <a:off x="3943574" y="1346805"/>
                <a:ext cx="7801386" cy="7801386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2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7" name="Google Shape;497;p32"/>
              <p:cNvSpPr/>
              <p:nvPr/>
            </p:nvSpPr>
            <p:spPr>
              <a:xfrm>
                <a:off x="4541599" y="1956118"/>
                <a:ext cx="6574444" cy="6574444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2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8" name="Google Shape;498;p32"/>
              <p:cNvSpPr/>
              <p:nvPr/>
            </p:nvSpPr>
            <p:spPr>
              <a:xfrm>
                <a:off x="5121643" y="2523285"/>
                <a:ext cx="5385038" cy="538503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2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9" name="Google Shape;499;p32"/>
              <p:cNvSpPr/>
              <p:nvPr/>
            </p:nvSpPr>
            <p:spPr>
              <a:xfrm>
                <a:off x="5741231" y="3105543"/>
                <a:ext cx="4145862" cy="4145862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2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0" name="Google Shape;500;p32"/>
              <p:cNvSpPr/>
              <p:nvPr/>
            </p:nvSpPr>
            <p:spPr>
              <a:xfrm>
                <a:off x="6442797" y="3734452"/>
                <a:ext cx="2802940" cy="2802940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2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501" name="Google Shape;501;p32"/>
              <p:cNvGrpSpPr/>
              <p:nvPr/>
            </p:nvGrpSpPr>
            <p:grpSpPr>
              <a:xfrm>
                <a:off x="7480949" y="4391502"/>
                <a:ext cx="671707" cy="1493118"/>
                <a:chOff x="3524508" y="2679091"/>
                <a:chExt cx="327409" cy="727787"/>
              </a:xfrm>
            </p:grpSpPr>
            <p:sp>
              <p:nvSpPr>
                <p:cNvPr id="502" name="Google Shape;502;p32"/>
                <p:cNvSpPr/>
                <p:nvPr/>
              </p:nvSpPr>
              <p:spPr>
                <a:xfrm>
                  <a:off x="3526909" y="3062732"/>
                  <a:ext cx="323729" cy="344146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800"/>
                    <a:buFont typeface="Calibri"/>
                    <a:buNone/>
                  </a:pPr>
                  <a:endParaRPr sz="1200" b="0" i="0" u="none" strike="noStrike" cap="none" dirty="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03" name="Google Shape;503;p32"/>
                <p:cNvSpPr/>
                <p:nvPr/>
              </p:nvSpPr>
              <p:spPr>
                <a:xfrm>
                  <a:off x="3524508" y="2679091"/>
                  <a:ext cx="327409" cy="32740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800"/>
                    <a:buFont typeface="Calibri"/>
                    <a:buNone/>
                  </a:pPr>
                  <a:endParaRPr sz="1200" b="0" i="0" u="none" strike="noStrike" cap="none" dirty="0">
                    <a:solidFill>
                      <a:srgbClr val="FFFFFF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504" name="Google Shape;504;p32"/>
            <p:cNvSpPr txBox="1"/>
            <p:nvPr/>
          </p:nvSpPr>
          <p:spPr>
            <a:xfrm>
              <a:off x="5172639" y="1247527"/>
              <a:ext cx="5507496" cy="586868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Helvetica Neue"/>
                <a:buNone/>
              </a:pPr>
              <a:r>
                <a:rPr lang="en-US" sz="1600" b="1" i="0" u="none" strike="noStrike" cap="none" dirty="0">
                  <a:solidFill>
                    <a:srgbClr val="FFFFFF"/>
                  </a:solidFill>
                  <a:latin typeface="+mn-lt"/>
                  <a:ea typeface="Helvetica Neue"/>
                  <a:cs typeface="Helvetica Neue"/>
                  <a:sym typeface="Helvetica Neue"/>
                </a:rPr>
                <a:t>	</a:t>
              </a:r>
              <a:r>
                <a:rPr lang="ar-SA" sz="1600" b="1" i="0" u="none" strike="noStrike" cap="none" dirty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الأعراف الاجتماعية الثقافية</a:t>
              </a:r>
              <a:endParaRPr lang="en-ZA" sz="1050" dirty="0">
                <a:latin typeface="+mn-lt"/>
              </a:endParaRPr>
            </a:p>
          </p:txBody>
        </p:sp>
        <p:sp>
          <p:nvSpPr>
            <p:cNvPr id="505" name="Google Shape;505;p32"/>
            <p:cNvSpPr txBox="1"/>
            <p:nvPr/>
          </p:nvSpPr>
          <p:spPr>
            <a:xfrm>
              <a:off x="5406360" y="2089655"/>
              <a:ext cx="4935657" cy="58686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Helvetica Neue"/>
                <a:buNone/>
              </a:pPr>
              <a:r>
                <a:rPr lang="en-US" sz="1600" b="1" i="0" u="none" strike="noStrike" cap="none" dirty="0">
                  <a:solidFill>
                    <a:srgbClr val="FFFFFF"/>
                  </a:solidFill>
                  <a:latin typeface="+mn-lt"/>
                  <a:ea typeface="Helvetica Neue"/>
                  <a:cs typeface="Helvetica Neue"/>
                  <a:sym typeface="Helvetica Neue"/>
                </a:rPr>
                <a:t>	</a:t>
              </a:r>
              <a:r>
                <a:rPr lang="ar-SA" sz="1600" b="1" i="0" u="none" strike="noStrike" cap="none" dirty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المجتمع</a:t>
              </a:r>
              <a:endParaRPr lang="en-ZA" sz="1050" dirty="0">
                <a:latin typeface="+mn-lt"/>
              </a:endParaRPr>
            </a:p>
          </p:txBody>
        </p:sp>
        <p:sp>
          <p:nvSpPr>
            <p:cNvPr id="506" name="Google Shape;506;p32"/>
            <p:cNvSpPr txBox="1"/>
            <p:nvPr/>
          </p:nvSpPr>
          <p:spPr>
            <a:xfrm>
              <a:off x="5730363" y="2935932"/>
              <a:ext cx="4611654" cy="58686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Helvetica Neue"/>
                <a:buNone/>
              </a:pPr>
              <a:r>
                <a:rPr lang="en-US" sz="1600" b="1" i="0" u="none" strike="noStrike" cap="none" dirty="0">
                  <a:solidFill>
                    <a:srgbClr val="000000"/>
                  </a:solidFill>
                  <a:latin typeface="+mn-lt"/>
                  <a:ea typeface="Helvetica Neue"/>
                  <a:cs typeface="Helvetica Neue"/>
                  <a:sym typeface="Helvetica Neue"/>
                </a:rPr>
                <a:t>	</a:t>
              </a:r>
              <a:r>
                <a:rPr lang="ar-SA" sz="1600" b="1" i="0" u="none" strike="noStrike" cap="none" dirty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المجتمع المحلي</a:t>
              </a:r>
              <a:endParaRPr lang="en-ZA" sz="1050" dirty="0">
                <a:latin typeface="+mn-lt"/>
              </a:endParaRPr>
            </a:p>
          </p:txBody>
        </p:sp>
        <p:sp>
          <p:nvSpPr>
            <p:cNvPr id="507" name="Google Shape;507;p32"/>
            <p:cNvSpPr txBox="1"/>
            <p:nvPr/>
          </p:nvSpPr>
          <p:spPr>
            <a:xfrm>
              <a:off x="6056848" y="3782209"/>
              <a:ext cx="4356191" cy="586868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Helvetica Neue"/>
                <a:buNone/>
              </a:pPr>
              <a:r>
                <a:rPr lang="en-US" sz="1600" b="1" i="0" u="none" strike="noStrike" cap="none" dirty="0">
                  <a:solidFill>
                    <a:srgbClr val="000000"/>
                  </a:solidFill>
                  <a:latin typeface="+mn-lt"/>
                  <a:ea typeface="Helvetica Neue"/>
                  <a:cs typeface="Helvetica Neue"/>
                  <a:sym typeface="Helvetica Neue"/>
                </a:rPr>
                <a:t>	</a:t>
              </a:r>
              <a:r>
                <a:rPr lang="ar-SA" sz="1600" b="1" i="0" u="none" strike="noStrike" cap="none" dirty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العائلة</a:t>
              </a:r>
              <a:endParaRPr lang="en-ZA" sz="1050" dirty="0">
                <a:latin typeface="+mn-lt"/>
              </a:endParaRPr>
            </a:p>
          </p:txBody>
        </p:sp>
        <p:sp>
          <p:nvSpPr>
            <p:cNvPr id="508" name="Google Shape;508;p32"/>
            <p:cNvSpPr txBox="1"/>
            <p:nvPr/>
          </p:nvSpPr>
          <p:spPr>
            <a:xfrm>
              <a:off x="6462477" y="4628486"/>
              <a:ext cx="4554244" cy="58686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Helvetica Neue"/>
                <a:buNone/>
              </a:pPr>
              <a:r>
                <a:rPr lang="en-US" sz="1100" b="1" i="0" u="none" strike="noStrike" cap="none" dirty="0">
                  <a:solidFill>
                    <a:srgbClr val="000000"/>
                  </a:solidFill>
                  <a:latin typeface="+mn-lt"/>
                  <a:ea typeface="Helvetica Neue"/>
                  <a:cs typeface="Helvetica Neue"/>
                  <a:sym typeface="Helvetica Neue"/>
                </a:rPr>
                <a:t>	</a:t>
              </a:r>
              <a:r>
                <a:rPr lang="ar-SA" sz="1600" b="1" i="0" u="none" strike="noStrike" cap="none" dirty="0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rPr>
                <a:t> الطفل</a:t>
              </a:r>
              <a:endParaRPr lang="en-ZA" sz="1050" dirty="0">
                <a:latin typeface="+mn-lt"/>
              </a:endParaRPr>
            </a:p>
          </p:txBody>
        </p:sp>
      </p:grpSp>
      <p:sp>
        <p:nvSpPr>
          <p:cNvPr id="3" name="Google Shape;114;p9">
            <a:extLst>
              <a:ext uri="{FF2B5EF4-FFF2-40B4-BE49-F238E27FC236}">
                <a16:creationId xmlns:a16="http://schemas.microsoft.com/office/drawing/2014/main" id="{7FE1FAEF-2E71-C609-6221-F186D73940F7}"/>
              </a:ext>
            </a:extLst>
          </p:cNvPr>
          <p:cNvSpPr txBox="1"/>
          <p:nvPr/>
        </p:nvSpPr>
        <p:spPr>
          <a:xfrm>
            <a:off x="794079" y="1219596"/>
            <a:ext cx="155912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SA" sz="1800" b="1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١٠ </a:t>
            </a:r>
            <a:r>
              <a:rPr lang="ar-SA" sz="1800" b="1" dirty="0">
                <a:solidFill>
                  <a:schemeClr val="accent2">
                    <a:lumMod val="75000"/>
                  </a:schemeClr>
                </a:solidFill>
              </a:rPr>
              <a:t>دقائق</a:t>
            </a:r>
          </a:p>
        </p:txBody>
      </p:sp>
      <p:sp>
        <p:nvSpPr>
          <p:cNvPr id="5" name="Rectangle: Single Corner Snipped 4">
            <a:extLst>
              <a:ext uri="{FF2B5EF4-FFF2-40B4-BE49-F238E27FC236}">
                <a16:creationId xmlns:a16="http://schemas.microsoft.com/office/drawing/2014/main" id="{E8D7BB46-B654-331B-A572-02057161A09D}"/>
              </a:ext>
            </a:extLst>
          </p:cNvPr>
          <p:cNvSpPr/>
          <p:nvPr/>
        </p:nvSpPr>
        <p:spPr>
          <a:xfrm>
            <a:off x="1003664" y="2270213"/>
            <a:ext cx="3115668" cy="3009187"/>
          </a:xfrm>
          <a:prstGeom prst="snip1Rect">
            <a:avLst/>
          </a:prstGeom>
          <a:solidFill>
            <a:srgbClr val="F5F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09" name="Google Shape;509;p32"/>
          <p:cNvSpPr txBox="1"/>
          <p:nvPr/>
        </p:nvSpPr>
        <p:spPr>
          <a:xfrm>
            <a:off x="1393142" y="2811797"/>
            <a:ext cx="2482458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الأعراف</a:t>
            </a:r>
            <a:r>
              <a:rPr lang="en-GB" sz="1800" b="1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1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الدينية</a:t>
            </a:r>
            <a:r>
              <a:rPr lang="en-GB" sz="1800" b="1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1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المجتمعية</a:t>
            </a:r>
            <a:r>
              <a:rPr lang="en-GB" sz="1800" b="1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1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والثقافية</a:t>
            </a:r>
            <a:r>
              <a:rPr lang="en-GB" sz="1800" b="1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1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والممارسات</a:t>
            </a:r>
            <a:r>
              <a:rPr lang="en-GB" sz="1800" b="1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b="1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التقليدية</a:t>
            </a:r>
            <a:r>
              <a:rPr lang="ar-SA" sz="1800" b="1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التي</a:t>
            </a:r>
            <a:r>
              <a:rPr lang="en-GB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تؤثر</a:t>
            </a:r>
            <a:r>
              <a:rPr lang="en-GB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على</a:t>
            </a:r>
            <a:r>
              <a:rPr lang="en-GB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كيفية</a:t>
            </a:r>
            <a:r>
              <a:rPr lang="en-GB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رعاية</a:t>
            </a:r>
            <a:r>
              <a:rPr lang="en-GB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الأطفال</a:t>
            </a:r>
            <a:r>
              <a:rPr lang="en-GB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أثناء</a:t>
            </a:r>
            <a:r>
              <a:rPr lang="en-GB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</a:t>
            </a:r>
            <a:r>
              <a:rPr lang="en-GB" sz="1800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انفصال</a:t>
            </a:r>
            <a:r>
              <a:rPr lang="en-GB" sz="18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GB" sz="1800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الأسر</a:t>
            </a:r>
            <a:r>
              <a:rPr lang="ar-SA" sz="1800" dirty="0" err="1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ي</a:t>
            </a:r>
            <a:endParaRPr lang="en-GB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: Single Corner Snipped 10">
            <a:extLst>
              <a:ext uri="{FF2B5EF4-FFF2-40B4-BE49-F238E27FC236}">
                <a16:creationId xmlns:a16="http://schemas.microsoft.com/office/drawing/2014/main" id="{0EE66333-474C-2AC8-1BEF-707504CCC52C}"/>
              </a:ext>
            </a:extLst>
          </p:cNvPr>
          <p:cNvSpPr/>
          <p:nvPr/>
        </p:nvSpPr>
        <p:spPr>
          <a:xfrm>
            <a:off x="8789994" y="1629744"/>
            <a:ext cx="417535" cy="403265"/>
          </a:xfrm>
          <a:prstGeom prst="snip1Rect">
            <a:avLst/>
          </a:prstGeom>
          <a:solidFill>
            <a:srgbClr val="F5F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2" name="Rectangle: Single Corner Snipped 11">
            <a:extLst>
              <a:ext uri="{FF2B5EF4-FFF2-40B4-BE49-F238E27FC236}">
                <a16:creationId xmlns:a16="http://schemas.microsoft.com/office/drawing/2014/main" id="{1F19C381-3761-034F-4138-F4D0CDC0BDD2}"/>
              </a:ext>
            </a:extLst>
          </p:cNvPr>
          <p:cNvSpPr/>
          <p:nvPr/>
        </p:nvSpPr>
        <p:spPr>
          <a:xfrm>
            <a:off x="7088530" y="4649648"/>
            <a:ext cx="417535" cy="403265"/>
          </a:xfrm>
          <a:prstGeom prst="snip1Rect">
            <a:avLst/>
          </a:prstGeom>
          <a:solidFill>
            <a:srgbClr val="F5F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3" name="Rectangle: Single Corner Snipped 12">
            <a:extLst>
              <a:ext uri="{FF2B5EF4-FFF2-40B4-BE49-F238E27FC236}">
                <a16:creationId xmlns:a16="http://schemas.microsoft.com/office/drawing/2014/main" id="{9C176B40-2D35-C61A-170A-05BA4D05F751}"/>
              </a:ext>
            </a:extLst>
          </p:cNvPr>
          <p:cNvSpPr/>
          <p:nvPr/>
        </p:nvSpPr>
        <p:spPr>
          <a:xfrm>
            <a:off x="7836327" y="4884718"/>
            <a:ext cx="417535" cy="403265"/>
          </a:xfrm>
          <a:prstGeom prst="snip1Rect">
            <a:avLst/>
          </a:prstGeom>
          <a:solidFill>
            <a:srgbClr val="F5F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4" name="Rectangle: Single Corner Snipped 13">
            <a:extLst>
              <a:ext uri="{FF2B5EF4-FFF2-40B4-BE49-F238E27FC236}">
                <a16:creationId xmlns:a16="http://schemas.microsoft.com/office/drawing/2014/main" id="{72038303-8DD9-F494-BAE0-8447AA96DEA8}"/>
              </a:ext>
            </a:extLst>
          </p:cNvPr>
          <p:cNvSpPr/>
          <p:nvPr/>
        </p:nvSpPr>
        <p:spPr>
          <a:xfrm>
            <a:off x="8065374" y="3094666"/>
            <a:ext cx="417535" cy="403265"/>
          </a:xfrm>
          <a:prstGeom prst="snip1Rect">
            <a:avLst/>
          </a:prstGeom>
          <a:solidFill>
            <a:srgbClr val="F5F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5" name="Rectangle: Single Corner Snipped 14">
            <a:extLst>
              <a:ext uri="{FF2B5EF4-FFF2-40B4-BE49-F238E27FC236}">
                <a16:creationId xmlns:a16="http://schemas.microsoft.com/office/drawing/2014/main" id="{7B855FB5-BEAA-7CF2-3E91-E5B76F5503D0}"/>
              </a:ext>
            </a:extLst>
          </p:cNvPr>
          <p:cNvSpPr/>
          <p:nvPr/>
        </p:nvSpPr>
        <p:spPr>
          <a:xfrm>
            <a:off x="8532144" y="2750525"/>
            <a:ext cx="417535" cy="403265"/>
          </a:xfrm>
          <a:prstGeom prst="snip1Rect">
            <a:avLst/>
          </a:prstGeom>
          <a:solidFill>
            <a:srgbClr val="F5F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6" name="Rectangle: Single Corner Snipped 15">
            <a:extLst>
              <a:ext uri="{FF2B5EF4-FFF2-40B4-BE49-F238E27FC236}">
                <a16:creationId xmlns:a16="http://schemas.microsoft.com/office/drawing/2014/main" id="{8E5A6F04-4D21-8ADB-0C73-8DF74FE415C1}"/>
              </a:ext>
            </a:extLst>
          </p:cNvPr>
          <p:cNvSpPr/>
          <p:nvPr/>
        </p:nvSpPr>
        <p:spPr>
          <a:xfrm>
            <a:off x="8119701" y="2100179"/>
            <a:ext cx="417535" cy="403265"/>
          </a:xfrm>
          <a:prstGeom prst="snip1Rect">
            <a:avLst/>
          </a:prstGeom>
          <a:solidFill>
            <a:srgbClr val="F5F3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0FC7181-0F56-FE80-872F-EA22F23FF7C8}"/>
              </a:ext>
            </a:extLst>
          </p:cNvPr>
          <p:cNvGrpSpPr/>
          <p:nvPr/>
        </p:nvGrpSpPr>
        <p:grpSpPr>
          <a:xfrm>
            <a:off x="357066" y="1224523"/>
            <a:ext cx="369332" cy="369332"/>
            <a:chOff x="6784825" y="4717805"/>
            <a:chExt cx="1170980" cy="117098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C8E1D43F-7B49-E7E4-E33F-7A7F917837B3}"/>
                </a:ext>
              </a:extLst>
            </p:cNvPr>
            <p:cNvSpPr/>
            <p:nvPr/>
          </p:nvSpPr>
          <p:spPr>
            <a:xfrm>
              <a:off x="6784825" y="4717805"/>
              <a:ext cx="1170980" cy="117098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4B20CA3-264B-7484-45A7-B713E3CD4980}"/>
                </a:ext>
              </a:extLst>
            </p:cNvPr>
            <p:cNvSpPr/>
            <p:nvPr/>
          </p:nvSpPr>
          <p:spPr>
            <a:xfrm>
              <a:off x="7276868" y="5237982"/>
              <a:ext cx="189079" cy="1890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82BA9EF-8785-0209-7909-29B17D71FC26}"/>
                </a:ext>
              </a:extLst>
            </p:cNvPr>
            <p:cNvSpPr/>
            <p:nvPr/>
          </p:nvSpPr>
          <p:spPr>
            <a:xfrm rot="16200000">
              <a:off x="7134823" y="5040376"/>
              <a:ext cx="464812" cy="1131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2990B14-EA86-9869-8ADB-F96F43BB0E85}"/>
                </a:ext>
              </a:extLst>
            </p:cNvPr>
            <p:cNvSpPr/>
            <p:nvPr/>
          </p:nvSpPr>
          <p:spPr>
            <a:xfrm rot="13453060">
              <a:off x="7365088" y="5440995"/>
              <a:ext cx="331413" cy="109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9E4823F-DACE-8839-24AF-DD48D902954F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18" name="Hexagon 17">
              <a:extLst>
                <a:ext uri="{FF2B5EF4-FFF2-40B4-BE49-F238E27FC236}">
                  <a16:creationId xmlns:a16="http://schemas.microsoft.com/office/drawing/2014/main" id="{4A6BAF9F-BFB2-91B7-74B3-836B6AA0096D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F0AB4145-36BD-614C-6C15-5F610BF283F4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6E966B49-6F7E-634B-0580-4A9AD4D918DF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S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١٥</a:t>
                </a:r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4A8175C-4FC6-5077-B8DE-3C7A7B5750FC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BB8926E-602F-7196-F428-216A3FD32487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21" name="Isosceles Triangle 20">
                <a:extLst>
                  <a:ext uri="{FF2B5EF4-FFF2-40B4-BE49-F238E27FC236}">
                    <a16:creationId xmlns:a16="http://schemas.microsoft.com/office/drawing/2014/main" id="{11BFF10F-0263-3B42-5FB6-ECA5C8B63DD0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D773081E-E471-5202-C842-34358C7C75AE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33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نقاط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التعلم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الأساسية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7" name="Google Shape;517;p33"/>
          <p:cNvSpPr txBox="1"/>
          <p:nvPr/>
        </p:nvSpPr>
        <p:spPr>
          <a:xfrm>
            <a:off x="3680717" y="3546737"/>
            <a:ext cx="5210215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None/>
            </a:pP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إن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فهم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المعايير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الاجتماعية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والثقافية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المتعلقة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بممارسات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رعاية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الطفل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وكيف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يتم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إدراك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فصل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الأسرة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ومعالجته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داخل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المجتمع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أمر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ضروري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للبناء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على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عوامل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الحماية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لضمان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مصالح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الطفل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الفضلى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ومعالجة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آليات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التأقلم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20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الضارة</a:t>
            </a:r>
            <a:r>
              <a:rPr lang="en-GB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</a:t>
            </a:r>
          </a:p>
        </p:txBody>
      </p:sp>
      <p:sp>
        <p:nvSpPr>
          <p:cNvPr id="518" name="Google Shape;518;p33"/>
          <p:cNvSpPr/>
          <p:nvPr/>
        </p:nvSpPr>
        <p:spPr>
          <a:xfrm>
            <a:off x="5760045" y="2047736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34"/>
          <p:cNvSpPr txBox="1">
            <a:spLocks noGrp="1"/>
          </p:cNvSpPr>
          <p:nvPr>
            <p:ph type="title"/>
          </p:nvPr>
        </p:nvSpPr>
        <p:spPr>
          <a:xfrm>
            <a:off x="796386" y="3099692"/>
            <a:ext cx="4015311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>
              <a:spcAft>
                <a:spcPts val="1800"/>
              </a:spcAft>
            </a:pPr>
            <a:r>
              <a:rPr lang="ar-SA" sz="4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ar-SA" sz="4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الجلسة ٤</a:t>
            </a:r>
            <a:br>
              <a:rPr lang="ar-SA" sz="4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40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فهم</a:t>
            </a:r>
            <a:r>
              <a:rPr lang="en-US" sz="4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التشريعات</a:t>
            </a:r>
            <a:r>
              <a:rPr lang="en-US" sz="4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والسياسات</a:t>
            </a:r>
            <a:r>
              <a:rPr lang="en-US" sz="4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والممارسات</a:t>
            </a:r>
            <a:r>
              <a:rPr lang="en-US" sz="4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المتعلق</a:t>
            </a:r>
            <a:r>
              <a:rPr lang="ar-SA" sz="40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ة</a:t>
            </a:r>
            <a:r>
              <a:rPr lang="ar-SA" sz="4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بالأطفال المنفصلين وغير المصحوبين </a:t>
            </a:r>
            <a:r>
              <a:rPr lang="en-US" sz="40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ودور</a:t>
            </a:r>
            <a:r>
              <a:rPr lang="en-US" sz="4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السلطات</a:t>
            </a:r>
            <a:r>
              <a:rPr lang="en-US" sz="4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القانونية</a:t>
            </a:r>
            <a:r>
              <a:rPr lang="en-US" sz="4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وأصحاب</a:t>
            </a:r>
            <a:r>
              <a:rPr lang="en-US" sz="4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المصلحة</a:t>
            </a:r>
            <a:r>
              <a:rPr lang="en-US" sz="4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الرئيسيين</a:t>
            </a:r>
            <a:r>
              <a:rPr lang="en-US" sz="4000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الآخرين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2" name="Google Shape;265;p20">
            <a:extLst>
              <a:ext uri="{FF2B5EF4-FFF2-40B4-BE49-F238E27FC236}">
                <a16:creationId xmlns:a16="http://schemas.microsoft.com/office/drawing/2014/main" id="{73A0BF27-6537-CCEB-2E5E-C1BF4EE96736}"/>
              </a:ext>
            </a:extLst>
          </p:cNvPr>
          <p:cNvSpPr txBox="1"/>
          <p:nvPr/>
        </p:nvSpPr>
        <p:spPr>
          <a:xfrm>
            <a:off x="6453713" y="1162096"/>
            <a:ext cx="494190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8CC8"/>
              </a:buClr>
              <a:buSzPts val="2400"/>
              <a:buFont typeface="Arial"/>
              <a:buNone/>
            </a:pPr>
            <a:r>
              <a:rPr lang="ar-SA" sz="2000" b="1" i="0" u="none" strike="noStrike" cap="none" spc="3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أهداف التعلم</a:t>
            </a:r>
            <a:endParaRPr lang="ar-SA" sz="2000" spc="3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Google Shape;266;p20">
            <a:extLst>
              <a:ext uri="{FF2B5EF4-FFF2-40B4-BE49-F238E27FC236}">
                <a16:creationId xmlns:a16="http://schemas.microsoft.com/office/drawing/2014/main" id="{2E68D1BD-C75F-C4D5-4AF5-3BB3D746B69A}"/>
              </a:ext>
            </a:extLst>
          </p:cNvPr>
          <p:cNvSpPr txBox="1"/>
          <p:nvPr/>
        </p:nvSpPr>
        <p:spPr>
          <a:xfrm>
            <a:off x="7388888" y="2021084"/>
            <a:ext cx="4142936" cy="28584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ربط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الأحكام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القانونية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الوطنية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للأطفال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المنفصلين و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غير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المصحوبين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بالتدخلات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اليومية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لإدارة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الحال</a:t>
            </a:r>
            <a:r>
              <a:rPr lang="ar-SA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ة</a:t>
            </a:r>
            <a:endParaRPr lang="en-US"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lang="en-US"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صف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أدوار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ومسؤوليات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السلطات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القانونية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وأصحاب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المصلحة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الرئيسيين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الآخرين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في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الدولة</a:t>
            </a:r>
            <a:endParaRPr lang="en-US"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4" name="Google Shape;194;p14">
            <a:extLst>
              <a:ext uri="{FF2B5EF4-FFF2-40B4-BE49-F238E27FC236}">
                <a16:creationId xmlns:a16="http://schemas.microsoft.com/office/drawing/2014/main" id="{338894B9-F5F2-1649-E61E-AFDD5279B2D5}"/>
              </a:ext>
            </a:extLst>
          </p:cNvPr>
          <p:cNvGrpSpPr/>
          <p:nvPr/>
        </p:nvGrpSpPr>
        <p:grpSpPr>
          <a:xfrm>
            <a:off x="6618813" y="2119185"/>
            <a:ext cx="560331" cy="592814"/>
            <a:chOff x="243840" y="1676400"/>
            <a:chExt cx="701040" cy="741680"/>
          </a:xfrm>
          <a:solidFill>
            <a:schemeClr val="accent2">
              <a:lumMod val="75000"/>
            </a:schemeClr>
          </a:solidFill>
        </p:grpSpPr>
        <p:sp>
          <p:nvSpPr>
            <p:cNvPr id="5" name="Google Shape;195;p14">
              <a:extLst>
                <a:ext uri="{FF2B5EF4-FFF2-40B4-BE49-F238E27FC236}">
                  <a16:creationId xmlns:a16="http://schemas.microsoft.com/office/drawing/2014/main" id="{41B97378-E17D-F9A7-53E2-52127AE457F5}"/>
                </a:ext>
              </a:extLst>
            </p:cNvPr>
            <p:cNvSpPr/>
            <p:nvPr/>
          </p:nvSpPr>
          <p:spPr>
            <a:xfrm>
              <a:off x="243840" y="1676400"/>
              <a:ext cx="116839" cy="7416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196;p14">
              <a:extLst>
                <a:ext uri="{FF2B5EF4-FFF2-40B4-BE49-F238E27FC236}">
                  <a16:creationId xmlns:a16="http://schemas.microsoft.com/office/drawing/2014/main" id="{24AF9595-599B-8751-4BFB-5606F41473CF}"/>
                </a:ext>
              </a:extLst>
            </p:cNvPr>
            <p:cNvSpPr/>
            <p:nvPr/>
          </p:nvSpPr>
          <p:spPr>
            <a:xfrm>
              <a:off x="314960" y="1676400"/>
              <a:ext cx="629920" cy="4368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" name="Google Shape;194;p14">
            <a:extLst>
              <a:ext uri="{FF2B5EF4-FFF2-40B4-BE49-F238E27FC236}">
                <a16:creationId xmlns:a16="http://schemas.microsoft.com/office/drawing/2014/main" id="{5C7B8CB6-CF67-CD4C-0752-0FBDF25E3B91}"/>
              </a:ext>
            </a:extLst>
          </p:cNvPr>
          <p:cNvGrpSpPr/>
          <p:nvPr/>
        </p:nvGrpSpPr>
        <p:grpSpPr>
          <a:xfrm>
            <a:off x="6618813" y="4051236"/>
            <a:ext cx="560331" cy="592814"/>
            <a:chOff x="243840" y="1676400"/>
            <a:chExt cx="701040" cy="741680"/>
          </a:xfrm>
          <a:solidFill>
            <a:schemeClr val="accent2">
              <a:lumMod val="75000"/>
            </a:schemeClr>
          </a:solidFill>
        </p:grpSpPr>
        <p:sp>
          <p:nvSpPr>
            <p:cNvPr id="8" name="Google Shape;195;p14">
              <a:extLst>
                <a:ext uri="{FF2B5EF4-FFF2-40B4-BE49-F238E27FC236}">
                  <a16:creationId xmlns:a16="http://schemas.microsoft.com/office/drawing/2014/main" id="{B4A6A6A6-B1BD-F06F-B69B-63A7A6ED9170}"/>
                </a:ext>
              </a:extLst>
            </p:cNvPr>
            <p:cNvSpPr/>
            <p:nvPr/>
          </p:nvSpPr>
          <p:spPr>
            <a:xfrm>
              <a:off x="243840" y="1676400"/>
              <a:ext cx="116839" cy="7416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196;p14">
              <a:extLst>
                <a:ext uri="{FF2B5EF4-FFF2-40B4-BE49-F238E27FC236}">
                  <a16:creationId xmlns:a16="http://schemas.microsoft.com/office/drawing/2014/main" id="{284174BF-3407-3004-58D4-8A71F8B97207}"/>
                </a:ext>
              </a:extLst>
            </p:cNvPr>
            <p:cNvSpPr/>
            <p:nvPr/>
          </p:nvSpPr>
          <p:spPr>
            <a:xfrm>
              <a:off x="314960" y="1676400"/>
              <a:ext cx="629920" cy="4368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35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التشريعات الدولية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38" name="Google Shape;538;p35"/>
          <p:cNvSpPr txBox="1"/>
          <p:nvPr/>
        </p:nvSpPr>
        <p:spPr>
          <a:xfrm>
            <a:off x="1320798" y="4388832"/>
            <a:ext cx="2565401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ar-SA" sz="18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اتفاقية الأمم المتحدة لحقوق الطفل</a:t>
            </a:r>
            <a:endParaRPr lang="ar-SA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29914DE-DAA1-B522-26CE-66FCE06BE31A}"/>
              </a:ext>
            </a:extLst>
          </p:cNvPr>
          <p:cNvGrpSpPr/>
          <p:nvPr/>
        </p:nvGrpSpPr>
        <p:grpSpPr>
          <a:xfrm>
            <a:off x="1790699" y="2104903"/>
            <a:ext cx="1625600" cy="1819604"/>
            <a:chOff x="1155699" y="2130303"/>
            <a:chExt cx="1625600" cy="1819604"/>
          </a:xfrm>
        </p:grpSpPr>
        <p:sp>
          <p:nvSpPr>
            <p:cNvPr id="4" name="Rectangle: Single Corner Snipped 3">
              <a:extLst>
                <a:ext uri="{FF2B5EF4-FFF2-40B4-BE49-F238E27FC236}">
                  <a16:creationId xmlns:a16="http://schemas.microsoft.com/office/drawing/2014/main" id="{9AA603F0-3ED7-6C3D-DF68-FA55DDFC0FD3}"/>
                </a:ext>
              </a:extLst>
            </p:cNvPr>
            <p:cNvSpPr/>
            <p:nvPr/>
          </p:nvSpPr>
          <p:spPr>
            <a:xfrm>
              <a:off x="1155699" y="2130303"/>
              <a:ext cx="1625600" cy="1819604"/>
            </a:xfrm>
            <a:prstGeom prst="snip1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pic>
          <p:nvPicPr>
            <p:cNvPr id="3" name="Graphic 2" descr="Court with solid fill">
              <a:extLst>
                <a:ext uri="{FF2B5EF4-FFF2-40B4-BE49-F238E27FC236}">
                  <a16:creationId xmlns:a16="http://schemas.microsoft.com/office/drawing/2014/main" id="{E5C6C31F-1853-7FFD-4B81-A13E9588BC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29847" y="2301453"/>
              <a:ext cx="1477305" cy="1477305"/>
            </a:xfrm>
            <a:prstGeom prst="rect">
              <a:avLst/>
            </a:prstGeom>
          </p:spPr>
        </p:pic>
      </p:grpSp>
      <p:sp>
        <p:nvSpPr>
          <p:cNvPr id="9" name="Google Shape;538;p35">
            <a:extLst>
              <a:ext uri="{FF2B5EF4-FFF2-40B4-BE49-F238E27FC236}">
                <a16:creationId xmlns:a16="http://schemas.microsoft.com/office/drawing/2014/main" id="{67000314-F192-848B-C476-26F395DF055C}"/>
              </a:ext>
            </a:extLst>
          </p:cNvPr>
          <p:cNvSpPr txBox="1"/>
          <p:nvPr/>
        </p:nvSpPr>
        <p:spPr>
          <a:xfrm>
            <a:off x="5054597" y="4388832"/>
            <a:ext cx="2565401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ar-SA" sz="1800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المبادئ التوجيهية للأمم المتحدة </a:t>
            </a:r>
            <a:r>
              <a:rPr lang="ar-SA" sz="18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للرعاية البديلة للأطفال</a:t>
            </a:r>
            <a:endParaRPr lang="ar-SA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Google Shape;538;p35">
            <a:extLst>
              <a:ext uri="{FF2B5EF4-FFF2-40B4-BE49-F238E27FC236}">
                <a16:creationId xmlns:a16="http://schemas.microsoft.com/office/drawing/2014/main" id="{F553AB49-9E20-C008-70E8-75872515969E}"/>
              </a:ext>
            </a:extLst>
          </p:cNvPr>
          <p:cNvSpPr txBox="1"/>
          <p:nvPr/>
        </p:nvSpPr>
        <p:spPr>
          <a:xfrm>
            <a:off x="8788399" y="4388832"/>
            <a:ext cx="2565401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</a:pPr>
            <a:r>
              <a:rPr lang="ar-SA" sz="18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إعلان الأمم المتحدة لحقوق الإنسان</a:t>
            </a:r>
            <a:endParaRPr lang="ar-SA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2DDE887-9630-C2A1-B886-8E4DD3EDB59E}"/>
              </a:ext>
            </a:extLst>
          </p:cNvPr>
          <p:cNvGrpSpPr/>
          <p:nvPr/>
        </p:nvGrpSpPr>
        <p:grpSpPr>
          <a:xfrm>
            <a:off x="5524498" y="2104903"/>
            <a:ext cx="1625600" cy="1819604"/>
            <a:chOff x="1155699" y="2130303"/>
            <a:chExt cx="1625600" cy="1819604"/>
          </a:xfrm>
        </p:grpSpPr>
        <p:sp>
          <p:nvSpPr>
            <p:cNvPr id="13" name="Rectangle: Single Corner Snipped 12">
              <a:extLst>
                <a:ext uri="{FF2B5EF4-FFF2-40B4-BE49-F238E27FC236}">
                  <a16:creationId xmlns:a16="http://schemas.microsoft.com/office/drawing/2014/main" id="{147A34E0-872A-F31A-D60E-D7965D5511F8}"/>
                </a:ext>
              </a:extLst>
            </p:cNvPr>
            <p:cNvSpPr/>
            <p:nvPr/>
          </p:nvSpPr>
          <p:spPr>
            <a:xfrm>
              <a:off x="1155699" y="2130303"/>
              <a:ext cx="1625600" cy="1819604"/>
            </a:xfrm>
            <a:prstGeom prst="snip1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pic>
          <p:nvPicPr>
            <p:cNvPr id="14" name="Graphic 13" descr="Court with solid fill">
              <a:extLst>
                <a:ext uri="{FF2B5EF4-FFF2-40B4-BE49-F238E27FC236}">
                  <a16:creationId xmlns:a16="http://schemas.microsoft.com/office/drawing/2014/main" id="{238B1B97-2306-3605-19A7-86B7421531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29847" y="2301453"/>
              <a:ext cx="1477305" cy="1477305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4598CB9-9DFE-9881-6509-8770C3D406F9}"/>
              </a:ext>
            </a:extLst>
          </p:cNvPr>
          <p:cNvGrpSpPr/>
          <p:nvPr/>
        </p:nvGrpSpPr>
        <p:grpSpPr>
          <a:xfrm>
            <a:off x="9184151" y="2104903"/>
            <a:ext cx="1625600" cy="1819604"/>
            <a:chOff x="1155699" y="2130303"/>
            <a:chExt cx="1625600" cy="1819604"/>
          </a:xfrm>
        </p:grpSpPr>
        <p:sp>
          <p:nvSpPr>
            <p:cNvPr id="16" name="Rectangle: Single Corner Snipped 15">
              <a:extLst>
                <a:ext uri="{FF2B5EF4-FFF2-40B4-BE49-F238E27FC236}">
                  <a16:creationId xmlns:a16="http://schemas.microsoft.com/office/drawing/2014/main" id="{3C2FBC0E-2C95-3083-371E-42CF3F85CC99}"/>
                </a:ext>
              </a:extLst>
            </p:cNvPr>
            <p:cNvSpPr/>
            <p:nvPr/>
          </p:nvSpPr>
          <p:spPr>
            <a:xfrm>
              <a:off x="1155699" y="2130303"/>
              <a:ext cx="1625600" cy="1819604"/>
            </a:xfrm>
            <a:prstGeom prst="snip1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pic>
          <p:nvPicPr>
            <p:cNvPr id="17" name="Graphic 16" descr="Court with solid fill">
              <a:extLst>
                <a:ext uri="{FF2B5EF4-FFF2-40B4-BE49-F238E27FC236}">
                  <a16:creationId xmlns:a16="http://schemas.microsoft.com/office/drawing/2014/main" id="{1A62C465-727D-8C15-FAC3-CCF20C152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29847" y="2301453"/>
              <a:ext cx="1477305" cy="147730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DF355EE1-9F19-12DB-EFA7-4B748FBAAB25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5" name="Hexagon 4">
              <a:extLst>
                <a:ext uri="{FF2B5EF4-FFF2-40B4-BE49-F238E27FC236}">
                  <a16:creationId xmlns:a16="http://schemas.microsoft.com/office/drawing/2014/main" id="{E6D14AE9-9B1D-49B6-8F21-47FB854D2E13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B49ACAF6-0FAA-12CD-F931-A9BB69169633}"/>
                </a:ext>
              </a:extLst>
            </p:cNvPr>
            <p:cNvGrpSpPr/>
            <p:nvPr/>
          </p:nvGrpSpPr>
          <p:grpSpPr>
            <a:xfrm>
              <a:off x="10621771" y="762699"/>
              <a:ext cx="549838" cy="868967"/>
              <a:chOff x="760175" y="830140"/>
              <a:chExt cx="848638" cy="1341193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FF73748-1EDD-BA35-4DEB-BFDB0677C63E}"/>
                  </a:ext>
                </a:extLst>
              </p:cNvPr>
              <p:cNvSpPr/>
              <p:nvPr/>
            </p:nvSpPr>
            <p:spPr>
              <a:xfrm>
                <a:off x="864638" y="830140"/>
                <a:ext cx="744175" cy="134119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S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١٧-١٩</a:t>
                </a:r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0DC2BD66-AE68-A9A3-4880-765A94848857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FEC7C31-AB0C-D6B8-EACB-6489824466DE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8" name="Isosceles Triangle 7">
                <a:extLst>
                  <a:ext uri="{FF2B5EF4-FFF2-40B4-BE49-F238E27FC236}">
                    <a16:creationId xmlns:a16="http://schemas.microsoft.com/office/drawing/2014/main" id="{AA0D7947-226D-953D-8C23-35A013C19742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6EB721F7-6BC8-E9BA-AC57-2E3C5AE56A53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sky, outdoor, water, beach&#10;&#10;Description automatically generated">
            <a:extLst>
              <a:ext uri="{FF2B5EF4-FFF2-40B4-BE49-F238E27FC236}">
                <a16:creationId xmlns:a16="http://schemas.microsoft.com/office/drawing/2014/main" id="{034B88A9-7E0B-5BA1-46F5-1F1DCD62BB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1" t="19986" r="1" b="7813"/>
          <a:stretch/>
        </p:blipFill>
        <p:spPr>
          <a:xfrm>
            <a:off x="0" y="989484"/>
            <a:ext cx="12192000" cy="5868516"/>
          </a:xfrm>
          <a:prstGeom prst="rect">
            <a:avLst/>
          </a:prstGeom>
        </p:spPr>
      </p:pic>
      <p:sp>
        <p:nvSpPr>
          <p:cNvPr id="544" name="Google Shape;544;p36"/>
          <p:cNvSpPr txBox="1">
            <a:spLocks noGrp="1"/>
          </p:cNvSpPr>
          <p:nvPr>
            <p:ph type="title"/>
          </p:nvPr>
        </p:nvSpPr>
        <p:spPr>
          <a:xfrm>
            <a:off x="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/>
              <a:buNone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اتفاقية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حقوق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الطف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ل ١٩٨٩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962EE41-CD85-1D1A-F6E7-218D80F5A27C}"/>
              </a:ext>
            </a:extLst>
          </p:cNvPr>
          <p:cNvSpPr txBox="1"/>
          <p:nvPr/>
        </p:nvSpPr>
        <p:spPr>
          <a:xfrm>
            <a:off x="838200" y="1966997"/>
            <a:ext cx="32385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24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«للأطفال الحق في أن يكبروا في بيئة أسرية وأن يرعاهم </a:t>
            </a:r>
            <a:r>
              <a:rPr lang="ar-SA" sz="2400" b="1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والدي</a:t>
            </a:r>
            <a:r>
              <a:rPr lang="ar-SA" sz="24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هم»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24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المادة ٧ و٩ 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3FB1B0-56B5-8958-6365-8DB0FC1465A7}"/>
              </a:ext>
            </a:extLst>
          </p:cNvPr>
          <p:cNvSpPr txBox="1"/>
          <p:nvPr/>
        </p:nvSpPr>
        <p:spPr>
          <a:xfrm>
            <a:off x="7848600" y="1966997"/>
            <a:ext cx="34036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ar-SA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يحق للأطفال، عند حرمانهم مؤقتاً أو دائماً من البيئة الأسرية، الحصول على حماية ومساعدة خاصة "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المادة ٢٠</a:t>
            </a:r>
            <a:endParaRPr lang="en-US" sz="1800" b="1" i="0" u="none" strike="noStrike" cap="none" dirty="0">
              <a:solidFill>
                <a:schemeClr val="lt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37144D-9A7D-4197-47EE-BA7E71F87BC5}"/>
              </a:ext>
            </a:extLst>
          </p:cNvPr>
          <p:cNvSpPr txBox="1"/>
          <p:nvPr/>
        </p:nvSpPr>
        <p:spPr>
          <a:xfrm>
            <a:off x="7848600" y="4155807"/>
            <a:ext cx="34036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«يجب </a:t>
            </a:r>
            <a:r>
              <a:rPr lang="ar-SA" sz="1800" b="1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إيداع</a:t>
            </a:r>
            <a:r>
              <a:rPr lang="ar-SA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الطفل في الرعاية السكنية فقط كتدبير أخير ولأقصر فترة زمنية مناسبة»</a:t>
            </a: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800" b="1" i="0" u="none" strike="noStrike" cap="none" dirty="0">
                <a:solidFill>
                  <a:schemeClr val="lt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المادة ٣٧ (ب)</a:t>
            </a:r>
            <a:endParaRPr lang="en-US" sz="1800" b="1" i="0" u="none" strike="noStrike" cap="none" dirty="0">
              <a:solidFill>
                <a:schemeClr val="lt1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3046CF9-5E7C-CFC7-425B-3D7E812E9F62}"/>
              </a:ext>
            </a:extLst>
          </p:cNvPr>
          <p:cNvGrpSpPr/>
          <p:nvPr/>
        </p:nvGrpSpPr>
        <p:grpSpPr>
          <a:xfrm>
            <a:off x="10228983" y="337468"/>
            <a:ext cx="1587872" cy="1368854"/>
            <a:chOff x="10228983" y="337468"/>
            <a:chExt cx="1587872" cy="1368854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8C2D1BF8-D424-2C55-3D12-08E832D54316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9125EB45-77E7-8FBA-F30E-18AC41E49692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C3ADA7B8-67FC-58BD-BB33-09B7A04FD309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S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٢٠-٢١</a:t>
                </a:r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1D1D4BB5-80E0-6F27-362C-8934435C72C0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60E6F265-54A2-6012-E913-1A49CC4E1504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10" name="Isosceles Triangle 9">
                <a:extLst>
                  <a:ext uri="{FF2B5EF4-FFF2-40B4-BE49-F238E27FC236}">
                    <a16:creationId xmlns:a16="http://schemas.microsoft.com/office/drawing/2014/main" id="{C543B025-91E7-6140-5DC5-08469C2DF6BB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8302F4E-9D82-7158-DDFC-31FCBCF2D97B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37"/>
          <p:cNvSpPr txBox="1">
            <a:spLocks noGrp="1"/>
          </p:cNvSpPr>
          <p:nvPr>
            <p:ph type="title"/>
          </p:nvPr>
        </p:nvSpPr>
        <p:spPr>
          <a:xfrm>
            <a:off x="495300" y="120516"/>
            <a:ext cx="112014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/>
              <a:buNone/>
            </a:pPr>
            <a:r>
              <a:rPr lang="en-US" sz="3200" dirty="0" err="1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التشريعات</a:t>
            </a:r>
            <a:r>
              <a:rPr lang="en-US" sz="32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3200" dirty="0" err="1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والسياسات</a:t>
            </a:r>
            <a:r>
              <a:rPr lang="en-US" sz="32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3200" dirty="0" err="1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والممارسات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الوطنية</a:t>
            </a:r>
            <a:r>
              <a:rPr lang="en-US" sz="32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US" sz="3200" dirty="0" err="1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المتعلق</a:t>
            </a:r>
            <a:r>
              <a:rPr lang="ar-SA" sz="3200" dirty="0" err="1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ة</a:t>
            </a:r>
            <a:r>
              <a:rPr lang="ar-SA" sz="32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بالأطفال المنفصلين وغير المصحوبين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53" name="Google Shape;553;p37"/>
          <p:cNvSpPr txBox="1"/>
          <p:nvPr/>
        </p:nvSpPr>
        <p:spPr>
          <a:xfrm>
            <a:off x="838200" y="1803399"/>
            <a:ext cx="4991100" cy="3721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1800" b="0" i="0" u="none" strike="noStrike" cap="none" dirty="0">
                <a:solidFill>
                  <a:srgbClr val="FF000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[</a:t>
            </a:r>
            <a:r>
              <a:rPr lang="ar-SA" sz="1800" b="0" i="0" u="none" strike="noStrike" cap="none" dirty="0">
                <a:solidFill>
                  <a:srgbClr val="FF000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أدخل أمثلة بحسب السياق هنا</a:t>
            </a:r>
            <a:r>
              <a:rPr lang="en-US" sz="1800" b="0" i="0" u="none" strike="noStrike" cap="none" dirty="0">
                <a:solidFill>
                  <a:srgbClr val="FF000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]</a:t>
            </a:r>
            <a:endParaRPr sz="1800" dirty="0">
              <a:highlight>
                <a:srgbClr val="FFFF00"/>
              </a:highlight>
            </a:endParaRPr>
          </a:p>
        </p:txBody>
      </p:sp>
      <p:sp>
        <p:nvSpPr>
          <p:cNvPr id="2" name="Google Shape;553;p37">
            <a:extLst>
              <a:ext uri="{FF2B5EF4-FFF2-40B4-BE49-F238E27FC236}">
                <a16:creationId xmlns:a16="http://schemas.microsoft.com/office/drawing/2014/main" id="{DF5EE9F0-97C6-3028-E9F6-62D746D7BF03}"/>
              </a:ext>
            </a:extLst>
          </p:cNvPr>
          <p:cNvSpPr txBox="1"/>
          <p:nvPr/>
        </p:nvSpPr>
        <p:spPr>
          <a:xfrm>
            <a:off x="6362700" y="1803399"/>
            <a:ext cx="4991100" cy="37211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800"/>
              <a:buFont typeface="Arial"/>
              <a:buNone/>
            </a:pPr>
            <a:r>
              <a:rPr lang="en-US" sz="1800" b="0" i="0" u="none" strike="noStrike" cap="none" dirty="0">
                <a:solidFill>
                  <a:srgbClr val="FF000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[</a:t>
            </a:r>
            <a:r>
              <a:rPr lang="ar-SA" sz="1800" b="0" i="0" u="none" strike="noStrike" cap="none" dirty="0">
                <a:solidFill>
                  <a:srgbClr val="FF000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أدخل أمثلة بحسب السياق هنا</a:t>
            </a:r>
            <a:r>
              <a:rPr lang="en-US" sz="1800" b="0" i="0" u="none" strike="noStrike" cap="none" dirty="0">
                <a:solidFill>
                  <a:srgbClr val="FF0000"/>
                </a:solidFill>
                <a:highlight>
                  <a:srgbClr val="FFFF00"/>
                </a:highlight>
                <a:latin typeface="Arial"/>
                <a:ea typeface="Arial"/>
                <a:cs typeface="Arial"/>
                <a:sym typeface="Arial"/>
              </a:rPr>
              <a:t>]</a:t>
            </a:r>
            <a:endParaRPr sz="1800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2">
            <a:extLst>
              <a:ext uri="{FF2B5EF4-FFF2-40B4-BE49-F238E27FC236}">
                <a16:creationId xmlns:a16="http://schemas.microsoft.com/office/drawing/2014/main" id="{FEA2ED96-B45E-0F29-8693-2B6E51B6FF5A}"/>
              </a:ext>
            </a:extLst>
          </p:cNvPr>
          <p:cNvSpPr txBox="1">
            <a:spLocks/>
          </p:cNvSpPr>
          <p:nvPr/>
        </p:nvSpPr>
        <p:spPr>
          <a:xfrm>
            <a:off x="4391640" y="2517801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إضافية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لملاحظات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الميسر</a:t>
            </a:r>
            <a:endParaRPr lang="en-CA" sz="54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9011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2">
            <a:extLst>
              <a:ext uri="{FF2B5EF4-FFF2-40B4-BE49-F238E27FC236}">
                <a16:creationId xmlns:a16="http://schemas.microsoft.com/office/drawing/2014/main" id="{41605473-5107-7E0D-24F9-9CD4957A994C}"/>
              </a:ext>
            </a:extLst>
          </p:cNvPr>
          <p:cNvSpPr txBox="1">
            <a:spLocks/>
          </p:cNvSpPr>
          <p:nvPr/>
        </p:nvSpPr>
        <p:spPr>
          <a:xfrm>
            <a:off x="6096000" y="2663274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ctr"/>
            <a:r>
              <a:rPr lang="ar-S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دليل التيسير</a:t>
            </a:r>
            <a:endParaRPr lang="en-CA" sz="54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18018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39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0000"/>
              <a:buFont typeface="Arial"/>
              <a:buNone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خطوات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اتخاذ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القرار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بشأن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endParaRPr lang="en-US" dirty="0"/>
          </a:p>
        </p:txBody>
      </p:sp>
      <p:sp>
        <p:nvSpPr>
          <p:cNvPr id="574" name="Google Shape;574;p39"/>
          <p:cNvSpPr/>
          <p:nvPr/>
        </p:nvSpPr>
        <p:spPr>
          <a:xfrm>
            <a:off x="1097490" y="2790847"/>
            <a:ext cx="1933290" cy="1276307"/>
          </a:xfrm>
          <a:prstGeom prst="roundRect">
            <a:avLst>
              <a:gd name="adj" fmla="val 10000"/>
            </a:avLst>
          </a:prstGeom>
          <a:solidFill>
            <a:schemeClr val="accent2">
              <a:lumMod val="50000"/>
            </a:schemeClr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76" name="Google Shape;576;p39"/>
          <p:cNvSpPr/>
          <p:nvPr/>
        </p:nvSpPr>
        <p:spPr>
          <a:xfrm rot="19457599">
            <a:off x="2941267" y="3040863"/>
            <a:ext cx="952341" cy="4239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59998"/>
                </a:moveTo>
                <a:lnTo>
                  <a:pt x="120000" y="59998"/>
                </a:lnTo>
              </a:path>
            </a:pathLst>
          </a:custGeom>
          <a:noFill/>
          <a:ln w="12700" cap="flat" cmpd="sng">
            <a:solidFill>
              <a:schemeClr val="accent2">
                <a:lumMod val="50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78" name="Google Shape;578;p39"/>
          <p:cNvSpPr/>
          <p:nvPr/>
        </p:nvSpPr>
        <p:spPr>
          <a:xfrm>
            <a:off x="3804096" y="2056969"/>
            <a:ext cx="1933290" cy="1276307"/>
          </a:xfrm>
          <a:prstGeom prst="roundRect">
            <a:avLst>
              <a:gd name="adj" fmla="val 10000"/>
            </a:avLst>
          </a:prstGeom>
          <a:solidFill>
            <a:schemeClr val="accent2">
              <a:lumMod val="75000"/>
            </a:schemeClr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80" name="Google Shape;580;p39"/>
          <p:cNvSpPr/>
          <p:nvPr/>
        </p:nvSpPr>
        <p:spPr>
          <a:xfrm>
            <a:off x="5737387" y="2673925"/>
            <a:ext cx="773315" cy="4239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59998"/>
                </a:moveTo>
                <a:lnTo>
                  <a:pt x="120000" y="59998"/>
                </a:lnTo>
              </a:path>
            </a:pathLst>
          </a:custGeom>
          <a:noFill/>
          <a:ln w="12700" cap="flat" cmpd="sng">
            <a:solidFill>
              <a:schemeClr val="accent2">
                <a:lumMod val="50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82" name="Google Shape;582;p39"/>
          <p:cNvSpPr/>
          <p:nvPr/>
        </p:nvSpPr>
        <p:spPr>
          <a:xfrm>
            <a:off x="6510703" y="2056969"/>
            <a:ext cx="1933290" cy="1276307"/>
          </a:xfrm>
          <a:prstGeom prst="roundRect">
            <a:avLst>
              <a:gd name="adj" fmla="val 10000"/>
            </a:avLst>
          </a:prstGeom>
          <a:solidFill>
            <a:schemeClr val="accent2">
              <a:lumMod val="60000"/>
              <a:lumOff val="40000"/>
            </a:schemeClr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84" name="Google Shape;584;p39"/>
          <p:cNvSpPr/>
          <p:nvPr/>
        </p:nvSpPr>
        <p:spPr>
          <a:xfrm rot="2142401">
            <a:off x="2941267" y="3774741"/>
            <a:ext cx="952341" cy="4239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59998"/>
                </a:moveTo>
                <a:lnTo>
                  <a:pt x="120000" y="59998"/>
                </a:lnTo>
              </a:path>
            </a:pathLst>
          </a:custGeom>
          <a:noFill/>
          <a:ln w="12700" cap="flat" cmpd="sng">
            <a:solidFill>
              <a:schemeClr val="accent2">
                <a:lumMod val="50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86" name="Google Shape;586;p39"/>
          <p:cNvSpPr/>
          <p:nvPr/>
        </p:nvSpPr>
        <p:spPr>
          <a:xfrm>
            <a:off x="3804096" y="3524723"/>
            <a:ext cx="1933290" cy="1276307"/>
          </a:xfrm>
          <a:prstGeom prst="roundRect">
            <a:avLst>
              <a:gd name="adj" fmla="val 10000"/>
            </a:avLst>
          </a:prstGeom>
          <a:solidFill>
            <a:schemeClr val="accent2">
              <a:lumMod val="75000"/>
            </a:schemeClr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88" name="Google Shape;588;p39"/>
          <p:cNvSpPr/>
          <p:nvPr/>
        </p:nvSpPr>
        <p:spPr>
          <a:xfrm>
            <a:off x="5737387" y="4141680"/>
            <a:ext cx="773315" cy="4239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59998"/>
                </a:moveTo>
                <a:lnTo>
                  <a:pt x="120000" y="59998"/>
                </a:lnTo>
              </a:path>
            </a:pathLst>
          </a:custGeom>
          <a:noFill/>
          <a:ln w="12700" cap="flat" cmpd="sng">
            <a:solidFill>
              <a:schemeClr val="accent2">
                <a:lumMod val="50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0" name="Google Shape;590;p39"/>
          <p:cNvSpPr/>
          <p:nvPr/>
        </p:nvSpPr>
        <p:spPr>
          <a:xfrm>
            <a:off x="6510703" y="3524723"/>
            <a:ext cx="1933290" cy="1276307"/>
          </a:xfrm>
          <a:prstGeom prst="roundRect">
            <a:avLst>
              <a:gd name="adj" fmla="val 10000"/>
            </a:avLst>
          </a:prstGeom>
          <a:solidFill>
            <a:schemeClr val="accent2">
              <a:lumMod val="60000"/>
              <a:lumOff val="40000"/>
            </a:schemeClr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2" name="Google Shape;592;p39"/>
          <p:cNvSpPr/>
          <p:nvPr/>
        </p:nvSpPr>
        <p:spPr>
          <a:xfrm>
            <a:off x="8443994" y="4141680"/>
            <a:ext cx="773315" cy="4239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59998"/>
                </a:moveTo>
                <a:lnTo>
                  <a:pt x="120000" y="59998"/>
                </a:lnTo>
              </a:path>
            </a:pathLst>
          </a:custGeom>
          <a:noFill/>
          <a:ln w="12700" cap="flat" cmpd="sng">
            <a:solidFill>
              <a:schemeClr val="accent2">
                <a:lumMod val="50000"/>
              </a:schemeClr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3" name="Google Shape;593;p39"/>
          <p:cNvSpPr txBox="1"/>
          <p:nvPr/>
        </p:nvSpPr>
        <p:spPr>
          <a:xfrm>
            <a:off x="8811319" y="4137351"/>
            <a:ext cx="38665" cy="51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700" tIns="0" rIns="1270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Calibri"/>
              <a:buNone/>
            </a:pPr>
            <a:endParaRPr sz="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4" name="Google Shape;594;p39"/>
          <p:cNvSpPr/>
          <p:nvPr/>
        </p:nvSpPr>
        <p:spPr>
          <a:xfrm>
            <a:off x="9217309" y="3524723"/>
            <a:ext cx="1933290" cy="1276307"/>
          </a:xfrm>
          <a:prstGeom prst="roundRect">
            <a:avLst>
              <a:gd name="adj" fmla="val 10000"/>
            </a:avLst>
          </a:prstGeom>
          <a:solidFill>
            <a:schemeClr val="accent2">
              <a:lumMod val="40000"/>
              <a:lumOff val="60000"/>
            </a:schemeClr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1B562DB-688F-BD32-61C7-6EBDD4E568D2}"/>
              </a:ext>
            </a:extLst>
          </p:cNvPr>
          <p:cNvGrpSpPr/>
          <p:nvPr/>
        </p:nvGrpSpPr>
        <p:grpSpPr>
          <a:xfrm>
            <a:off x="10356663" y="462850"/>
            <a:ext cx="1587872" cy="1368854"/>
            <a:chOff x="10228983" y="337468"/>
            <a:chExt cx="1587872" cy="1368854"/>
          </a:xfrm>
        </p:grpSpPr>
        <p:sp>
          <p:nvSpPr>
            <p:cNvPr id="3" name="Hexagon 2">
              <a:extLst>
                <a:ext uri="{FF2B5EF4-FFF2-40B4-BE49-F238E27FC236}">
                  <a16:creationId xmlns:a16="http://schemas.microsoft.com/office/drawing/2014/main" id="{52236D9B-0863-7212-FE80-EF45CFC96819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3A3F3A0-83A4-B906-BC07-0301C7E0A659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1747F5CF-14C0-4AF0-D41A-78D3CAF0989D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SA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٢٢</a:t>
                </a:r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4E5E75C-12CA-231F-E7F5-03B31774BB78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374D705-43A9-067E-E7C1-B75345B9D063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6" name="Isosceles Triangle 5">
                <a:extLst>
                  <a:ext uri="{FF2B5EF4-FFF2-40B4-BE49-F238E27FC236}">
                    <a16:creationId xmlns:a16="http://schemas.microsoft.com/office/drawing/2014/main" id="{03CA77E1-C2D0-356C-79EA-D77938A4A06A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AB16095F-442E-A7EE-9F3F-4A3AC91452A6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2">
            <a:extLst>
              <a:ext uri="{FF2B5EF4-FFF2-40B4-BE49-F238E27FC236}">
                <a16:creationId xmlns:a16="http://schemas.microsoft.com/office/drawing/2014/main" id="{FEA2ED96-B45E-0F29-8693-2B6E51B6FF5A}"/>
              </a:ext>
            </a:extLst>
          </p:cNvPr>
          <p:cNvSpPr txBox="1">
            <a:spLocks/>
          </p:cNvSpPr>
          <p:nvPr/>
        </p:nvSpPr>
        <p:spPr>
          <a:xfrm>
            <a:off x="4412423" y="2600928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إضافية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لملاحظات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الميسر</a:t>
            </a:r>
            <a:endParaRPr lang="en-CA" sz="54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27506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40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نقاط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التعلم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الأساسية</a:t>
            </a:r>
            <a:endParaRPr dirty="0"/>
          </a:p>
        </p:txBody>
      </p:sp>
      <p:sp>
        <p:nvSpPr>
          <p:cNvPr id="601" name="Google Shape;601;p40"/>
          <p:cNvSpPr txBox="1"/>
          <p:nvPr/>
        </p:nvSpPr>
        <p:spPr>
          <a:xfrm>
            <a:off x="1255134" y="3577810"/>
            <a:ext cx="4770417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وبقدر الإمكان ، يجب أن تعزز إدارة الحالة ، وتعقب الأسرة و لم الشمل والاستجابة لحالات الطوارئ في مجال الرعاية البديلة القدرات الوطنية.</a:t>
            </a:r>
            <a:endParaRPr lang="ar-SA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2" name="Google Shape;602;p40"/>
          <p:cNvSpPr txBox="1"/>
          <p:nvPr/>
        </p:nvSpPr>
        <p:spPr>
          <a:xfrm>
            <a:off x="6584894" y="3577810"/>
            <a:ext cx="4652528" cy="147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إن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فهم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الإطار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القانوني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الوطني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،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ودور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أصحاب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المصلحة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الرئيسيين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ودورهم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الخاص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،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يمكّن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أخصائيي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الحالة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من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تقديم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الدعم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المناسب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للأطفال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ar-SA" sz="18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و </a:t>
            </a:r>
            <a:r>
              <a:rPr lang="ar-SA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ي</a:t>
            </a:r>
            <a:r>
              <a:rPr lang="en-US" sz="1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ساعد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على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التأكد من أنه تم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اتخاذ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القرارات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التي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تؤثر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عليهم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ضمن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الإطار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القانوني</a:t>
            </a:r>
            <a:endParaRPr sz="1800" dirty="0"/>
          </a:p>
        </p:txBody>
      </p:sp>
      <p:sp>
        <p:nvSpPr>
          <p:cNvPr id="603" name="Google Shape;603;p40"/>
          <p:cNvSpPr/>
          <p:nvPr/>
        </p:nvSpPr>
        <p:spPr>
          <a:xfrm>
            <a:off x="3114561" y="1895302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4" name="Google Shape;604;p40"/>
          <p:cNvSpPr/>
          <p:nvPr/>
        </p:nvSpPr>
        <p:spPr>
          <a:xfrm>
            <a:off x="8385378" y="1895302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41"/>
          <p:cNvSpPr txBox="1">
            <a:spLocks noGrp="1"/>
          </p:cNvSpPr>
          <p:nvPr>
            <p:ph type="title"/>
          </p:nvPr>
        </p:nvSpPr>
        <p:spPr>
          <a:xfrm>
            <a:off x="547820" y="3185944"/>
            <a:ext cx="4015311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r"/>
            <a:r>
              <a:rPr lang="ar-SA" sz="4400" dirty="0">
                <a:solidFill>
                  <a:schemeClr val="bg1"/>
                </a:solidFill>
                <a:latin typeface="+mn-lt"/>
              </a:rPr>
              <a:t>الجلسة ٥</a:t>
            </a:r>
            <a:br>
              <a:rPr lang="ar-SA" sz="4400" dirty="0">
                <a:solidFill>
                  <a:schemeClr val="bg1"/>
                </a:solidFill>
                <a:latin typeface="+mn-lt"/>
              </a:rPr>
            </a:br>
            <a:r>
              <a:rPr lang="ar-SA" sz="4400" dirty="0">
                <a:solidFill>
                  <a:schemeClr val="bg1"/>
                </a:solidFill>
                <a:latin typeface="+mn-lt"/>
              </a:rPr>
              <a:t>نظرة عامة على برامج الأطفال </a:t>
            </a:r>
            <a:r>
              <a:rPr lang="ar-SA" sz="4400" dirty="0">
                <a:solidFill>
                  <a:schemeClr val="bg1"/>
                </a:solidFill>
                <a:latin typeface="+mn-lt"/>
                <a:ea typeface="Calibri"/>
                <a:cs typeface="Calibri"/>
                <a:sym typeface="Calibri"/>
              </a:rPr>
              <a:t>المنفصلين وغير المصحوبين و التنسيق</a:t>
            </a:r>
            <a:endParaRPr lang="en-US" sz="4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Google Shape;265;p20">
            <a:extLst>
              <a:ext uri="{FF2B5EF4-FFF2-40B4-BE49-F238E27FC236}">
                <a16:creationId xmlns:a16="http://schemas.microsoft.com/office/drawing/2014/main" id="{F079D2D6-63D9-83AD-0563-B9BEB13B7D7B}"/>
              </a:ext>
            </a:extLst>
          </p:cNvPr>
          <p:cNvSpPr txBox="1"/>
          <p:nvPr/>
        </p:nvSpPr>
        <p:spPr>
          <a:xfrm>
            <a:off x="6453713" y="1936796"/>
            <a:ext cx="4941901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8CC8"/>
              </a:buClr>
              <a:buSzPts val="2400"/>
              <a:buFont typeface="Arial"/>
              <a:buNone/>
            </a:pPr>
            <a:r>
              <a:rPr lang="ar-SA" sz="2000" b="1" i="0" u="none" strike="noStrike" cap="none" spc="3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أهداف التعلم</a:t>
            </a:r>
            <a:endParaRPr lang="ar-SA" sz="2000" spc="3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Google Shape;266;p20">
            <a:extLst>
              <a:ext uri="{FF2B5EF4-FFF2-40B4-BE49-F238E27FC236}">
                <a16:creationId xmlns:a16="http://schemas.microsoft.com/office/drawing/2014/main" id="{9DAF85CF-A0FB-5C39-0F9D-4960A92BC468}"/>
              </a:ext>
            </a:extLst>
          </p:cNvPr>
          <p:cNvSpPr txBox="1"/>
          <p:nvPr/>
        </p:nvSpPr>
        <p:spPr>
          <a:xfrm>
            <a:off x="7388888" y="2795784"/>
            <a:ext cx="4142936" cy="16729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ش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رح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دور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أخصائي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الحالة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في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دعم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الأطفال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كجزء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من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إدارة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الحالة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الأوسع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ونظام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حماية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الطفل</a:t>
            </a:r>
            <a:endParaRPr lang="en-US"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6" name="Google Shape;194;p14">
            <a:extLst>
              <a:ext uri="{FF2B5EF4-FFF2-40B4-BE49-F238E27FC236}">
                <a16:creationId xmlns:a16="http://schemas.microsoft.com/office/drawing/2014/main" id="{FDB1F414-D40F-6861-B0E8-8A34542DC0DC}"/>
              </a:ext>
            </a:extLst>
          </p:cNvPr>
          <p:cNvGrpSpPr/>
          <p:nvPr/>
        </p:nvGrpSpPr>
        <p:grpSpPr>
          <a:xfrm>
            <a:off x="6618813" y="2893885"/>
            <a:ext cx="560331" cy="592814"/>
            <a:chOff x="243840" y="1676400"/>
            <a:chExt cx="701040" cy="741680"/>
          </a:xfrm>
          <a:solidFill>
            <a:schemeClr val="accent2">
              <a:lumMod val="75000"/>
            </a:schemeClr>
          </a:solidFill>
        </p:grpSpPr>
        <p:sp>
          <p:nvSpPr>
            <p:cNvPr id="7" name="Google Shape;195;p14">
              <a:extLst>
                <a:ext uri="{FF2B5EF4-FFF2-40B4-BE49-F238E27FC236}">
                  <a16:creationId xmlns:a16="http://schemas.microsoft.com/office/drawing/2014/main" id="{AB336E47-E484-DD7A-3138-342F10788460}"/>
                </a:ext>
              </a:extLst>
            </p:cNvPr>
            <p:cNvSpPr/>
            <p:nvPr/>
          </p:nvSpPr>
          <p:spPr>
            <a:xfrm>
              <a:off x="243840" y="1676400"/>
              <a:ext cx="116839" cy="7416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196;p14">
              <a:extLst>
                <a:ext uri="{FF2B5EF4-FFF2-40B4-BE49-F238E27FC236}">
                  <a16:creationId xmlns:a16="http://schemas.microsoft.com/office/drawing/2014/main" id="{FAA68E21-86B9-CB62-B98E-1753063AD4E7}"/>
                </a:ext>
              </a:extLst>
            </p:cNvPr>
            <p:cNvSpPr/>
            <p:nvPr/>
          </p:nvSpPr>
          <p:spPr>
            <a:xfrm>
              <a:off x="314960" y="1676400"/>
              <a:ext cx="629920" cy="4368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42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en-US" dirty="0" err="1">
                <a:highlight>
                  <a:srgbClr val="FFFF00"/>
                </a:highlight>
              </a:rPr>
              <a:t>اللبنات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الأساسية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</a:rPr>
              <a:t>لبرنامج</a:t>
            </a:r>
            <a:r>
              <a:rPr lang="en-US" dirty="0">
                <a:highlight>
                  <a:srgbClr val="FFFF00"/>
                </a:highlight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7A03F9B-7FF9-159F-A73E-535CB3548262}"/>
              </a:ext>
            </a:extLst>
          </p:cNvPr>
          <p:cNvGrpSpPr/>
          <p:nvPr/>
        </p:nvGrpSpPr>
        <p:grpSpPr>
          <a:xfrm>
            <a:off x="2799233" y="1402969"/>
            <a:ext cx="7403823" cy="4416745"/>
            <a:chOff x="2799233" y="1402969"/>
            <a:chExt cx="7403823" cy="4416745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A1DD794-A2A6-9041-9FC4-B0DAF506C953}"/>
                </a:ext>
              </a:extLst>
            </p:cNvPr>
            <p:cNvGrpSpPr/>
            <p:nvPr/>
          </p:nvGrpSpPr>
          <p:grpSpPr>
            <a:xfrm>
              <a:off x="2799233" y="4781555"/>
              <a:ext cx="7403820" cy="1038159"/>
              <a:chOff x="2799233" y="4781555"/>
              <a:chExt cx="7403820" cy="1038159"/>
            </a:xfrm>
            <a:grpFill/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886D449B-7072-D865-DA1B-B9C39AA8F806}"/>
                  </a:ext>
                </a:extLst>
              </p:cNvPr>
              <p:cNvSpPr/>
              <p:nvPr/>
            </p:nvSpPr>
            <p:spPr>
              <a:xfrm>
                <a:off x="2799233" y="4950742"/>
                <a:ext cx="6593530" cy="8689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en-CA" sz="1800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الموارد</a:t>
                </a:r>
                <a:r>
                  <a:rPr lang="en-CA" sz="18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CA" sz="1800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البشرية</a:t>
                </a:r>
                <a:endParaRPr lang="en-CA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 rtl="1"/>
                <a:r>
                  <a:rPr lang="en-GB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مثل</a:t>
                </a:r>
                <a:r>
                  <a:rPr lang="en-GB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أخصائي</a:t>
                </a:r>
                <a:r>
                  <a:rPr lang="en-GB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الحالة</a:t>
                </a:r>
                <a:r>
                  <a:rPr lang="en-GB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وموظفي</a:t>
                </a:r>
                <a:r>
                  <a:rPr lang="en-GB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حماية</a:t>
                </a:r>
                <a:r>
                  <a:rPr lang="en-GB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الطفل</a:t>
                </a:r>
                <a:r>
                  <a:rPr lang="en-GB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والمتطوعين</a:t>
                </a:r>
                <a:endParaRPr lang="en-US" sz="18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" name="Parallelogram 1">
                <a:extLst>
                  <a:ext uri="{FF2B5EF4-FFF2-40B4-BE49-F238E27FC236}">
                    <a16:creationId xmlns:a16="http://schemas.microsoft.com/office/drawing/2014/main" id="{6B526238-DD25-D4D9-1E18-6385FB3022B7}"/>
                  </a:ext>
                </a:extLst>
              </p:cNvPr>
              <p:cNvSpPr/>
              <p:nvPr/>
            </p:nvSpPr>
            <p:spPr>
              <a:xfrm rot="16200000" flipH="1">
                <a:off x="9316929" y="4933591"/>
                <a:ext cx="1038159" cy="734088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800" dirty="0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0BB1738-D9CC-442B-B695-D2A05D3A11D0}"/>
                </a:ext>
              </a:extLst>
            </p:cNvPr>
            <p:cNvGrpSpPr/>
            <p:nvPr/>
          </p:nvGrpSpPr>
          <p:grpSpPr>
            <a:xfrm>
              <a:off x="2799233" y="3653639"/>
              <a:ext cx="7403821" cy="1038159"/>
              <a:chOff x="2799233" y="3653639"/>
              <a:chExt cx="7403821" cy="1038159"/>
            </a:xfrm>
            <a:grpFill/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661154D-AE94-196C-3EC6-C27A2C9E28CD}"/>
                  </a:ext>
                </a:extLst>
              </p:cNvPr>
              <p:cNvSpPr/>
              <p:nvPr/>
            </p:nvSpPr>
            <p:spPr>
              <a:xfrm>
                <a:off x="2799233" y="3822827"/>
                <a:ext cx="6593530" cy="86896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SA" sz="18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</a:t>
                </a:r>
                <a:r>
                  <a:rPr lang="en-GB" sz="1800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أدوات</a:t>
                </a:r>
                <a:endParaRPr lang="en-GB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 rtl="1"/>
                <a:r>
                  <a:rPr lang="de-DE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على</a:t>
                </a:r>
                <a:r>
                  <a:rPr lang="de-DE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de-DE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سبيل</a:t>
                </a:r>
                <a:r>
                  <a:rPr lang="de-DE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de-DE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المثال</a:t>
                </a:r>
                <a:r>
                  <a:rPr lang="de-DE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de-DE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النماذج</a:t>
                </a:r>
                <a:r>
                  <a:rPr lang="de-DE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، </a:t>
                </a:r>
                <a:r>
                  <a:rPr lang="de-DE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نظام</a:t>
                </a:r>
                <a:r>
                  <a:rPr lang="de-DE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ar-SA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إدارة المعلومات</a:t>
                </a:r>
                <a:endParaRPr lang="de-DE" sz="18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3" name="Parallelogram 2">
                <a:extLst>
                  <a:ext uri="{FF2B5EF4-FFF2-40B4-BE49-F238E27FC236}">
                    <a16:creationId xmlns:a16="http://schemas.microsoft.com/office/drawing/2014/main" id="{97EC6FFB-E820-C0F8-3387-B666406CA347}"/>
                  </a:ext>
                </a:extLst>
              </p:cNvPr>
              <p:cNvSpPr/>
              <p:nvPr/>
            </p:nvSpPr>
            <p:spPr>
              <a:xfrm rot="16200000" flipH="1">
                <a:off x="9316930" y="3805675"/>
                <a:ext cx="1038159" cy="734088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800" dirty="0"/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AE44DA5-DF4F-AF7B-9957-12F351C174BA}"/>
                </a:ext>
              </a:extLst>
            </p:cNvPr>
            <p:cNvGrpSpPr/>
            <p:nvPr/>
          </p:nvGrpSpPr>
          <p:grpSpPr>
            <a:xfrm>
              <a:off x="2799235" y="2615480"/>
              <a:ext cx="7403820" cy="1038159"/>
              <a:chOff x="2799235" y="2530885"/>
              <a:chExt cx="7403820" cy="1038159"/>
            </a:xfrm>
            <a:grpFill/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A2348906-D16A-E7DE-DEDD-E4AA69C520F2}"/>
                  </a:ext>
                </a:extLst>
              </p:cNvPr>
              <p:cNvSpPr/>
              <p:nvPr/>
            </p:nvSpPr>
            <p:spPr>
              <a:xfrm>
                <a:off x="2799235" y="2694912"/>
                <a:ext cx="6593530" cy="8689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SA" sz="18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</a:t>
                </a:r>
                <a:r>
                  <a:rPr lang="en-GB" sz="1800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إجراءات</a:t>
                </a:r>
                <a:endParaRPr lang="en-GB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 rtl="1"/>
                <a:r>
                  <a:rPr lang="en-GB" sz="18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على</a:t>
                </a:r>
                <a:r>
                  <a:rPr lang="en-GB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سبيل</a:t>
                </a:r>
                <a:r>
                  <a:rPr lang="en-GB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المثال</a:t>
                </a:r>
                <a:r>
                  <a:rPr lang="en-GB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ar-SA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إجراءات التشغيل القياسية، بروتكول حماية البيانات ومشاركة المعلومات</a:t>
                </a:r>
                <a:endParaRPr lang="en-GB" sz="18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4" name="Parallelogram 3">
                <a:extLst>
                  <a:ext uri="{FF2B5EF4-FFF2-40B4-BE49-F238E27FC236}">
                    <a16:creationId xmlns:a16="http://schemas.microsoft.com/office/drawing/2014/main" id="{E38FE943-7AA2-A49B-83D3-7167FB1215F3}"/>
                  </a:ext>
                </a:extLst>
              </p:cNvPr>
              <p:cNvSpPr/>
              <p:nvPr/>
            </p:nvSpPr>
            <p:spPr>
              <a:xfrm rot="16200000" flipH="1">
                <a:off x="9316931" y="2682921"/>
                <a:ext cx="1038159" cy="734088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800" dirty="0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E8197B9-662B-C2D6-616B-AE1737CCAFB7}"/>
                </a:ext>
              </a:extLst>
            </p:cNvPr>
            <p:cNvGrpSpPr/>
            <p:nvPr/>
          </p:nvGrpSpPr>
          <p:grpSpPr>
            <a:xfrm>
              <a:off x="2799233" y="1402969"/>
              <a:ext cx="7403823" cy="1117592"/>
              <a:chOff x="2799233" y="1318374"/>
              <a:chExt cx="7403823" cy="1117592"/>
            </a:xfrm>
            <a:grpFill/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1A9A7026-3A4B-6167-3E31-89E0025D272A}"/>
                  </a:ext>
                </a:extLst>
              </p:cNvPr>
              <p:cNvSpPr/>
              <p:nvPr/>
            </p:nvSpPr>
            <p:spPr>
              <a:xfrm>
                <a:off x="2799234" y="1566998"/>
                <a:ext cx="6593530" cy="86896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en-GB" sz="1800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خدمات</a:t>
                </a:r>
                <a:r>
                  <a:rPr lang="en-GB" sz="18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1800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حماية</a:t>
                </a:r>
                <a:r>
                  <a:rPr lang="en-GB" sz="1800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sz="1800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الطفل</a:t>
                </a:r>
                <a:endParaRPr lang="en-GB" sz="1800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 rtl="1"/>
                <a:r>
                  <a:rPr lang="en-US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على</a:t>
                </a:r>
                <a:r>
                  <a:rPr lang="en-US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سبيل</a:t>
                </a:r>
                <a:r>
                  <a:rPr lang="en-US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المثال</a:t>
                </a:r>
                <a:r>
                  <a:rPr lang="en-US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إدارة</a:t>
                </a:r>
                <a:r>
                  <a:rPr lang="en-US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الحالة</a:t>
                </a:r>
                <a:r>
                  <a:rPr lang="en-US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، </a:t>
                </a:r>
                <a:r>
                  <a:rPr lang="en-US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والرعاية</a:t>
                </a:r>
                <a:r>
                  <a:rPr lang="en-US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البديلة</a:t>
                </a:r>
                <a:r>
                  <a:rPr lang="en-US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، </a:t>
                </a:r>
                <a:r>
                  <a:rPr lang="en-US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وت</a:t>
                </a:r>
                <a:r>
                  <a:rPr lang="ar-SA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عقب</a:t>
                </a:r>
                <a:r>
                  <a:rPr lang="en-US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الأسرة</a:t>
                </a:r>
                <a:r>
                  <a:rPr lang="en-US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، </a:t>
                </a:r>
                <a:r>
                  <a:rPr lang="en-US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وما</a:t>
                </a:r>
                <a:r>
                  <a:rPr lang="en-US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إلى</a:t>
                </a:r>
                <a:r>
                  <a:rPr lang="en-US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1800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ذلك</a:t>
                </a:r>
                <a:r>
                  <a:rPr lang="en-US" sz="1800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5" name="Parallelogram 4">
                <a:extLst>
                  <a:ext uri="{FF2B5EF4-FFF2-40B4-BE49-F238E27FC236}">
                    <a16:creationId xmlns:a16="http://schemas.microsoft.com/office/drawing/2014/main" id="{D2AD1F9A-3760-9ABD-F392-73FB97829D12}"/>
                  </a:ext>
                </a:extLst>
              </p:cNvPr>
              <p:cNvSpPr/>
              <p:nvPr/>
            </p:nvSpPr>
            <p:spPr>
              <a:xfrm rot="16200000" flipH="1">
                <a:off x="9316932" y="1541636"/>
                <a:ext cx="1038159" cy="734088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800" dirty="0"/>
              </a:p>
            </p:txBody>
          </p:sp>
          <p:sp>
            <p:nvSpPr>
              <p:cNvPr id="6" name="Parallelogram 5">
                <a:extLst>
                  <a:ext uri="{FF2B5EF4-FFF2-40B4-BE49-F238E27FC236}">
                    <a16:creationId xmlns:a16="http://schemas.microsoft.com/office/drawing/2014/main" id="{A03759A3-5B48-8895-DACA-FD370E735135}"/>
                  </a:ext>
                </a:extLst>
              </p:cNvPr>
              <p:cNvSpPr/>
              <p:nvPr/>
            </p:nvSpPr>
            <p:spPr>
              <a:xfrm flipH="1" flipV="1">
                <a:off x="2799233" y="1318374"/>
                <a:ext cx="7403822" cy="175780"/>
              </a:xfrm>
              <a:prstGeom prst="parallelogram">
                <a:avLst>
                  <a:gd name="adj" fmla="val 41192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sz="180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43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نظرة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عامة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على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الدعم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المتاح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للأطفال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dirty="0"/>
          </a:p>
        </p:txBody>
      </p:sp>
      <p:sp>
        <p:nvSpPr>
          <p:cNvPr id="642" name="Google Shape;642;p43"/>
          <p:cNvSpPr txBox="1"/>
          <p:nvPr/>
        </p:nvSpPr>
        <p:spPr>
          <a:xfrm>
            <a:off x="1388229" y="2082921"/>
            <a:ext cx="4029661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بالنظر إلى اللبنات الأساسية التي ناقشناها ، كيف يبدو هذا عمليًا من حيث الخدمات والدعم المتاح في سياقنا؟</a:t>
            </a:r>
            <a:endParaRPr lang="ar-SA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Google Shape;114;p9">
            <a:extLst>
              <a:ext uri="{FF2B5EF4-FFF2-40B4-BE49-F238E27FC236}">
                <a16:creationId xmlns:a16="http://schemas.microsoft.com/office/drawing/2014/main" id="{F9E3FDB8-86FC-2E4F-F4AC-25843EC8D464}"/>
              </a:ext>
            </a:extLst>
          </p:cNvPr>
          <p:cNvSpPr txBox="1"/>
          <p:nvPr/>
        </p:nvSpPr>
        <p:spPr>
          <a:xfrm>
            <a:off x="794079" y="1219596"/>
            <a:ext cx="155912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ar-SA" sz="1800" b="1" i="0" u="none" strike="noStrike" cap="none" dirty="0">
                <a:solidFill>
                  <a:schemeClr val="accent2">
                    <a:lumMod val="7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١٠ </a:t>
            </a:r>
            <a:r>
              <a:rPr lang="ar-SA" sz="1800" b="1" dirty="0">
                <a:solidFill>
                  <a:schemeClr val="accent2">
                    <a:lumMod val="75000"/>
                  </a:schemeClr>
                </a:solidFill>
              </a:rPr>
              <a:t>دقائق    </a:t>
            </a:r>
            <a:endParaRPr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Rectangle: Single Corner Snipped 8">
            <a:extLst>
              <a:ext uri="{FF2B5EF4-FFF2-40B4-BE49-F238E27FC236}">
                <a16:creationId xmlns:a16="http://schemas.microsoft.com/office/drawing/2014/main" id="{D911AE44-664A-CAB1-0A48-C511395793A1}"/>
              </a:ext>
            </a:extLst>
          </p:cNvPr>
          <p:cNvSpPr/>
          <p:nvPr/>
        </p:nvSpPr>
        <p:spPr>
          <a:xfrm>
            <a:off x="1388230" y="3716213"/>
            <a:ext cx="1739900" cy="1739900"/>
          </a:xfrm>
          <a:prstGeom prst="snip1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050"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en-US" sz="16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</a:t>
            </a:r>
            <a:r>
              <a:rPr lang="en-US" sz="16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رسمي</a:t>
            </a:r>
            <a:r>
              <a:rPr lang="ar-SA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أصحاب</a:t>
            </a: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المصلحة</a:t>
            </a: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والخدمات</a:t>
            </a: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وأنواع</a:t>
            </a:r>
            <a:r>
              <a:rPr 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الدعم</a:t>
            </a:r>
            <a:endParaRPr lang="en-US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: Single Corner Snipped 9">
            <a:extLst>
              <a:ext uri="{FF2B5EF4-FFF2-40B4-BE49-F238E27FC236}">
                <a16:creationId xmlns:a16="http://schemas.microsoft.com/office/drawing/2014/main" id="{53A84467-F564-64E7-26C2-FFD604DC1960}"/>
              </a:ext>
            </a:extLst>
          </p:cNvPr>
          <p:cNvSpPr/>
          <p:nvPr/>
        </p:nvSpPr>
        <p:spPr>
          <a:xfrm>
            <a:off x="3655180" y="3716213"/>
            <a:ext cx="1739900" cy="1739900"/>
          </a:xfrm>
          <a:prstGeom prst="snip1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9050" marR="0" lvl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</a:pPr>
            <a:r>
              <a:rPr lang="ar-SA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الرسمي </a:t>
            </a:r>
            <a:r>
              <a:rPr lang="en-US" sz="16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مقدمو</a:t>
            </a:r>
            <a:r>
              <a:rPr lang="en-US" sz="16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الخدمات</a:t>
            </a:r>
            <a:r>
              <a:rPr lang="en-US" sz="16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الرئيسي</a:t>
            </a:r>
            <a:r>
              <a:rPr lang="ar-SA" sz="16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ي</a:t>
            </a:r>
            <a:r>
              <a:rPr lang="en-US" sz="16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ن</a:t>
            </a:r>
            <a:r>
              <a:rPr lang="en-US" sz="16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، </a:t>
            </a:r>
            <a:r>
              <a:rPr lang="en-US" sz="16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والخدمات</a:t>
            </a:r>
            <a:r>
              <a:rPr lang="en-US" sz="16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وأنواع</a:t>
            </a:r>
            <a:r>
              <a:rPr lang="en-US" sz="1600" b="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 </a:t>
            </a:r>
            <a:r>
              <a:rPr lang="en-US" sz="1600" b="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ea typeface="Arial"/>
                <a:cs typeface="Calibri" panose="020F0502020204030204" pitchFamily="34" charset="0"/>
                <a:sym typeface="Arial"/>
              </a:rPr>
              <a:t>الدعم</a:t>
            </a:r>
            <a:endParaRPr lang="en-US" sz="1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472A9AB-B5F8-0AD5-E7A1-423E1F8CF12F}"/>
              </a:ext>
            </a:extLst>
          </p:cNvPr>
          <p:cNvGrpSpPr/>
          <p:nvPr/>
        </p:nvGrpSpPr>
        <p:grpSpPr>
          <a:xfrm>
            <a:off x="6324600" y="2082921"/>
            <a:ext cx="5029200" cy="3259013"/>
            <a:chOff x="2799233" y="1318374"/>
            <a:chExt cx="7403823" cy="4501340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1D05F03-8C96-6769-2468-49603A22CE28}"/>
                </a:ext>
              </a:extLst>
            </p:cNvPr>
            <p:cNvGrpSpPr/>
            <p:nvPr/>
          </p:nvGrpSpPr>
          <p:grpSpPr>
            <a:xfrm>
              <a:off x="2799233" y="4781555"/>
              <a:ext cx="7403820" cy="1038159"/>
              <a:chOff x="2799233" y="4781555"/>
              <a:chExt cx="7403820" cy="1038159"/>
            </a:xfrm>
            <a:grpFill/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D6983EFA-697F-306B-18E8-9392644950D7}"/>
                  </a:ext>
                </a:extLst>
              </p:cNvPr>
              <p:cNvSpPr/>
              <p:nvPr/>
            </p:nvSpPr>
            <p:spPr>
              <a:xfrm>
                <a:off x="2799233" y="4950742"/>
                <a:ext cx="6593530" cy="8689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en-CA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الموارد</a:t>
                </a:r>
                <a:r>
                  <a:rPr lang="en-CA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CA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البشرية</a:t>
                </a:r>
                <a:endParaRPr lang="en-CA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 rtl="1"/>
                <a:r>
                  <a:rPr lang="en-GB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مثل</a:t>
                </a:r>
                <a:r>
                  <a:rPr lang="en-GB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أخصائي</a:t>
                </a:r>
                <a:r>
                  <a:rPr lang="en-GB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الحالة</a:t>
                </a:r>
                <a:r>
                  <a:rPr lang="en-GB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وموظفي</a:t>
                </a:r>
                <a:r>
                  <a:rPr lang="en-GB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حماية</a:t>
                </a:r>
                <a:r>
                  <a:rPr lang="en-GB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الطفل</a:t>
                </a:r>
                <a:r>
                  <a:rPr lang="en-GB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والمتطوعين</a:t>
                </a:r>
                <a:endParaRPr lang="en-US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2" name="Parallelogram 11">
                <a:extLst>
                  <a:ext uri="{FF2B5EF4-FFF2-40B4-BE49-F238E27FC236}">
                    <a16:creationId xmlns:a16="http://schemas.microsoft.com/office/drawing/2014/main" id="{A01C5B75-A1F3-8355-CE43-A079F5B87241}"/>
                  </a:ext>
                </a:extLst>
              </p:cNvPr>
              <p:cNvSpPr/>
              <p:nvPr/>
            </p:nvSpPr>
            <p:spPr>
              <a:xfrm rot="16200000" flipH="1">
                <a:off x="9316929" y="4933591"/>
                <a:ext cx="1038159" cy="734088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AE6BCC9-2CFD-C8CF-8B68-58041E26B687}"/>
                </a:ext>
              </a:extLst>
            </p:cNvPr>
            <p:cNvGrpSpPr/>
            <p:nvPr/>
          </p:nvGrpSpPr>
          <p:grpSpPr>
            <a:xfrm>
              <a:off x="2799233" y="3653639"/>
              <a:ext cx="7403821" cy="1038159"/>
              <a:chOff x="2799233" y="3653639"/>
              <a:chExt cx="7403821" cy="1038159"/>
            </a:xfrm>
            <a:grpFill/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D94EE91B-57B5-9D2E-9760-15A07B6E93EC}"/>
                  </a:ext>
                </a:extLst>
              </p:cNvPr>
              <p:cNvSpPr/>
              <p:nvPr/>
            </p:nvSpPr>
            <p:spPr>
              <a:xfrm>
                <a:off x="2799233" y="3822827"/>
                <a:ext cx="6593530" cy="86896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SA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</a:t>
                </a:r>
                <a:r>
                  <a:rPr lang="en-GB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أدوات</a:t>
                </a:r>
                <a:endParaRPr lang="en-GB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 rtl="1"/>
                <a:r>
                  <a:rPr lang="de-DE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على</a:t>
                </a:r>
                <a:r>
                  <a:rPr lang="de-DE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de-DE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سبيل</a:t>
                </a:r>
                <a:r>
                  <a:rPr lang="de-DE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de-DE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المثال</a:t>
                </a:r>
                <a:r>
                  <a:rPr lang="de-DE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de-DE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النماذج</a:t>
                </a:r>
                <a:r>
                  <a:rPr lang="de-DE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، </a:t>
                </a:r>
                <a:r>
                  <a:rPr lang="de-DE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نظام</a:t>
                </a:r>
                <a:r>
                  <a:rPr lang="de-DE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ar-SA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إدارة المعلومات</a:t>
                </a:r>
                <a:endParaRPr lang="de-DE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5" name="Parallelogram 14">
                <a:extLst>
                  <a:ext uri="{FF2B5EF4-FFF2-40B4-BE49-F238E27FC236}">
                    <a16:creationId xmlns:a16="http://schemas.microsoft.com/office/drawing/2014/main" id="{22A032B1-3FEC-FF97-97ED-BD1894B39A40}"/>
                  </a:ext>
                </a:extLst>
              </p:cNvPr>
              <p:cNvSpPr/>
              <p:nvPr/>
            </p:nvSpPr>
            <p:spPr>
              <a:xfrm rot="16200000" flipH="1">
                <a:off x="9316930" y="3805675"/>
                <a:ext cx="1038159" cy="734088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FF6056FB-E7B1-010C-E1EA-234DD794622F}"/>
                </a:ext>
              </a:extLst>
            </p:cNvPr>
            <p:cNvGrpSpPr/>
            <p:nvPr/>
          </p:nvGrpSpPr>
          <p:grpSpPr>
            <a:xfrm>
              <a:off x="2799235" y="2530885"/>
              <a:ext cx="7403820" cy="1038159"/>
              <a:chOff x="2799235" y="2530885"/>
              <a:chExt cx="7403820" cy="1038159"/>
            </a:xfrm>
            <a:grpFill/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6015178B-9CC3-1A60-00C8-C276E1A7FA64}"/>
                  </a:ext>
                </a:extLst>
              </p:cNvPr>
              <p:cNvSpPr/>
              <p:nvPr/>
            </p:nvSpPr>
            <p:spPr>
              <a:xfrm>
                <a:off x="2799235" y="2694912"/>
                <a:ext cx="6593530" cy="8689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SA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</a:t>
                </a:r>
                <a:r>
                  <a:rPr lang="en-GB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إجراءات</a:t>
                </a:r>
                <a:endParaRPr lang="en-GB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 rtl="1"/>
                <a:r>
                  <a:rPr lang="en-GB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على</a:t>
                </a:r>
                <a:r>
                  <a:rPr lang="en-GB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سبيل</a:t>
                </a:r>
                <a:r>
                  <a:rPr lang="en-GB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المثال</a:t>
                </a:r>
                <a:r>
                  <a:rPr lang="en-GB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ar-SA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إجراءات التشغيل القياسية، بروتكول حماية البيانات ومشاركة المعلومات</a:t>
                </a:r>
                <a:endParaRPr lang="en-GB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8" name="Parallelogram 17">
                <a:extLst>
                  <a:ext uri="{FF2B5EF4-FFF2-40B4-BE49-F238E27FC236}">
                    <a16:creationId xmlns:a16="http://schemas.microsoft.com/office/drawing/2014/main" id="{F8D2D120-FC39-63DB-A709-231DBFB2BBBF}"/>
                  </a:ext>
                </a:extLst>
              </p:cNvPr>
              <p:cNvSpPr/>
              <p:nvPr/>
            </p:nvSpPr>
            <p:spPr>
              <a:xfrm rot="16200000" flipH="1">
                <a:off x="9316931" y="2682921"/>
                <a:ext cx="1038159" cy="734088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BB75227C-97B2-5FEB-2362-54AEE6DD7A0C}"/>
                </a:ext>
              </a:extLst>
            </p:cNvPr>
            <p:cNvGrpSpPr/>
            <p:nvPr/>
          </p:nvGrpSpPr>
          <p:grpSpPr>
            <a:xfrm>
              <a:off x="2799233" y="1318374"/>
              <a:ext cx="7403823" cy="1117592"/>
              <a:chOff x="2799233" y="1318374"/>
              <a:chExt cx="7403823" cy="1117592"/>
            </a:xfrm>
            <a:grpFill/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D7BE5F52-9E10-DB4C-7973-EF8238D8E643}"/>
                  </a:ext>
                </a:extLst>
              </p:cNvPr>
              <p:cNvSpPr/>
              <p:nvPr/>
            </p:nvSpPr>
            <p:spPr>
              <a:xfrm>
                <a:off x="2799234" y="1566998"/>
                <a:ext cx="6593530" cy="86896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en-GB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خدمات</a:t>
                </a:r>
                <a:r>
                  <a:rPr lang="en-GB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حماية</a:t>
                </a:r>
                <a:r>
                  <a:rPr lang="en-GB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GB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الطفل</a:t>
                </a:r>
                <a:endParaRPr lang="en-GB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algn="ctr" rtl="1"/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على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سبيل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المثال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إدارة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الحالة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،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والرعاية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البديلة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،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وت</a:t>
                </a:r>
                <a:r>
                  <a:rPr lang="ar-SA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عقب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الأسرة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،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وما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إلى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ذلك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  <p:sp>
            <p:nvSpPr>
              <p:cNvPr id="21" name="Parallelogram 20">
                <a:extLst>
                  <a:ext uri="{FF2B5EF4-FFF2-40B4-BE49-F238E27FC236}">
                    <a16:creationId xmlns:a16="http://schemas.microsoft.com/office/drawing/2014/main" id="{091B3FF8-A55D-F142-B92D-0FF641464A3D}"/>
                  </a:ext>
                </a:extLst>
              </p:cNvPr>
              <p:cNvSpPr/>
              <p:nvPr/>
            </p:nvSpPr>
            <p:spPr>
              <a:xfrm rot="16200000" flipH="1">
                <a:off x="9316932" y="1541636"/>
                <a:ext cx="1038159" cy="734088"/>
              </a:xfrm>
              <a:prstGeom prst="parallelogram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22" name="Parallelogram 21">
                <a:extLst>
                  <a:ext uri="{FF2B5EF4-FFF2-40B4-BE49-F238E27FC236}">
                    <a16:creationId xmlns:a16="http://schemas.microsoft.com/office/drawing/2014/main" id="{1E4E90F3-C9EA-DF0E-29C5-30C584328395}"/>
                  </a:ext>
                </a:extLst>
              </p:cNvPr>
              <p:cNvSpPr/>
              <p:nvPr/>
            </p:nvSpPr>
            <p:spPr>
              <a:xfrm flipH="1" flipV="1">
                <a:off x="2799233" y="1318374"/>
                <a:ext cx="7403822" cy="175780"/>
              </a:xfrm>
              <a:prstGeom prst="parallelogram">
                <a:avLst>
                  <a:gd name="adj" fmla="val 411929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7C08872-310A-6008-5679-1166B5A689F2}"/>
              </a:ext>
            </a:extLst>
          </p:cNvPr>
          <p:cNvGrpSpPr/>
          <p:nvPr/>
        </p:nvGrpSpPr>
        <p:grpSpPr>
          <a:xfrm>
            <a:off x="357066" y="1224523"/>
            <a:ext cx="369332" cy="369332"/>
            <a:chOff x="6784825" y="4717805"/>
            <a:chExt cx="1170980" cy="1170980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B72A3F98-5728-B763-8AB6-327A4222DFA4}"/>
                </a:ext>
              </a:extLst>
            </p:cNvPr>
            <p:cNvSpPr/>
            <p:nvPr/>
          </p:nvSpPr>
          <p:spPr>
            <a:xfrm>
              <a:off x="6784825" y="4717805"/>
              <a:ext cx="1170980" cy="117098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295D5022-F5EA-2820-779B-812E4B7527B3}"/>
                </a:ext>
              </a:extLst>
            </p:cNvPr>
            <p:cNvSpPr/>
            <p:nvPr/>
          </p:nvSpPr>
          <p:spPr>
            <a:xfrm>
              <a:off x="7276868" y="5237982"/>
              <a:ext cx="189079" cy="18907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1867E33A-D0EF-12A4-A134-C0D47F98D0DD}"/>
                </a:ext>
              </a:extLst>
            </p:cNvPr>
            <p:cNvSpPr/>
            <p:nvPr/>
          </p:nvSpPr>
          <p:spPr>
            <a:xfrm rot="16200000">
              <a:off x="7134823" y="5040376"/>
              <a:ext cx="464812" cy="1131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3DC50C0-A82F-5255-D08F-999FFBB92477}"/>
                </a:ext>
              </a:extLst>
            </p:cNvPr>
            <p:cNvSpPr/>
            <p:nvPr/>
          </p:nvSpPr>
          <p:spPr>
            <a:xfrm rot="13453060">
              <a:off x="7365088" y="5440995"/>
              <a:ext cx="331413" cy="10918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2B08300-1B3C-9CA3-E15B-96E16A5F349D}"/>
              </a:ext>
            </a:extLst>
          </p:cNvPr>
          <p:cNvSpPr/>
          <p:nvPr/>
        </p:nvSpPr>
        <p:spPr>
          <a:xfrm>
            <a:off x="6351759" y="2385011"/>
            <a:ext cx="4631214" cy="51459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800" b="1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التنسيق</a:t>
            </a:r>
            <a:endParaRPr lang="en-US" sz="1800" b="1" dirty="0">
              <a:solidFill>
                <a:schemeClr val="tx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59F1CE1-7335-0F20-3990-931CB49B3782}"/>
              </a:ext>
            </a:extLst>
          </p:cNvPr>
          <p:cNvSpPr/>
          <p:nvPr/>
        </p:nvSpPr>
        <p:spPr>
          <a:xfrm>
            <a:off x="6351759" y="3792901"/>
            <a:ext cx="4631214" cy="51459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800" b="1" dirty="0">
                <a:solidFill>
                  <a:schemeClr val="tx1"/>
                </a:solidFill>
                <a:ea typeface="Calibri"/>
                <a:cs typeface="Calibri"/>
                <a:sym typeface="Calibri"/>
              </a:rPr>
              <a:t>إدارة المعلومات</a:t>
            </a:r>
            <a:endParaRPr lang="en-US" sz="1800" b="1" dirty="0">
              <a:solidFill>
                <a:schemeClr val="tx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EAD850B-47FB-61F2-FBE0-E34F9C17C6C3}"/>
              </a:ext>
            </a:extLst>
          </p:cNvPr>
          <p:cNvSpPr/>
          <p:nvPr/>
        </p:nvSpPr>
        <p:spPr>
          <a:xfrm>
            <a:off x="1765300" y="2055274"/>
            <a:ext cx="4631214" cy="51459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800" b="1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العام</a:t>
            </a:r>
            <a:endParaRPr lang="en-US" sz="1800" b="1" dirty="0">
              <a:solidFill>
                <a:schemeClr val="tx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2CB5C885-0C6B-2DB5-C20A-428412FC8F54}"/>
              </a:ext>
            </a:extLst>
          </p:cNvPr>
          <p:cNvSpPr/>
          <p:nvPr/>
        </p:nvSpPr>
        <p:spPr>
          <a:xfrm>
            <a:off x="1765300" y="3357883"/>
            <a:ext cx="4631214" cy="51459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1800" b="1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الرعاية البديلة</a:t>
            </a:r>
            <a:endParaRPr lang="en-US" sz="1800" b="1" dirty="0">
              <a:solidFill>
                <a:schemeClr val="tx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B637A0E9-B8E1-0CF8-BD9D-14778FEC4A61}"/>
              </a:ext>
            </a:extLst>
          </p:cNvPr>
          <p:cNvSpPr/>
          <p:nvPr/>
        </p:nvSpPr>
        <p:spPr>
          <a:xfrm>
            <a:off x="1765300" y="4645918"/>
            <a:ext cx="4631214" cy="51459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   </a:t>
            </a:r>
            <a:r>
              <a:rPr lang="ar-SA" sz="1800" b="1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تعقب الأسرة و لم الشمل                 </a:t>
            </a:r>
            <a:endParaRPr lang="en-US" sz="1800" b="1" dirty="0">
              <a:solidFill>
                <a:schemeClr val="tx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651" name="Google Shape;651;p44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دور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أخصائي</a:t>
            </a:r>
            <a:r>
              <a:rPr lang="en-US" dirty="0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الحالة</a:t>
            </a:r>
            <a:endParaRPr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DFA8C51-F8F7-CA0E-FB8B-46ED65176B96}"/>
              </a:ext>
            </a:extLst>
          </p:cNvPr>
          <p:cNvGrpSpPr/>
          <p:nvPr/>
        </p:nvGrpSpPr>
        <p:grpSpPr>
          <a:xfrm>
            <a:off x="5145885" y="1931603"/>
            <a:ext cx="1883552" cy="3360050"/>
            <a:chOff x="5102983" y="1330093"/>
            <a:chExt cx="611190" cy="1090296"/>
          </a:xfrm>
          <a:solidFill>
            <a:schemeClr val="accent2">
              <a:lumMod val="75000"/>
            </a:schemeClr>
          </a:solidFill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8848D09-767D-DB44-34B1-1034906B94B5}"/>
                </a:ext>
              </a:extLst>
            </p:cNvPr>
            <p:cNvGrpSpPr/>
            <p:nvPr/>
          </p:nvGrpSpPr>
          <p:grpSpPr>
            <a:xfrm>
              <a:off x="5157952" y="1808115"/>
              <a:ext cx="241654" cy="277569"/>
              <a:chOff x="2968390" y="1782471"/>
              <a:chExt cx="241654" cy="277569"/>
            </a:xfrm>
            <a:grpFill/>
          </p:grpSpPr>
          <p:sp>
            <p:nvSpPr>
              <p:cNvPr id="11" name="Round Same Side Corner Rectangle 25">
                <a:extLst>
                  <a:ext uri="{FF2B5EF4-FFF2-40B4-BE49-F238E27FC236}">
                    <a16:creationId xmlns:a16="http://schemas.microsoft.com/office/drawing/2014/main" id="{9CBFDF2B-49B2-A584-65FA-18E419454633}"/>
                  </a:ext>
                </a:extLst>
              </p:cNvPr>
              <p:cNvSpPr/>
              <p:nvPr/>
            </p:nvSpPr>
            <p:spPr>
              <a:xfrm rot="12859561">
                <a:off x="3108478" y="1782471"/>
                <a:ext cx="101566" cy="245105"/>
              </a:xfrm>
              <a:prstGeom prst="round2SameRect">
                <a:avLst>
                  <a:gd name="adj1" fmla="val 493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12" name="Round Same Side Corner Rectangle 26">
                <a:extLst>
                  <a:ext uri="{FF2B5EF4-FFF2-40B4-BE49-F238E27FC236}">
                    <a16:creationId xmlns:a16="http://schemas.microsoft.com/office/drawing/2014/main" id="{AB5E59F4-5D86-BEE3-CE46-BE9DFD304CC7}"/>
                  </a:ext>
                </a:extLst>
              </p:cNvPr>
              <p:cNvSpPr/>
              <p:nvPr/>
            </p:nvSpPr>
            <p:spPr>
              <a:xfrm rot="14101202">
                <a:off x="3000569" y="1926295"/>
                <a:ext cx="101566" cy="165924"/>
              </a:xfrm>
              <a:prstGeom prst="round2SameRect">
                <a:avLst>
                  <a:gd name="adj1" fmla="val 493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A5F4F0F-5539-D8A8-3BA3-4CF93936AF91}"/>
                </a:ext>
              </a:extLst>
            </p:cNvPr>
            <p:cNvSpPr/>
            <p:nvPr/>
          </p:nvSpPr>
          <p:spPr>
            <a:xfrm rot="20505316">
              <a:off x="5102983" y="1656859"/>
              <a:ext cx="45719" cy="35487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5" name="Round Same Side Corner Rectangle 26">
              <a:extLst>
                <a:ext uri="{FF2B5EF4-FFF2-40B4-BE49-F238E27FC236}">
                  <a16:creationId xmlns:a16="http://schemas.microsoft.com/office/drawing/2014/main" id="{AA10F998-7F66-FDA8-342F-E127D09AE93B}"/>
                </a:ext>
              </a:extLst>
            </p:cNvPr>
            <p:cNvSpPr/>
            <p:nvPr/>
          </p:nvSpPr>
          <p:spPr>
            <a:xfrm rot="16535945">
              <a:off x="5265161" y="1680146"/>
              <a:ext cx="101003" cy="279895"/>
            </a:xfrm>
            <a:prstGeom prst="round2SameRect">
              <a:avLst>
                <a:gd name="adj1" fmla="val 493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2A1FCC73-62DF-9AF3-999F-78DEE89BF8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75388" y="1694718"/>
              <a:ext cx="74812" cy="109302"/>
            </a:xfrm>
            <a:prstGeom prst="straightConnector1">
              <a:avLst/>
            </a:prstGeom>
            <a:grpFill/>
            <a:ln w="28575">
              <a:solidFill>
                <a:schemeClr val="accent4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C67BE27-3AF1-556B-B267-78D0C46A4C29}"/>
                </a:ext>
              </a:extLst>
            </p:cNvPr>
            <p:cNvGrpSpPr/>
            <p:nvPr/>
          </p:nvGrpSpPr>
          <p:grpSpPr>
            <a:xfrm>
              <a:off x="5274909" y="1330093"/>
              <a:ext cx="439264" cy="1090296"/>
              <a:chOff x="4152776" y="1302447"/>
              <a:chExt cx="365595" cy="907443"/>
            </a:xfrm>
            <a:grpFill/>
          </p:grpSpPr>
          <p:sp>
            <p:nvSpPr>
              <p:cNvPr id="8" name="Flowchart: Manual Operation 7">
                <a:extLst>
                  <a:ext uri="{FF2B5EF4-FFF2-40B4-BE49-F238E27FC236}">
                    <a16:creationId xmlns:a16="http://schemas.microsoft.com/office/drawing/2014/main" id="{6AE5B04F-6687-52D6-0651-AF1D6E89C61E}"/>
                  </a:ext>
                </a:extLst>
              </p:cNvPr>
              <p:cNvSpPr/>
              <p:nvPr/>
            </p:nvSpPr>
            <p:spPr>
              <a:xfrm rot="10800000">
                <a:off x="4152776" y="1702969"/>
                <a:ext cx="365595" cy="506921"/>
              </a:xfrm>
              <a:prstGeom prst="flowChartManualOperati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9" name="Round Same Side Corner Rectangle 23">
                <a:extLst>
                  <a:ext uri="{FF2B5EF4-FFF2-40B4-BE49-F238E27FC236}">
                    <a16:creationId xmlns:a16="http://schemas.microsoft.com/office/drawing/2014/main" id="{35FA75CA-D582-AA63-04DF-D9776819288A}"/>
                  </a:ext>
                </a:extLst>
              </p:cNvPr>
              <p:cNvSpPr/>
              <p:nvPr/>
            </p:nvSpPr>
            <p:spPr>
              <a:xfrm>
                <a:off x="4202705" y="1618460"/>
                <a:ext cx="266665" cy="58484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E4CF7161-4E87-859D-5D8D-7C470D209C0F}"/>
                  </a:ext>
                </a:extLst>
              </p:cNvPr>
              <p:cNvSpPr/>
              <p:nvPr/>
            </p:nvSpPr>
            <p:spPr>
              <a:xfrm>
                <a:off x="4200727" y="1302447"/>
                <a:ext cx="269696" cy="26969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72">
            <a:extLst>
              <a:ext uri="{FF2B5EF4-FFF2-40B4-BE49-F238E27FC236}">
                <a16:creationId xmlns:a16="http://schemas.microsoft.com/office/drawing/2014/main" id="{EA65718F-AFF9-4939-49D0-3E711C1C2050}"/>
              </a:ext>
            </a:extLst>
          </p:cNvPr>
          <p:cNvSpPr txBox="1">
            <a:spLocks/>
          </p:cNvSpPr>
          <p:nvPr/>
        </p:nvSpPr>
        <p:spPr>
          <a:xfrm>
            <a:off x="4266950" y="2497020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r" rtl="1"/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شريحة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إضافية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لملاحظات</a:t>
            </a:r>
            <a:r>
              <a:rPr lang="en-C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sz="5400" b="1" dirty="0" err="1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الميسر</a:t>
            </a:r>
            <a:endParaRPr lang="en-CA" sz="54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24493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45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نقاط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التعلم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الأساسية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3" name="Google Shape;673;p45"/>
          <p:cNvSpPr/>
          <p:nvPr/>
        </p:nvSpPr>
        <p:spPr>
          <a:xfrm>
            <a:off x="5605193" y="1874115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4" name="Google Shape;674;p45"/>
          <p:cNvSpPr/>
          <p:nvPr/>
        </p:nvSpPr>
        <p:spPr>
          <a:xfrm>
            <a:off x="9486276" y="1874115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5" name="Google Shape;675;p45"/>
          <p:cNvSpPr txBox="1"/>
          <p:nvPr/>
        </p:nvSpPr>
        <p:spPr>
          <a:xfrm>
            <a:off x="8403613" y="3429000"/>
            <a:ext cx="3216886" cy="12777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None/>
            </a:pP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حيثما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كان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ذلك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ممكنًا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ينبغي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لأخصائيي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الحال</a:t>
            </a:r>
            <a:r>
              <a:rPr lang="ar-SA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المشاركة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عن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كثب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المجموعات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المجتمعية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التي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تدعم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تعقب الأسرة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</a:t>
            </a: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لم الشمل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والرعاية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البديلة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</a:t>
            </a:r>
            <a:endParaRPr lang="en-GB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6" name="Google Shape;676;p45"/>
          <p:cNvSpPr txBox="1"/>
          <p:nvPr/>
        </p:nvSpPr>
        <p:spPr>
          <a:xfrm>
            <a:off x="4620907" y="3429000"/>
            <a:ext cx="3488120" cy="981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None/>
            </a:pP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يعد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التنسيق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الوثيق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أصحاب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المصلحة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الرئيسيين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الآخرين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المشاركين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تعقب الأسرة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</a:t>
            </a: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لم الشمل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والرعاية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البديلة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أمرًا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ضروريًا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.</a:t>
            </a:r>
            <a:endParaRPr lang="en-GB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77" name="Google Shape;677;p45"/>
          <p:cNvSpPr txBox="1"/>
          <p:nvPr/>
        </p:nvSpPr>
        <p:spPr>
          <a:xfrm>
            <a:off x="838200" y="3429000"/>
            <a:ext cx="3488120" cy="1870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None/>
            </a:pP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يمكن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لأخصائيي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الحالات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أن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يلعبوا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دورًا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حيويًا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في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حماية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الأطفال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sz="1800" dirty="0">
                <a:latin typeface="Calibri" panose="020F0502020204030204" pitchFamily="34" charset="0"/>
                <a:cs typeface="Calibri" panose="020F0502020204030204" pitchFamily="34" charset="0"/>
              </a:rPr>
              <a:t>المنفصلين و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من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خلال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دعم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تعقب الأسرة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</a:t>
            </a: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لم الشمل و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ترتيبات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الرعاية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البديلة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،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جنبًا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إلى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جنب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مع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تلبية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احتياجات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ar-SA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حماية الطفل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</a:t>
            </a:r>
            <a:r>
              <a:rPr lang="en-GB" sz="18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الأخرى</a:t>
            </a:r>
            <a:r>
              <a:rPr lang="en-GB" sz="1800" b="0" i="0" u="none" strike="noStrike" cap="none" dirty="0">
                <a:solidFill>
                  <a:srgbClr val="000000"/>
                </a:solidFill>
                <a:latin typeface="+mn-lt"/>
                <a:ea typeface="Helvetica Neue"/>
                <a:cs typeface="Helvetica Neue"/>
                <a:sym typeface="Helvetica Neue"/>
              </a:rPr>
              <a:t>.</a:t>
            </a:r>
            <a:endParaRPr lang="en-GB" sz="1800" dirty="0">
              <a:latin typeface="+mn-lt"/>
            </a:endParaRPr>
          </a:p>
        </p:txBody>
      </p:sp>
      <p:sp>
        <p:nvSpPr>
          <p:cNvPr id="678" name="Google Shape;678;p45"/>
          <p:cNvSpPr/>
          <p:nvPr/>
        </p:nvSpPr>
        <p:spPr>
          <a:xfrm>
            <a:off x="1776900" y="1874115"/>
            <a:ext cx="1051560" cy="1051560"/>
          </a:xfrm>
          <a:prstGeom prst="star5">
            <a:avLst>
              <a:gd name="adj" fmla="val 28143"/>
              <a:gd name="hf" fmla="val 105146"/>
              <a:gd name="vf" fmla="val 11055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46"/>
          <p:cNvSpPr txBox="1">
            <a:spLocks noGrp="1"/>
          </p:cNvSpPr>
          <p:nvPr>
            <p:ph type="title"/>
          </p:nvPr>
        </p:nvSpPr>
        <p:spPr>
          <a:xfrm>
            <a:off x="796386" y="3099692"/>
            <a:ext cx="4015311" cy="562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Garamond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ختام الجلسة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Google Shape;265;p20">
            <a:extLst>
              <a:ext uri="{FF2B5EF4-FFF2-40B4-BE49-F238E27FC236}">
                <a16:creationId xmlns:a16="http://schemas.microsoft.com/office/drawing/2014/main" id="{66C6CAAC-9BDB-ABBF-E555-4DB122B7E775}"/>
              </a:ext>
            </a:extLst>
          </p:cNvPr>
          <p:cNvSpPr txBox="1"/>
          <p:nvPr/>
        </p:nvSpPr>
        <p:spPr>
          <a:xfrm>
            <a:off x="6669613" y="1479596"/>
            <a:ext cx="4628125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D8CC8"/>
              </a:buClr>
              <a:buSzPts val="2400"/>
              <a:buFont typeface="Arial"/>
              <a:buNone/>
            </a:pPr>
            <a:r>
              <a:rPr lang="ar-SA" sz="2000" b="1" i="0" u="none" strike="noStrike" cap="none" spc="300" dirty="0">
                <a:solidFill>
                  <a:schemeClr val="accent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أهداف التعلم</a:t>
            </a:r>
            <a:endParaRPr sz="2000" spc="300" dirty="0">
              <a:solidFill>
                <a:schemeClr val="accent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Google Shape;266;p20">
            <a:extLst>
              <a:ext uri="{FF2B5EF4-FFF2-40B4-BE49-F238E27FC236}">
                <a16:creationId xmlns:a16="http://schemas.microsoft.com/office/drawing/2014/main" id="{78334BC8-2313-B1D7-ADEB-1D0FB0DE80B3}"/>
              </a:ext>
            </a:extLst>
          </p:cNvPr>
          <p:cNvSpPr txBox="1"/>
          <p:nvPr/>
        </p:nvSpPr>
        <p:spPr>
          <a:xfrm>
            <a:off x="7604788" y="2338584"/>
            <a:ext cx="3692950" cy="2463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ar-SA" sz="2400" dirty="0">
                <a:latin typeface="Calibri" panose="020F0502020204030204" pitchFamily="34" charset="0"/>
                <a:cs typeface="Calibri" panose="020F0502020204030204" pitchFamily="34" charset="0"/>
              </a:rPr>
              <a:t>مراجعة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وتعزيز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التعلم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من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هذه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الوحدة</a:t>
            </a:r>
            <a:endParaRPr lang="en-US"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تقديم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ملاحظات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على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الوحدة</a:t>
            </a:r>
            <a:endParaRPr lang="en-US"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r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مناقشة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الخطوات</a:t>
            </a:r>
            <a:r>
              <a:rPr lang="en-US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  <a:r>
              <a:rPr lang="en-US" sz="2400" b="0" i="0" u="none" strike="noStrike" cap="none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التالية</a:t>
            </a:r>
            <a:endParaRPr lang="en-US"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pSp>
        <p:nvGrpSpPr>
          <p:cNvPr id="4" name="Google Shape;194;p14">
            <a:extLst>
              <a:ext uri="{FF2B5EF4-FFF2-40B4-BE49-F238E27FC236}">
                <a16:creationId xmlns:a16="http://schemas.microsoft.com/office/drawing/2014/main" id="{D8E1204D-AD4E-00B1-2320-299E4AAA24B8}"/>
              </a:ext>
            </a:extLst>
          </p:cNvPr>
          <p:cNvGrpSpPr/>
          <p:nvPr/>
        </p:nvGrpSpPr>
        <p:grpSpPr>
          <a:xfrm>
            <a:off x="6834713" y="2436685"/>
            <a:ext cx="560331" cy="592814"/>
            <a:chOff x="243840" y="1676400"/>
            <a:chExt cx="701040" cy="741680"/>
          </a:xfrm>
          <a:solidFill>
            <a:schemeClr val="accent2">
              <a:lumMod val="75000"/>
            </a:schemeClr>
          </a:solidFill>
        </p:grpSpPr>
        <p:sp>
          <p:nvSpPr>
            <p:cNvPr id="5" name="Google Shape;195;p14">
              <a:extLst>
                <a:ext uri="{FF2B5EF4-FFF2-40B4-BE49-F238E27FC236}">
                  <a16:creationId xmlns:a16="http://schemas.microsoft.com/office/drawing/2014/main" id="{4AEB81C2-B803-6F71-D7C6-1236C8C370B1}"/>
                </a:ext>
              </a:extLst>
            </p:cNvPr>
            <p:cNvSpPr/>
            <p:nvPr/>
          </p:nvSpPr>
          <p:spPr>
            <a:xfrm>
              <a:off x="243840" y="1676400"/>
              <a:ext cx="116839" cy="7416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196;p14">
              <a:extLst>
                <a:ext uri="{FF2B5EF4-FFF2-40B4-BE49-F238E27FC236}">
                  <a16:creationId xmlns:a16="http://schemas.microsoft.com/office/drawing/2014/main" id="{A2F4B41A-8F65-9323-2507-FFBD1BB59AF4}"/>
                </a:ext>
              </a:extLst>
            </p:cNvPr>
            <p:cNvSpPr/>
            <p:nvPr/>
          </p:nvSpPr>
          <p:spPr>
            <a:xfrm>
              <a:off x="314960" y="1676400"/>
              <a:ext cx="629920" cy="4368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" name="Google Shape;194;p14">
            <a:extLst>
              <a:ext uri="{FF2B5EF4-FFF2-40B4-BE49-F238E27FC236}">
                <a16:creationId xmlns:a16="http://schemas.microsoft.com/office/drawing/2014/main" id="{38468790-4B2E-3A59-6937-5E710C81B9CE}"/>
              </a:ext>
            </a:extLst>
          </p:cNvPr>
          <p:cNvGrpSpPr/>
          <p:nvPr/>
        </p:nvGrpSpPr>
        <p:grpSpPr>
          <a:xfrm>
            <a:off x="6834713" y="3617785"/>
            <a:ext cx="560331" cy="592814"/>
            <a:chOff x="243840" y="1676400"/>
            <a:chExt cx="701040" cy="741680"/>
          </a:xfrm>
          <a:solidFill>
            <a:schemeClr val="accent2">
              <a:lumMod val="75000"/>
            </a:schemeClr>
          </a:solidFill>
        </p:grpSpPr>
        <p:sp>
          <p:nvSpPr>
            <p:cNvPr id="8" name="Google Shape;195;p14">
              <a:extLst>
                <a:ext uri="{FF2B5EF4-FFF2-40B4-BE49-F238E27FC236}">
                  <a16:creationId xmlns:a16="http://schemas.microsoft.com/office/drawing/2014/main" id="{986AE1A2-8F23-2E00-971A-8D07009B6EFB}"/>
                </a:ext>
              </a:extLst>
            </p:cNvPr>
            <p:cNvSpPr/>
            <p:nvPr/>
          </p:nvSpPr>
          <p:spPr>
            <a:xfrm>
              <a:off x="243840" y="1676400"/>
              <a:ext cx="116839" cy="7416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196;p14">
              <a:extLst>
                <a:ext uri="{FF2B5EF4-FFF2-40B4-BE49-F238E27FC236}">
                  <a16:creationId xmlns:a16="http://schemas.microsoft.com/office/drawing/2014/main" id="{409CD73A-88D9-DB41-963A-F646BEBC65E1}"/>
                </a:ext>
              </a:extLst>
            </p:cNvPr>
            <p:cNvSpPr/>
            <p:nvPr/>
          </p:nvSpPr>
          <p:spPr>
            <a:xfrm>
              <a:off x="314960" y="1676400"/>
              <a:ext cx="629920" cy="4368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" name="Google Shape;194;p14">
            <a:extLst>
              <a:ext uri="{FF2B5EF4-FFF2-40B4-BE49-F238E27FC236}">
                <a16:creationId xmlns:a16="http://schemas.microsoft.com/office/drawing/2014/main" id="{A37B69D8-0927-492A-7505-CC78AF16FC76}"/>
              </a:ext>
            </a:extLst>
          </p:cNvPr>
          <p:cNvGrpSpPr/>
          <p:nvPr/>
        </p:nvGrpSpPr>
        <p:grpSpPr>
          <a:xfrm>
            <a:off x="6834713" y="4786185"/>
            <a:ext cx="560331" cy="592814"/>
            <a:chOff x="243840" y="1676400"/>
            <a:chExt cx="701040" cy="741680"/>
          </a:xfrm>
          <a:solidFill>
            <a:schemeClr val="accent2">
              <a:lumMod val="75000"/>
            </a:schemeClr>
          </a:solidFill>
        </p:grpSpPr>
        <p:sp>
          <p:nvSpPr>
            <p:cNvPr id="11" name="Google Shape;195;p14">
              <a:extLst>
                <a:ext uri="{FF2B5EF4-FFF2-40B4-BE49-F238E27FC236}">
                  <a16:creationId xmlns:a16="http://schemas.microsoft.com/office/drawing/2014/main" id="{0A6F06C5-A73B-5FE5-F3A2-DA8412C3E2E9}"/>
                </a:ext>
              </a:extLst>
            </p:cNvPr>
            <p:cNvSpPr/>
            <p:nvPr/>
          </p:nvSpPr>
          <p:spPr>
            <a:xfrm>
              <a:off x="243840" y="1676400"/>
              <a:ext cx="116839" cy="7416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196;p14">
              <a:extLst>
                <a:ext uri="{FF2B5EF4-FFF2-40B4-BE49-F238E27FC236}">
                  <a16:creationId xmlns:a16="http://schemas.microsoft.com/office/drawing/2014/main" id="{F9376573-AFF3-C4B5-38F7-F1400319C9B4}"/>
                </a:ext>
              </a:extLst>
            </p:cNvPr>
            <p:cNvSpPr/>
            <p:nvPr/>
          </p:nvSpPr>
          <p:spPr>
            <a:xfrm>
              <a:off x="314960" y="1676400"/>
              <a:ext cx="629920" cy="43688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72">
            <a:extLst>
              <a:ext uri="{FF2B5EF4-FFF2-40B4-BE49-F238E27FC236}">
                <a16:creationId xmlns:a16="http://schemas.microsoft.com/office/drawing/2014/main" id="{41605473-5107-7E0D-24F9-9CD4957A994C}"/>
              </a:ext>
            </a:extLst>
          </p:cNvPr>
          <p:cNvSpPr txBox="1">
            <a:spLocks/>
          </p:cNvSpPr>
          <p:nvPr/>
        </p:nvSpPr>
        <p:spPr>
          <a:xfrm>
            <a:off x="6096000" y="2621710"/>
            <a:ext cx="5915913" cy="562168"/>
          </a:xfrm>
          <a:prstGeom prst="rect">
            <a:avLst/>
          </a:prstGeom>
        </p:spPr>
        <p:txBody>
          <a:bodyPr anchor="ctr" anchorCtr="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 Neue" charset="0"/>
                <a:ea typeface="Helvetica Neue" charset="0"/>
                <a:cs typeface="Helvetica Neue" charset="0"/>
              </a:defRPr>
            </a:lvl1pPr>
          </a:lstStyle>
          <a:p>
            <a:pPr algn="ctr"/>
            <a:r>
              <a:rPr lang="ar-SA" sz="5400" b="1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دليل التيسير</a:t>
            </a:r>
            <a:endParaRPr lang="en-CA" sz="54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9404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47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مراجعة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Google Shape;142;p12">
            <a:extLst>
              <a:ext uri="{FF2B5EF4-FFF2-40B4-BE49-F238E27FC236}">
                <a16:creationId xmlns:a16="http://schemas.microsoft.com/office/drawing/2014/main" id="{E6630BAB-4990-884B-8FA3-6F94806B8DD8}"/>
              </a:ext>
            </a:extLst>
          </p:cNvPr>
          <p:cNvSpPr txBox="1"/>
          <p:nvPr/>
        </p:nvSpPr>
        <p:spPr>
          <a:xfrm>
            <a:off x="8305863" y="3708232"/>
            <a:ext cx="3053844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None/>
            </a:pPr>
            <a:r>
              <a:rPr lang="ar-SA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وصف المعايير والممارسات القانونية والثقافية والسياقية المتعلقة بالعمل مع الأطفال المنفصلين و غير المصحوبين</a:t>
            </a:r>
            <a:endParaRPr lang="ar-SA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1" name="Google Shape;143;p12">
            <a:extLst>
              <a:ext uri="{FF2B5EF4-FFF2-40B4-BE49-F238E27FC236}">
                <a16:creationId xmlns:a16="http://schemas.microsoft.com/office/drawing/2014/main" id="{8BD0C84F-0598-14DC-E677-579301D05648}"/>
              </a:ext>
            </a:extLst>
          </p:cNvPr>
          <p:cNvGrpSpPr/>
          <p:nvPr/>
        </p:nvGrpSpPr>
        <p:grpSpPr>
          <a:xfrm>
            <a:off x="5404501" y="2228248"/>
            <a:ext cx="1408652" cy="974395"/>
            <a:chOff x="6878053" y="1156317"/>
            <a:chExt cx="1431178" cy="1039513"/>
          </a:xfrm>
          <a:solidFill>
            <a:schemeClr val="accent2">
              <a:lumMod val="75000"/>
            </a:schemeClr>
          </a:solidFill>
        </p:grpSpPr>
        <p:grpSp>
          <p:nvGrpSpPr>
            <p:cNvPr id="22" name="Google Shape;144;p12">
              <a:extLst>
                <a:ext uri="{FF2B5EF4-FFF2-40B4-BE49-F238E27FC236}">
                  <a16:creationId xmlns:a16="http://schemas.microsoft.com/office/drawing/2014/main" id="{EACF1C28-FE11-32CC-8254-35FDC692EC96}"/>
                </a:ext>
              </a:extLst>
            </p:cNvPr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  <a:grpFill/>
          </p:grpSpPr>
          <p:sp>
            <p:nvSpPr>
              <p:cNvPr id="25" name="Google Shape;145;p12">
                <a:extLst>
                  <a:ext uri="{FF2B5EF4-FFF2-40B4-BE49-F238E27FC236}">
                    <a16:creationId xmlns:a16="http://schemas.microsoft.com/office/drawing/2014/main" id="{917B5A08-CD0B-C312-86D6-D1BD50EC5F75}"/>
                  </a:ext>
                </a:extLst>
              </p:cNvPr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" name="Google Shape;146;p12">
                <a:extLst>
                  <a:ext uri="{FF2B5EF4-FFF2-40B4-BE49-F238E27FC236}">
                    <a16:creationId xmlns:a16="http://schemas.microsoft.com/office/drawing/2014/main" id="{C4323D02-8D26-6D39-9CD8-D755C5156BA0}"/>
                  </a:ext>
                </a:extLst>
              </p:cNvPr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" name="Google Shape;147;p12">
              <a:extLst>
                <a:ext uri="{FF2B5EF4-FFF2-40B4-BE49-F238E27FC236}">
                  <a16:creationId xmlns:a16="http://schemas.microsoft.com/office/drawing/2014/main" id="{322875B2-3F3D-5505-C99B-55808C9C3AB4}"/>
                </a:ext>
              </a:extLst>
            </p:cNvPr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148;p12">
              <a:extLst>
                <a:ext uri="{FF2B5EF4-FFF2-40B4-BE49-F238E27FC236}">
                  <a16:creationId xmlns:a16="http://schemas.microsoft.com/office/drawing/2014/main" id="{AB0552BB-BB80-492F-5DBD-8D8BBB45CAD9}"/>
                </a:ext>
              </a:extLst>
            </p:cNvPr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" name="Google Shape;149;p12">
            <a:extLst>
              <a:ext uri="{FF2B5EF4-FFF2-40B4-BE49-F238E27FC236}">
                <a16:creationId xmlns:a16="http://schemas.microsoft.com/office/drawing/2014/main" id="{F30F34BC-2B3D-91AF-C10B-1925346BEBA1}"/>
              </a:ext>
            </a:extLst>
          </p:cNvPr>
          <p:cNvGrpSpPr/>
          <p:nvPr/>
        </p:nvGrpSpPr>
        <p:grpSpPr>
          <a:xfrm>
            <a:off x="1801109" y="2228248"/>
            <a:ext cx="1408652" cy="974395"/>
            <a:chOff x="6878053" y="1156317"/>
            <a:chExt cx="1431178" cy="1039513"/>
          </a:xfrm>
          <a:solidFill>
            <a:schemeClr val="accent2">
              <a:lumMod val="75000"/>
            </a:schemeClr>
          </a:solidFill>
        </p:grpSpPr>
        <p:grpSp>
          <p:nvGrpSpPr>
            <p:cNvPr id="28" name="Google Shape;150;p12">
              <a:extLst>
                <a:ext uri="{FF2B5EF4-FFF2-40B4-BE49-F238E27FC236}">
                  <a16:creationId xmlns:a16="http://schemas.microsoft.com/office/drawing/2014/main" id="{C045B485-DC71-1E61-DF85-18C15102D91C}"/>
                </a:ext>
              </a:extLst>
            </p:cNvPr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  <a:grpFill/>
          </p:grpSpPr>
          <p:sp>
            <p:nvSpPr>
              <p:cNvPr id="31" name="Google Shape;151;p12">
                <a:extLst>
                  <a:ext uri="{FF2B5EF4-FFF2-40B4-BE49-F238E27FC236}">
                    <a16:creationId xmlns:a16="http://schemas.microsoft.com/office/drawing/2014/main" id="{5F21CE22-975A-699A-AC99-ACD2DE23D57A}"/>
                  </a:ext>
                </a:extLst>
              </p:cNvPr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152;p12">
                <a:extLst>
                  <a:ext uri="{FF2B5EF4-FFF2-40B4-BE49-F238E27FC236}">
                    <a16:creationId xmlns:a16="http://schemas.microsoft.com/office/drawing/2014/main" id="{AC58F95C-0AF9-3406-4A72-E81620BA013C}"/>
                  </a:ext>
                </a:extLst>
              </p:cNvPr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" name="Google Shape;153;p12">
              <a:extLst>
                <a:ext uri="{FF2B5EF4-FFF2-40B4-BE49-F238E27FC236}">
                  <a16:creationId xmlns:a16="http://schemas.microsoft.com/office/drawing/2014/main" id="{C68B4F56-50E6-3CE3-9B5B-E0349240B779}"/>
                </a:ext>
              </a:extLst>
            </p:cNvPr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154;p12">
              <a:extLst>
                <a:ext uri="{FF2B5EF4-FFF2-40B4-BE49-F238E27FC236}">
                  <a16:creationId xmlns:a16="http://schemas.microsoft.com/office/drawing/2014/main" id="{1AFCD34E-2DEC-E098-798A-82D3FD044BF1}"/>
                </a:ext>
              </a:extLst>
            </p:cNvPr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" name="Google Shape;155;p12">
            <a:extLst>
              <a:ext uri="{FF2B5EF4-FFF2-40B4-BE49-F238E27FC236}">
                <a16:creationId xmlns:a16="http://schemas.microsoft.com/office/drawing/2014/main" id="{56517B59-43EC-F2E1-80B4-E08824143BF3}"/>
              </a:ext>
            </a:extLst>
          </p:cNvPr>
          <p:cNvGrpSpPr/>
          <p:nvPr/>
        </p:nvGrpSpPr>
        <p:grpSpPr>
          <a:xfrm>
            <a:off x="9024010" y="2228248"/>
            <a:ext cx="1408652" cy="974395"/>
            <a:chOff x="6878053" y="1156317"/>
            <a:chExt cx="1431178" cy="1039513"/>
          </a:xfrm>
          <a:solidFill>
            <a:schemeClr val="accent2">
              <a:lumMod val="75000"/>
            </a:schemeClr>
          </a:solidFill>
        </p:grpSpPr>
        <p:grpSp>
          <p:nvGrpSpPr>
            <p:cNvPr id="34" name="Google Shape;156;p12">
              <a:extLst>
                <a:ext uri="{FF2B5EF4-FFF2-40B4-BE49-F238E27FC236}">
                  <a16:creationId xmlns:a16="http://schemas.microsoft.com/office/drawing/2014/main" id="{8D820A7F-E456-9870-079A-B2BEA0C6CE6D}"/>
                </a:ext>
              </a:extLst>
            </p:cNvPr>
            <p:cNvGrpSpPr/>
            <p:nvPr/>
          </p:nvGrpSpPr>
          <p:grpSpPr>
            <a:xfrm>
              <a:off x="7672978" y="1156317"/>
              <a:ext cx="412941" cy="436880"/>
              <a:chOff x="243840" y="1676400"/>
              <a:chExt cx="701040" cy="741680"/>
            </a:xfrm>
            <a:grpFill/>
          </p:grpSpPr>
          <p:sp>
            <p:nvSpPr>
              <p:cNvPr id="37" name="Google Shape;157;p12">
                <a:extLst>
                  <a:ext uri="{FF2B5EF4-FFF2-40B4-BE49-F238E27FC236}">
                    <a16:creationId xmlns:a16="http://schemas.microsoft.com/office/drawing/2014/main" id="{559E0ECD-CB6F-5B5D-CA97-41660D1EEC8B}"/>
                  </a:ext>
                </a:extLst>
              </p:cNvPr>
              <p:cNvSpPr/>
              <p:nvPr/>
            </p:nvSpPr>
            <p:spPr>
              <a:xfrm>
                <a:off x="243840" y="1676400"/>
                <a:ext cx="116839" cy="7416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158;p12">
                <a:extLst>
                  <a:ext uri="{FF2B5EF4-FFF2-40B4-BE49-F238E27FC236}">
                    <a16:creationId xmlns:a16="http://schemas.microsoft.com/office/drawing/2014/main" id="{5B517A6E-0EF3-7B37-E33D-135B95353EFB}"/>
                  </a:ext>
                </a:extLst>
              </p:cNvPr>
              <p:cNvSpPr/>
              <p:nvPr/>
            </p:nvSpPr>
            <p:spPr>
              <a:xfrm>
                <a:off x="314960" y="1676400"/>
                <a:ext cx="629920" cy="43688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800"/>
                  <a:buFont typeface="Calibri"/>
                  <a:buNone/>
                </a:pPr>
                <a:endParaRPr sz="1800" b="0" i="0" u="none" strike="noStrike" cap="none" dirty="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" name="Google Shape;159;p12">
              <a:extLst>
                <a:ext uri="{FF2B5EF4-FFF2-40B4-BE49-F238E27FC236}">
                  <a16:creationId xmlns:a16="http://schemas.microsoft.com/office/drawing/2014/main" id="{628457F5-2053-C8B2-925A-0FA56D86C8E8}"/>
                </a:ext>
              </a:extLst>
            </p:cNvPr>
            <p:cNvSpPr/>
            <p:nvPr/>
          </p:nvSpPr>
          <p:spPr>
            <a:xfrm>
              <a:off x="7120511" y="1517650"/>
              <a:ext cx="1188720" cy="67818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160;p12">
              <a:extLst>
                <a:ext uri="{FF2B5EF4-FFF2-40B4-BE49-F238E27FC236}">
                  <a16:creationId xmlns:a16="http://schemas.microsoft.com/office/drawing/2014/main" id="{003D2D48-8A16-2405-ACB3-F1F804BBACB5}"/>
                </a:ext>
              </a:extLst>
            </p:cNvPr>
            <p:cNvSpPr/>
            <p:nvPr/>
          </p:nvSpPr>
          <p:spPr>
            <a:xfrm>
              <a:off x="6878053" y="1727035"/>
              <a:ext cx="821708" cy="468795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None/>
              </a:pPr>
              <a:endParaRPr sz="18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" name="Google Shape;161;p12">
            <a:extLst>
              <a:ext uri="{FF2B5EF4-FFF2-40B4-BE49-F238E27FC236}">
                <a16:creationId xmlns:a16="http://schemas.microsoft.com/office/drawing/2014/main" id="{FEEFBA87-5798-4FF8-0E5E-650B756B135B}"/>
              </a:ext>
            </a:extLst>
          </p:cNvPr>
          <p:cNvSpPr txBox="1"/>
          <p:nvPr/>
        </p:nvSpPr>
        <p:spPr>
          <a:xfrm>
            <a:off x="1125728" y="3708232"/>
            <a:ext cx="2759415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1" algn="r" rtl="1"/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قارن</a:t>
            </a:r>
            <a:r>
              <a:rPr lang="ar-SA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التباين الخاص ب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تعريفات</a:t>
            </a:r>
            <a:r>
              <a:rPr lang="ar-SA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الأطفال</a:t>
            </a:r>
            <a:r>
              <a:rPr lang="en-US" sz="20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المنفصلين</a:t>
            </a:r>
            <a:r>
              <a:rPr lang="en-US" sz="20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ar-SA" sz="20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و</a:t>
            </a:r>
            <a:r>
              <a:rPr lang="en-US" sz="20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غير</a:t>
            </a:r>
            <a:r>
              <a:rPr lang="en-US" sz="20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المصحوبين</a:t>
            </a:r>
            <a:r>
              <a:rPr lang="en-US" sz="20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ar-SA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Google Shape;162;p12">
            <a:extLst>
              <a:ext uri="{FF2B5EF4-FFF2-40B4-BE49-F238E27FC236}">
                <a16:creationId xmlns:a16="http://schemas.microsoft.com/office/drawing/2014/main" id="{7BC47AA7-A001-EB96-138C-535CC5506786}"/>
              </a:ext>
            </a:extLst>
          </p:cNvPr>
          <p:cNvSpPr txBox="1"/>
          <p:nvPr/>
        </p:nvSpPr>
        <p:spPr>
          <a:xfrm>
            <a:off x="4716292" y="3708232"/>
            <a:ext cx="2759416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None/>
            </a:pPr>
            <a:r>
              <a:rPr lang="ar-SA" sz="20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تحليل كيف يمكن أن يؤثر الانفصال الأسري على الطفل ، وشرح التدابير اللازمة لمنع انفصال الأسرة</a:t>
            </a:r>
            <a:endParaRPr lang="ar-SA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48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نهاية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الوحد</a:t>
            </a:r>
            <a:r>
              <a:rPr lang="ar-SA" dirty="0" err="1"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 ١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peech Bubble: Rectangle with Corners Rounded 1">
            <a:extLst>
              <a:ext uri="{FF2B5EF4-FFF2-40B4-BE49-F238E27FC236}">
                <a16:creationId xmlns:a16="http://schemas.microsoft.com/office/drawing/2014/main" id="{D39B8F7D-AB3C-AC61-E83E-5C4BF6B69C63}"/>
              </a:ext>
            </a:extLst>
          </p:cNvPr>
          <p:cNvSpPr/>
          <p:nvPr/>
        </p:nvSpPr>
        <p:spPr>
          <a:xfrm>
            <a:off x="838200" y="2182283"/>
            <a:ext cx="3011003" cy="2493433"/>
          </a:xfrm>
          <a:prstGeom prst="wedgeRoundRectCallout">
            <a:avLst>
              <a:gd name="adj1" fmla="val -9127"/>
              <a:gd name="adj2" fmla="val 6957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الإغلاق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peech Bubble: Rectangle with Corners Rounded 2">
            <a:extLst>
              <a:ext uri="{FF2B5EF4-FFF2-40B4-BE49-F238E27FC236}">
                <a16:creationId xmlns:a16="http://schemas.microsoft.com/office/drawing/2014/main" id="{6F95ED47-C738-C89D-EDC9-D7CD1F879B71}"/>
              </a:ext>
            </a:extLst>
          </p:cNvPr>
          <p:cNvSpPr/>
          <p:nvPr/>
        </p:nvSpPr>
        <p:spPr>
          <a:xfrm>
            <a:off x="4590498" y="2182283"/>
            <a:ext cx="3011003" cy="2493433"/>
          </a:xfrm>
          <a:prstGeom prst="wedgeRoundRectCallout">
            <a:avLst>
              <a:gd name="adj1" fmla="val 237"/>
              <a:gd name="adj2" fmla="val 6768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الخطوات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التالية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Speech Bubble: Rectangle with Corners Rounded 3">
            <a:extLst>
              <a:ext uri="{FF2B5EF4-FFF2-40B4-BE49-F238E27FC236}">
                <a16:creationId xmlns:a16="http://schemas.microsoft.com/office/drawing/2014/main" id="{D455042A-B2A8-1D05-2C65-4051365489F6}"/>
              </a:ext>
            </a:extLst>
          </p:cNvPr>
          <p:cNvSpPr/>
          <p:nvPr/>
        </p:nvSpPr>
        <p:spPr>
          <a:xfrm>
            <a:off x="8342796" y="2182282"/>
            <a:ext cx="3011003" cy="2493433"/>
          </a:xfrm>
          <a:prstGeom prst="wedgeRoundRectCallout">
            <a:avLst>
              <a:gd name="adj1" fmla="val 237"/>
              <a:gd name="adj2" fmla="val 6768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تأمل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في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ما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تعلمته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اليوم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3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التعرف على بعضنا البعض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oogle Shape;314;p4">
            <a:extLst>
              <a:ext uri="{FF2B5EF4-FFF2-40B4-BE49-F238E27FC236}">
                <a16:creationId xmlns:a16="http://schemas.microsoft.com/office/drawing/2014/main" id="{E2F7E9DF-7E3F-282A-6DDF-B63299480DFD}"/>
              </a:ext>
            </a:extLst>
          </p:cNvPr>
          <p:cNvGrpSpPr/>
          <p:nvPr/>
        </p:nvGrpSpPr>
        <p:grpSpPr>
          <a:xfrm>
            <a:off x="3278347" y="1779033"/>
            <a:ext cx="5635306" cy="3657490"/>
            <a:chOff x="3400707" y="1772174"/>
            <a:chExt cx="5758105" cy="3737192"/>
          </a:xfrm>
          <a:solidFill>
            <a:schemeClr val="accent4"/>
          </a:solidFill>
        </p:grpSpPr>
        <p:sp>
          <p:nvSpPr>
            <p:cNvPr id="3" name="Google Shape;315;p4">
              <a:extLst>
                <a:ext uri="{FF2B5EF4-FFF2-40B4-BE49-F238E27FC236}">
                  <a16:creationId xmlns:a16="http://schemas.microsoft.com/office/drawing/2014/main" id="{D61AFB98-00A8-79CC-6681-2DD142AAB49D}"/>
                </a:ext>
              </a:extLst>
            </p:cNvPr>
            <p:cNvSpPr/>
            <p:nvPr/>
          </p:nvSpPr>
          <p:spPr>
            <a:xfrm>
              <a:off x="3400707" y="2359766"/>
              <a:ext cx="1412240" cy="141224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" name="Google Shape;316;p4">
              <a:extLst>
                <a:ext uri="{FF2B5EF4-FFF2-40B4-BE49-F238E27FC236}">
                  <a16:creationId xmlns:a16="http://schemas.microsoft.com/office/drawing/2014/main" id="{86E7DC15-6A8E-8C62-6B6E-C3D9FCBE250B}"/>
                </a:ext>
              </a:extLst>
            </p:cNvPr>
            <p:cNvSpPr/>
            <p:nvPr/>
          </p:nvSpPr>
          <p:spPr>
            <a:xfrm>
              <a:off x="7746572" y="2359766"/>
              <a:ext cx="1412240" cy="1412240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" name="Google Shape;317;p4">
              <a:extLst>
                <a:ext uri="{FF2B5EF4-FFF2-40B4-BE49-F238E27FC236}">
                  <a16:creationId xmlns:a16="http://schemas.microsoft.com/office/drawing/2014/main" id="{42C8A092-2BD2-332D-41EE-A4365C872A5F}"/>
                </a:ext>
              </a:extLst>
            </p:cNvPr>
            <p:cNvSpPr/>
            <p:nvPr/>
          </p:nvSpPr>
          <p:spPr>
            <a:xfrm>
              <a:off x="3400707" y="4048152"/>
              <a:ext cx="1335891" cy="146121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" name="Google Shape;318;p4">
              <a:extLst>
                <a:ext uri="{FF2B5EF4-FFF2-40B4-BE49-F238E27FC236}">
                  <a16:creationId xmlns:a16="http://schemas.microsoft.com/office/drawing/2014/main" id="{2B3F2A36-4910-9B51-0E88-BD475868B6BB}"/>
                </a:ext>
              </a:extLst>
            </p:cNvPr>
            <p:cNvSpPr/>
            <p:nvPr/>
          </p:nvSpPr>
          <p:spPr>
            <a:xfrm>
              <a:off x="7822921" y="4048152"/>
              <a:ext cx="1335891" cy="1461214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" name="Google Shape;319;p4">
              <a:extLst>
                <a:ext uri="{FF2B5EF4-FFF2-40B4-BE49-F238E27FC236}">
                  <a16:creationId xmlns:a16="http://schemas.microsoft.com/office/drawing/2014/main" id="{959F21D9-1231-9264-BACB-94B863658E06}"/>
                </a:ext>
              </a:extLst>
            </p:cNvPr>
            <p:cNvSpPr/>
            <p:nvPr/>
          </p:nvSpPr>
          <p:spPr>
            <a:xfrm>
              <a:off x="4351095" y="2702772"/>
              <a:ext cx="771005" cy="771005"/>
            </a:xfrm>
            <a:prstGeom prst="chord">
              <a:avLst>
                <a:gd name="adj1" fmla="val 2700000"/>
                <a:gd name="adj2" fmla="val 9734345"/>
              </a:avLst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" name="Google Shape;320;p4">
              <a:extLst>
                <a:ext uri="{FF2B5EF4-FFF2-40B4-BE49-F238E27FC236}">
                  <a16:creationId xmlns:a16="http://schemas.microsoft.com/office/drawing/2014/main" id="{BC0D9445-38B0-5FE4-5E52-22883BDBABDD}"/>
                </a:ext>
              </a:extLst>
            </p:cNvPr>
            <p:cNvSpPr/>
            <p:nvPr/>
          </p:nvSpPr>
          <p:spPr>
            <a:xfrm flipH="1">
              <a:off x="7347577" y="2785543"/>
              <a:ext cx="950687" cy="771005"/>
            </a:xfrm>
            <a:prstGeom prst="chord">
              <a:avLst>
                <a:gd name="adj1" fmla="val 2700000"/>
                <a:gd name="adj2" fmla="val 9734345"/>
              </a:avLst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321;p4">
              <a:extLst>
                <a:ext uri="{FF2B5EF4-FFF2-40B4-BE49-F238E27FC236}">
                  <a16:creationId xmlns:a16="http://schemas.microsoft.com/office/drawing/2014/main" id="{0C3FAF09-C49A-45A0-1561-DDCEEA3AA3EA}"/>
                </a:ext>
              </a:extLst>
            </p:cNvPr>
            <p:cNvSpPr/>
            <p:nvPr/>
          </p:nvSpPr>
          <p:spPr>
            <a:xfrm>
              <a:off x="5001335" y="1772174"/>
              <a:ext cx="1524000" cy="1175183"/>
            </a:xfrm>
            <a:prstGeom prst="wedgeRoundRectCallou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322;p4">
              <a:extLst>
                <a:ext uri="{FF2B5EF4-FFF2-40B4-BE49-F238E27FC236}">
                  <a16:creationId xmlns:a16="http://schemas.microsoft.com/office/drawing/2014/main" id="{3FEC10E1-F4E7-4B41-6AED-4BFA2050838E}"/>
                </a:ext>
              </a:extLst>
            </p:cNvPr>
            <p:cNvSpPr/>
            <p:nvPr/>
          </p:nvSpPr>
          <p:spPr>
            <a:xfrm>
              <a:off x="6034184" y="2500682"/>
              <a:ext cx="1524000" cy="1175183"/>
            </a:xfrm>
            <a:prstGeom prst="wedgeRoundRectCallout">
              <a:avLst>
                <a:gd name="adj1" fmla="val 59833"/>
                <a:gd name="adj2" fmla="val 21866"/>
                <a:gd name="adj3" fmla="val 16667"/>
              </a:avLst>
            </a:prstGeom>
            <a:solidFill>
              <a:schemeClr val="accent2">
                <a:lumMod val="75000"/>
              </a:schemeClr>
            </a:solidFill>
            <a:ln w="5715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ar-SA" dirty="0" err="1">
                <a:latin typeface="Calibri" panose="020F0502020204030204" pitchFamily="34" charset="0"/>
                <a:cs typeface="Calibri" panose="020F0502020204030204" pitchFamily="34" charset="0"/>
              </a:rPr>
              <a:t>إ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تفاقي</a:t>
            </a:r>
            <a:r>
              <a:rPr lang="ar-SA" dirty="0" err="1">
                <a:latin typeface="Calibri" panose="020F0502020204030204" pitchFamily="34" charset="0"/>
                <a:cs typeface="Calibri" panose="020F0502020204030204" pitchFamily="34" charset="0"/>
              </a:rPr>
              <a:t>ة</a:t>
            </a: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 التعلم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0" name="Google Shape;60;p4"/>
          <p:cNvSpPr/>
          <p:nvPr/>
        </p:nvSpPr>
        <p:spPr>
          <a:xfrm>
            <a:off x="4752535" y="2450632"/>
            <a:ext cx="2686929" cy="166864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Flowchart: Card 1">
            <a:extLst>
              <a:ext uri="{FF2B5EF4-FFF2-40B4-BE49-F238E27FC236}">
                <a16:creationId xmlns:a16="http://schemas.microsoft.com/office/drawing/2014/main" id="{3DCED1BB-B6FB-0A5C-BBDB-9A1777B6EEEA}"/>
              </a:ext>
            </a:extLst>
          </p:cNvPr>
          <p:cNvSpPr/>
          <p:nvPr/>
        </p:nvSpPr>
        <p:spPr>
          <a:xfrm flipH="1">
            <a:off x="5430177" y="2555382"/>
            <a:ext cx="2146300" cy="2501900"/>
          </a:xfrm>
          <a:prstGeom prst="flowChartPunchedCard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3E2FF25-0F84-04E1-5DAB-61D36676CDAF}"/>
              </a:ext>
            </a:extLst>
          </p:cNvPr>
          <p:cNvGrpSpPr/>
          <p:nvPr/>
        </p:nvGrpSpPr>
        <p:grpSpPr>
          <a:xfrm rot="3724370">
            <a:off x="8492234" y="2677176"/>
            <a:ext cx="262462" cy="1611331"/>
            <a:chOff x="1282700" y="1709132"/>
            <a:chExt cx="165100" cy="1013598"/>
          </a:xfrm>
          <a:solidFill>
            <a:schemeClr val="accent2">
              <a:lumMod val="75000"/>
            </a:schemeClr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6AB11A8-8630-722B-2981-FC61C42E2B42}"/>
                </a:ext>
              </a:extLst>
            </p:cNvPr>
            <p:cNvSpPr/>
            <p:nvPr/>
          </p:nvSpPr>
          <p:spPr>
            <a:xfrm>
              <a:off x="1282700" y="1709132"/>
              <a:ext cx="165100" cy="8689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5" name="Isosceles Triangle 4">
              <a:extLst>
                <a:ext uri="{FF2B5EF4-FFF2-40B4-BE49-F238E27FC236}">
                  <a16:creationId xmlns:a16="http://schemas.microsoft.com/office/drawing/2014/main" id="{C2964206-AEDE-A1AE-D761-765A787A60E8}"/>
                </a:ext>
              </a:extLst>
            </p:cNvPr>
            <p:cNvSpPr/>
            <p:nvPr/>
          </p:nvSpPr>
          <p:spPr>
            <a:xfrm rot="10800000">
              <a:off x="1282700" y="2578100"/>
              <a:ext cx="165100" cy="14463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  <p:sp>
        <p:nvSpPr>
          <p:cNvPr id="6" name="Oval 5">
            <a:extLst>
              <a:ext uri="{FF2B5EF4-FFF2-40B4-BE49-F238E27FC236}">
                <a16:creationId xmlns:a16="http://schemas.microsoft.com/office/drawing/2014/main" id="{BCDFDD46-D82A-025B-05E0-B0FE17EB5410}"/>
              </a:ext>
            </a:extLst>
          </p:cNvPr>
          <p:cNvSpPr/>
          <p:nvPr/>
        </p:nvSpPr>
        <p:spPr>
          <a:xfrm rot="1924370">
            <a:off x="8278112" y="3072130"/>
            <a:ext cx="919914" cy="91991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4EECC2B-90C7-D271-A991-D6541797981D}"/>
              </a:ext>
            </a:extLst>
          </p:cNvPr>
          <p:cNvGrpSpPr/>
          <p:nvPr/>
        </p:nvGrpSpPr>
        <p:grpSpPr>
          <a:xfrm rot="19133848">
            <a:off x="3467093" y="1894104"/>
            <a:ext cx="262462" cy="1611331"/>
            <a:chOff x="1282700" y="1709132"/>
            <a:chExt cx="165100" cy="1013598"/>
          </a:xfrm>
          <a:solidFill>
            <a:schemeClr val="accent2">
              <a:lumMod val="75000"/>
            </a:schemeClr>
          </a:solidFill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1EF89BF-C72C-EE66-AD61-CB2D32F152CE}"/>
                </a:ext>
              </a:extLst>
            </p:cNvPr>
            <p:cNvSpPr/>
            <p:nvPr/>
          </p:nvSpPr>
          <p:spPr>
            <a:xfrm>
              <a:off x="1282700" y="1709132"/>
              <a:ext cx="165100" cy="8689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D7BE72DE-6A0E-3317-164F-A9B5FF7610B9}"/>
                </a:ext>
              </a:extLst>
            </p:cNvPr>
            <p:cNvSpPr/>
            <p:nvPr/>
          </p:nvSpPr>
          <p:spPr>
            <a:xfrm rot="10800000">
              <a:off x="1282700" y="2578100"/>
              <a:ext cx="165100" cy="14463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  <p:sp>
        <p:nvSpPr>
          <p:cNvPr id="10" name="Oval 9">
            <a:extLst>
              <a:ext uri="{FF2B5EF4-FFF2-40B4-BE49-F238E27FC236}">
                <a16:creationId xmlns:a16="http://schemas.microsoft.com/office/drawing/2014/main" id="{C6EE1283-6DC1-349E-B946-0AC7DAD2BAC7}"/>
              </a:ext>
            </a:extLst>
          </p:cNvPr>
          <p:cNvSpPr/>
          <p:nvPr/>
        </p:nvSpPr>
        <p:spPr>
          <a:xfrm>
            <a:off x="2973359" y="2271417"/>
            <a:ext cx="919914" cy="91991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2CDF606-4C0E-7D42-6841-3D4A22EEA4BB}"/>
              </a:ext>
            </a:extLst>
          </p:cNvPr>
          <p:cNvSpPr/>
          <p:nvPr/>
        </p:nvSpPr>
        <p:spPr>
          <a:xfrm rot="1207745">
            <a:off x="1519193" y="1989114"/>
            <a:ext cx="1354741" cy="660970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FE2ABBCF-EA58-4E4D-FF9A-01BEDCF69E34}"/>
              </a:ext>
            </a:extLst>
          </p:cNvPr>
          <p:cNvSpPr/>
          <p:nvPr/>
        </p:nvSpPr>
        <p:spPr>
          <a:xfrm rot="21015201">
            <a:off x="2234681" y="4567268"/>
            <a:ext cx="1354741" cy="660970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46EF7E4-9072-DC4C-9379-6C0CACA88572}"/>
              </a:ext>
            </a:extLst>
          </p:cNvPr>
          <p:cNvSpPr/>
          <p:nvPr/>
        </p:nvSpPr>
        <p:spPr>
          <a:xfrm rot="1853661">
            <a:off x="9171759" y="3836560"/>
            <a:ext cx="1354741" cy="660970"/>
          </a:xfrm>
          <a:prstGeom prst="roundRect">
            <a:avLst>
              <a:gd name="adj" fmla="val 5000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F1F63BF-E440-A67D-2082-628D515B2B20}"/>
              </a:ext>
            </a:extLst>
          </p:cNvPr>
          <p:cNvGrpSpPr/>
          <p:nvPr/>
        </p:nvGrpSpPr>
        <p:grpSpPr>
          <a:xfrm rot="16762852">
            <a:off x="4092884" y="3779875"/>
            <a:ext cx="262462" cy="1611331"/>
            <a:chOff x="1282700" y="1709132"/>
            <a:chExt cx="165100" cy="1013598"/>
          </a:xfrm>
          <a:solidFill>
            <a:schemeClr val="accent2">
              <a:lumMod val="75000"/>
            </a:schemeClr>
          </a:solidFill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A310BF-B8DE-3B6F-9708-C20131DDDF71}"/>
                </a:ext>
              </a:extLst>
            </p:cNvPr>
            <p:cNvSpPr/>
            <p:nvPr/>
          </p:nvSpPr>
          <p:spPr>
            <a:xfrm>
              <a:off x="1282700" y="1709132"/>
              <a:ext cx="165100" cy="8689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440918B8-F9EA-FDD9-1FE2-58582ED97A1B}"/>
                </a:ext>
              </a:extLst>
            </p:cNvPr>
            <p:cNvSpPr/>
            <p:nvPr/>
          </p:nvSpPr>
          <p:spPr>
            <a:xfrm rot="10800000">
              <a:off x="1282700" y="2578100"/>
              <a:ext cx="165100" cy="14463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7DD20313-0431-C0CA-B1D4-37E13C201C84}"/>
              </a:ext>
            </a:extLst>
          </p:cNvPr>
          <p:cNvSpPr/>
          <p:nvPr/>
        </p:nvSpPr>
        <p:spPr>
          <a:xfrm>
            <a:off x="3704514" y="4235850"/>
            <a:ext cx="919914" cy="91991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A8CBA31-915A-70DE-FA1D-C4E808A93168}"/>
              </a:ext>
            </a:extLst>
          </p:cNvPr>
          <p:cNvSpPr/>
          <p:nvPr/>
        </p:nvSpPr>
        <p:spPr>
          <a:xfrm>
            <a:off x="5880694" y="3328096"/>
            <a:ext cx="1260767" cy="201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E9BC418-9E74-C58F-3ED6-B56DF06AF866}"/>
              </a:ext>
            </a:extLst>
          </p:cNvPr>
          <p:cNvSpPr/>
          <p:nvPr/>
        </p:nvSpPr>
        <p:spPr>
          <a:xfrm>
            <a:off x="5880694" y="3803397"/>
            <a:ext cx="1260767" cy="201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0154D60-5202-8B5C-9DBB-3D232492A891}"/>
              </a:ext>
            </a:extLst>
          </p:cNvPr>
          <p:cNvSpPr/>
          <p:nvPr/>
        </p:nvSpPr>
        <p:spPr>
          <a:xfrm>
            <a:off x="5880694" y="4302844"/>
            <a:ext cx="1260767" cy="201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5"/>
          <p:cNvSpPr txBox="1">
            <a:spLocks noGrp="1"/>
          </p:cNvSpPr>
          <p:nvPr>
            <p:ph type="title"/>
          </p:nvPr>
        </p:nvSpPr>
        <p:spPr>
          <a:xfrm>
            <a:off x="838200" y="120516"/>
            <a:ext cx="10515600" cy="868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200"/>
              <a:buFont typeface="Arial"/>
              <a:buNone/>
            </a:pPr>
            <a:r>
              <a:rPr lang="ar-SA" dirty="0">
                <a:latin typeface="Calibri" panose="020F0502020204030204" pitchFamily="34" charset="0"/>
                <a:cs typeface="Calibri" panose="020F0502020204030204" pitchFamily="34" charset="0"/>
              </a:rPr>
              <a:t>دليل تدريب المشاركين/ات</a:t>
            </a:r>
            <a:endParaRPr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6" name="Google Shape;76;p5"/>
          <p:cNvSpPr txBox="1"/>
          <p:nvPr/>
        </p:nvSpPr>
        <p:spPr>
          <a:xfrm>
            <a:off x="6600304" y="3882763"/>
            <a:ext cx="3818416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ar-SA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ابحث عن الرمز أعلاه – إنه يشير إلى رقم الصفحة الم</a:t>
            </a:r>
            <a:r>
              <a:rPr lang="ar-SA" sz="2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طابق</a:t>
            </a:r>
            <a:r>
              <a:rPr lang="ar-SA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في </a:t>
            </a:r>
            <a:r>
              <a:rPr lang="ar-SA" sz="24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دليل التدريب الخاص بك</a:t>
            </a:r>
            <a:endParaRPr lang="ar-SA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Graphic 2" descr="Closed book with solid fill">
            <a:extLst>
              <a:ext uri="{FF2B5EF4-FFF2-40B4-BE49-F238E27FC236}">
                <a16:creationId xmlns:a16="http://schemas.microsoft.com/office/drawing/2014/main" id="{8D3694EF-2E8D-16E0-FCD8-E048E3C574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81887" y="1709292"/>
            <a:ext cx="4134321" cy="4134321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9020B9B2-B940-3663-2B1C-A28CB6705B2F}"/>
              </a:ext>
            </a:extLst>
          </p:cNvPr>
          <p:cNvGrpSpPr/>
          <p:nvPr/>
        </p:nvGrpSpPr>
        <p:grpSpPr>
          <a:xfrm>
            <a:off x="7715576" y="1899568"/>
            <a:ext cx="1587872" cy="1368854"/>
            <a:chOff x="10228983" y="337468"/>
            <a:chExt cx="1587872" cy="1368854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5F315FAB-0353-0371-4B0C-4D5AF9637461}"/>
                </a:ext>
              </a:extLst>
            </p:cNvPr>
            <p:cNvSpPr/>
            <p:nvPr/>
          </p:nvSpPr>
          <p:spPr>
            <a:xfrm rot="1782986">
              <a:off x="10228983" y="337468"/>
              <a:ext cx="1587872" cy="1368854"/>
            </a:xfrm>
            <a:prstGeom prst="hexagon">
              <a:avLst>
                <a:gd name="adj" fmla="val 28965"/>
                <a:gd name="vf" fmla="val 115470"/>
              </a:avLst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F01FA2A-F0DB-357D-E4AE-832F2877BD3C}"/>
                </a:ext>
              </a:extLst>
            </p:cNvPr>
            <p:cNvGrpSpPr/>
            <p:nvPr/>
          </p:nvGrpSpPr>
          <p:grpSpPr>
            <a:xfrm>
              <a:off x="10621771" y="762700"/>
              <a:ext cx="562136" cy="634675"/>
              <a:chOff x="760175" y="830142"/>
              <a:chExt cx="867619" cy="979579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82E2548-4415-E354-EEA6-B55865FC0CA7}"/>
                  </a:ext>
                </a:extLst>
              </p:cNvPr>
              <p:cNvSpPr/>
              <p:nvPr/>
            </p:nvSpPr>
            <p:spPr>
              <a:xfrm>
                <a:off x="864636" y="830142"/>
                <a:ext cx="763158" cy="97957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987C4EF1-BDD7-F45D-3C15-3BD72F846D08}"/>
                  </a:ext>
                </a:extLst>
              </p:cNvPr>
              <p:cNvSpPr/>
              <p:nvPr/>
            </p:nvSpPr>
            <p:spPr>
              <a:xfrm>
                <a:off x="760175" y="830144"/>
                <a:ext cx="149292" cy="979577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EBC1B5B1-85E3-0D4A-7DC9-57FBEC0C3EB0}"/>
                </a:ext>
              </a:extLst>
            </p:cNvPr>
            <p:cNvGrpSpPr/>
            <p:nvPr/>
          </p:nvGrpSpPr>
          <p:grpSpPr>
            <a:xfrm>
              <a:off x="11325415" y="762701"/>
              <a:ext cx="182192" cy="634674"/>
              <a:chOff x="2121762" y="2323619"/>
              <a:chExt cx="200378" cy="825210"/>
            </a:xfrm>
          </p:grpSpPr>
          <p:sp>
            <p:nvSpPr>
              <p:cNvPr id="15" name="Isosceles Triangle 14">
                <a:extLst>
                  <a:ext uri="{FF2B5EF4-FFF2-40B4-BE49-F238E27FC236}">
                    <a16:creationId xmlns:a16="http://schemas.microsoft.com/office/drawing/2014/main" id="{9F98D393-E2FD-B907-8D44-77F1D78D5043}"/>
                  </a:ext>
                </a:extLst>
              </p:cNvPr>
              <p:cNvSpPr/>
              <p:nvPr/>
            </p:nvSpPr>
            <p:spPr>
              <a:xfrm>
                <a:off x="2121763" y="2323619"/>
                <a:ext cx="200377" cy="172739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DC88808F-98EB-C557-4356-5A40B579BA86}"/>
                  </a:ext>
                </a:extLst>
              </p:cNvPr>
              <p:cNvSpPr/>
              <p:nvPr/>
            </p:nvSpPr>
            <p:spPr>
              <a:xfrm>
                <a:off x="2121762" y="2496169"/>
                <a:ext cx="200377" cy="65266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 dirty="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PCM">
      <a:dk1>
        <a:srgbClr val="000000"/>
      </a:dk1>
      <a:lt1>
        <a:srgbClr val="FFFFFF"/>
      </a:lt1>
      <a:dk2>
        <a:srgbClr val="406078"/>
      </a:dk2>
      <a:lt2>
        <a:srgbClr val="E7E6E6"/>
      </a:lt2>
      <a:accent1>
        <a:srgbClr val="954D84"/>
      </a:accent1>
      <a:accent2>
        <a:srgbClr val="B08BA1"/>
      </a:accent2>
      <a:accent3>
        <a:srgbClr val="8ACA84"/>
      </a:accent3>
      <a:accent4>
        <a:srgbClr val="1D8CC8"/>
      </a:accent4>
      <a:accent5>
        <a:srgbClr val="5FC6C5"/>
      </a:accent5>
      <a:accent6>
        <a:srgbClr val="8D9EAE"/>
      </a:accent6>
      <a:hlink>
        <a:srgbClr val="C190B1"/>
      </a:hlink>
      <a:folHlink>
        <a:srgbClr val="BFE0A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1695</TotalTime>
  <Words>10135</Words>
  <Application>Microsoft Office PowerPoint</Application>
  <PresentationFormat>Widescreen</PresentationFormat>
  <Paragraphs>1073</Paragraphs>
  <Slides>61</Slides>
  <Notes>61</Notes>
  <HiddenSlides>11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7" baseType="lpstr">
      <vt:lpstr>Britannic Bold</vt:lpstr>
      <vt:lpstr>Garamond</vt:lpstr>
      <vt:lpstr>Helvetica Neue</vt:lpstr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التعرف على بعضنا البعض</vt:lpstr>
      <vt:lpstr>إتفاقية التعلم</vt:lpstr>
      <vt:lpstr>دليل تدريب المشاركين/ات</vt:lpstr>
      <vt:lpstr>هدف التدريب</vt:lpstr>
      <vt:lpstr>جلسات الوحدة ١</vt:lpstr>
      <vt:lpstr>جلسات الوحدة ٢</vt:lpstr>
      <vt:lpstr>المعايير الدنيا لحماية الطفل</vt:lpstr>
      <vt:lpstr>الاختبار القبلي للتدريب</vt:lpstr>
      <vt:lpstr>PowerPoint Presentation</vt:lpstr>
      <vt:lpstr>هدف الوحدة</vt:lpstr>
      <vt:lpstr>أهداف التعلم</vt:lpstr>
      <vt:lpstr>الأجندة</vt:lpstr>
      <vt:lpstr>الجلسة ١    مقدمة و تعريفات حول الأطفال المنفصلين وغير المصحوبين </vt:lpstr>
      <vt:lpstr>المعيار ١٣ من المعايير الدنيا لحماية الطفل: الأطفال المنفصلين و غير المصحوبين</vt:lpstr>
      <vt:lpstr>تعاريف</vt:lpstr>
      <vt:lpstr>تعاريف</vt:lpstr>
      <vt:lpstr>PowerPoint Presentation</vt:lpstr>
      <vt:lpstr>غير مصحوب أو منفصل؟</vt:lpstr>
      <vt:lpstr>ختام الجلسة</vt:lpstr>
      <vt:lpstr>الجلسة ٢ أسباب الانفصال الأسري وتأثيره </vt:lpstr>
      <vt:lpstr>أسباب الانفصال</vt:lpstr>
      <vt:lpstr>أسباب الانفصال</vt:lpstr>
      <vt:lpstr>PowerPoint Presentation</vt:lpstr>
      <vt:lpstr>  التأثير المحتمل ومخاطر الانفصال </vt:lpstr>
      <vt:lpstr>الانفصال الثانوي</vt:lpstr>
      <vt:lpstr>أسباب الانفصال</vt:lpstr>
      <vt:lpstr>PowerPoint Presentation</vt:lpstr>
      <vt:lpstr>PowerPoint Presentation</vt:lpstr>
      <vt:lpstr>PowerPoint Presentation</vt:lpstr>
      <vt:lpstr>النظام الوطني ودور أخصائيي الحالة</vt:lpstr>
      <vt:lpstr>PowerPoint Presentation</vt:lpstr>
      <vt:lpstr>نقاط التعلم الأساسية</vt:lpstr>
      <vt:lpstr>الجلسة ٣ فهم الأعراف والممارسات المتعلقة بالأطفال المنفصلين و غير المصحوبين </vt:lpstr>
      <vt:lpstr>مفاهيم الطفولة</vt:lpstr>
      <vt:lpstr>عدم الأذى والمصالح الفضلى للطفل</vt:lpstr>
      <vt:lpstr>التأثيرات المجتمعية والثقافية على رعاية الأطفال</vt:lpstr>
      <vt:lpstr> تطبيق النهج البيئية الاجتماعية</vt:lpstr>
      <vt:lpstr>نقاط التعلم الأساسية</vt:lpstr>
      <vt:lpstr> الجلسة ٤ فهم التشريعات والسياسات والممارسات المتعلقة بالأطفال المنفصلين وغير المصحوبين ودور السلطات القانونية وأصحاب المصلحة الرئيسيين الآخرين</vt:lpstr>
      <vt:lpstr>التشريعات الدولية</vt:lpstr>
      <vt:lpstr>اتفاقية حقوق الطفل ١٩٨٩</vt:lpstr>
      <vt:lpstr>التشريعات والسياسات والممارسات الوطنية المتعلقة بالأطفال المنفصلين وغير المصحوبين</vt:lpstr>
      <vt:lpstr>PowerPoint Presentation</vt:lpstr>
      <vt:lpstr>خطوات اتخاذ القرار بشأن الأطفال المنفصلين و غير المصحوبين</vt:lpstr>
      <vt:lpstr>PowerPoint Presentation</vt:lpstr>
      <vt:lpstr>نقاط التعلم الأساسية</vt:lpstr>
      <vt:lpstr>الجلسة ٥ نظرة عامة على برامج الأطفال المنفصلين وغير المصحوبين و التنسيق</vt:lpstr>
      <vt:lpstr>اللبنات الأساسية لبرنامج الأطفال المنفصلين و غير المصحوبين </vt:lpstr>
      <vt:lpstr>نظرة عامة على الدعم المتاح للأطفال المنفصلين و غير المصحوبين </vt:lpstr>
      <vt:lpstr>دور أخصائي الحالة</vt:lpstr>
      <vt:lpstr>PowerPoint Presentation</vt:lpstr>
      <vt:lpstr>نقاط التعلم الأساسية</vt:lpstr>
      <vt:lpstr>ختام الجلسة</vt:lpstr>
      <vt:lpstr>مراجعة</vt:lpstr>
      <vt:lpstr>نهاية الوحدة 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Colleen Fitzgerald</dc:creator>
  <cp:lastModifiedBy>Ilse Van der Straeten</cp:lastModifiedBy>
  <cp:revision>7</cp:revision>
  <cp:lastPrinted>2023-02-16T02:18:31Z</cp:lastPrinted>
  <dcterms:created xsi:type="dcterms:W3CDTF">2017-12-20T18:51:03Z</dcterms:created>
  <dcterms:modified xsi:type="dcterms:W3CDTF">2023-05-04T13:53:58Z</dcterms:modified>
</cp:coreProperties>
</file>